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6858000" cx="12192000"/>
  <p:notesSz cx="7023100" cy="93091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glGjYLHOupZ6kYYVTdmPqn5Ud7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8D76993-2B7C-4AD3-B8E8-5E5514E0A4F4}">
  <a:tblStyle styleId="{C8D76993-2B7C-4AD3-B8E8-5E5514E0A4F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43343" cy="46707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8132" y="0"/>
            <a:ext cx="3043343" cy="467072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1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" name="Google Shape;81;p1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7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p7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e4a67b02b5_1_9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e4a67b02b5_1_9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1" sz="1200" u="sng">
              <a:solidFill>
                <a:srgbClr val="1B75B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10" name="Google Shape;110;ge4a67b02b5_1_9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Speak to the different phases (forecast, creation, review and approval, publication)</a:t>
            </a:r>
            <a:endParaRPr/>
          </a:p>
        </p:txBody>
      </p:sp>
      <p:sp>
        <p:nvSpPr>
          <p:cNvPr id="149" name="Google Shape;149;p6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5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8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8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p12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9eba3da9dd_0_1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g29eba3da9dd_0_1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10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8" name="Google Shape;208;p10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1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11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e4a67b02b5_1_46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ge4a67b02b5_1_46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ge4a67b02b5_1_46:notes"/>
          <p:cNvSpPr txBox="1"/>
          <p:nvPr>
            <p:ph idx="12" type="sldNum"/>
          </p:nvPr>
        </p:nvSpPr>
        <p:spPr>
          <a:xfrm>
            <a:off x="3978132" y="8842030"/>
            <a:ext cx="30432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3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p13:notes"/>
          <p:cNvSpPr txBox="1"/>
          <p:nvPr>
            <p:ph idx="12" type="sldNum"/>
          </p:nvPr>
        </p:nvSpPr>
        <p:spPr>
          <a:xfrm>
            <a:off x="3978132" y="8842030"/>
            <a:ext cx="30432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4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4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p14:notes"/>
          <p:cNvSpPr txBox="1"/>
          <p:nvPr>
            <p:ph idx="12" type="sldNum"/>
          </p:nvPr>
        </p:nvSpPr>
        <p:spPr>
          <a:xfrm>
            <a:off x="3978132" y="8842030"/>
            <a:ext cx="30432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5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15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p15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6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16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6" name="Google Shape;256;p16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0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50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5" name="Google Shape;265;p50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1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51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2" name="Google Shape;272;p51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53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p53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4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54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p54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5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p25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0f14a70cc3_0_0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4" name="Google Shape;304;g10f14a70cc3_0_0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3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33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3" name="Google Shape;313;p33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4:notes"/>
          <p:cNvSpPr/>
          <p:nvPr>
            <p:ph idx="2" type="sldImg"/>
          </p:nvPr>
        </p:nvSpPr>
        <p:spPr>
          <a:xfrm>
            <a:off x="719138" y="1163638"/>
            <a:ext cx="5584825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p34:notes"/>
          <p:cNvSpPr txBox="1"/>
          <p:nvPr>
            <p:ph idx="1" type="body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1" name="Google Shape;321;p34:notes"/>
          <p:cNvSpPr txBox="1"/>
          <p:nvPr>
            <p:ph idx="12" type="sldNum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60263" y="201211"/>
            <a:ext cx="3393537" cy="119771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6"/>
          <p:cNvSpPr txBox="1"/>
          <p:nvPr>
            <p:ph type="ctrTitle"/>
          </p:nvPr>
        </p:nvSpPr>
        <p:spPr>
          <a:xfrm>
            <a:off x="838200" y="3530279"/>
            <a:ext cx="10515600" cy="15075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0" i="0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6"/>
          <p:cNvSpPr txBox="1"/>
          <p:nvPr>
            <p:ph idx="1" type="subTitle"/>
          </p:nvPr>
        </p:nvSpPr>
        <p:spPr>
          <a:xfrm>
            <a:off x="838200" y="5129898"/>
            <a:ext cx="10515600" cy="127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D9FD3"/>
              </a:buClr>
              <a:buSzPts val="2200"/>
              <a:buNone/>
              <a:defRPr b="0" i="0" sz="2200">
                <a:solidFill>
                  <a:srgbClr val="7D9FD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499" y="6228592"/>
            <a:ext cx="1311315" cy="39064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7"/>
          <p:cNvSpPr txBox="1"/>
          <p:nvPr>
            <p:ph idx="1" type="body"/>
          </p:nvPr>
        </p:nvSpPr>
        <p:spPr>
          <a:xfrm>
            <a:off x="514590" y="1423892"/>
            <a:ext cx="5537039" cy="4702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sz="2200">
                <a:solidFill>
                  <a:srgbClr val="595959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sz="2000">
                <a:solidFill>
                  <a:srgbClr val="595959"/>
                </a:solidFill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7"/>
          <p:cNvSpPr txBox="1"/>
          <p:nvPr>
            <p:ph idx="2" type="body"/>
          </p:nvPr>
        </p:nvSpPr>
        <p:spPr>
          <a:xfrm>
            <a:off x="6235700" y="1423892"/>
            <a:ext cx="5476915" cy="4702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sz="2200">
                <a:solidFill>
                  <a:srgbClr val="595959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sz="2000">
                <a:solidFill>
                  <a:srgbClr val="595959"/>
                </a:solidFill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sz="2000">
                <a:solidFill>
                  <a:srgbClr val="595959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7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7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8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8"/>
          <p:cNvSpPr txBox="1"/>
          <p:nvPr>
            <p:ph idx="1" type="body"/>
          </p:nvPr>
        </p:nvSpPr>
        <p:spPr>
          <a:xfrm>
            <a:off x="514591" y="1375043"/>
            <a:ext cx="11198024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b="0" i="0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" name="Google Shape;3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499" y="6228592"/>
            <a:ext cx="1311315" cy="39064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8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1_Title and Conte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77499" y="6228592"/>
            <a:ext cx="1311315" cy="39064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39"/>
          <p:cNvSpPr txBox="1"/>
          <p:nvPr>
            <p:ph idx="12" type="sldNum"/>
          </p:nvPr>
        </p:nvSpPr>
        <p:spPr>
          <a:xfrm>
            <a:off x="348877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p39"/>
          <p:cNvSpPr txBox="1"/>
          <p:nvPr>
            <p:ph type="title"/>
          </p:nvPr>
        </p:nvSpPr>
        <p:spPr>
          <a:xfrm>
            <a:off x="352100" y="131375"/>
            <a:ext cx="11487800" cy="128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10972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i="0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000"/>
              <a:buFont typeface="Arial"/>
              <a:buNone/>
              <a:defRPr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39"/>
          <p:cNvSpPr txBox="1"/>
          <p:nvPr>
            <p:ph idx="1" type="body"/>
          </p:nvPr>
        </p:nvSpPr>
        <p:spPr>
          <a:xfrm>
            <a:off x="349251" y="1420284"/>
            <a:ext cx="11487149" cy="4578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sic Content">
  <p:cSld name="Basic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0"/>
          <p:cNvSpPr txBox="1"/>
          <p:nvPr>
            <p:ph type="title"/>
          </p:nvPr>
        </p:nvSpPr>
        <p:spPr>
          <a:xfrm>
            <a:off x="294007" y="220853"/>
            <a:ext cx="11582400" cy="100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39C"/>
              </a:buClr>
              <a:buSzPts val="3200"/>
              <a:buFont typeface="Arial"/>
              <a:buNone/>
              <a:defRPr b="1" sz="3200">
                <a:solidFill>
                  <a:srgbClr val="00439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0"/>
          <p:cNvSpPr txBox="1"/>
          <p:nvPr>
            <p:ph idx="1" type="body"/>
          </p:nvPr>
        </p:nvSpPr>
        <p:spPr>
          <a:xfrm>
            <a:off x="293087" y="1324636"/>
            <a:ext cx="11582400" cy="4421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b="1" sz="28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40"/>
          <p:cNvSpPr txBox="1"/>
          <p:nvPr>
            <p:ph idx="2" type="body"/>
          </p:nvPr>
        </p:nvSpPr>
        <p:spPr>
          <a:xfrm>
            <a:off x="287868" y="5849287"/>
            <a:ext cx="11599333" cy="295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No Logo)">
  <p:cSld name="Title and Content (No Logo)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41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41"/>
          <p:cNvSpPr txBox="1"/>
          <p:nvPr>
            <p:ph idx="1" type="body"/>
          </p:nvPr>
        </p:nvSpPr>
        <p:spPr>
          <a:xfrm>
            <a:off x="514591" y="1375043"/>
            <a:ext cx="11198024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  <a:defRPr b="0" i="0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1400"/>
              <a:buFont typeface="Courier New"/>
              <a:buChar char="o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74372"/>
              </a:buClr>
              <a:buSzPts val="2000"/>
              <a:buFont typeface="Noto Sans Symbols"/>
              <a:buChar char="▪"/>
              <a:defRPr b="0" i="0"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41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2"/>
          <p:cNvSpPr txBox="1"/>
          <p:nvPr>
            <p:ph type="title"/>
          </p:nvPr>
        </p:nvSpPr>
        <p:spPr>
          <a:xfrm>
            <a:off x="831850" y="2155825"/>
            <a:ext cx="10515600" cy="1831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  <a:defRPr b="0" i="0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2"/>
          <p:cNvSpPr txBox="1"/>
          <p:nvPr>
            <p:ph idx="1" type="body"/>
          </p:nvPr>
        </p:nvSpPr>
        <p:spPr>
          <a:xfrm>
            <a:off x="831850" y="4103688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200"/>
              <a:buNone/>
              <a:defRPr b="0" i="0" sz="2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2000"/>
              <a:buNone/>
              <a:defRPr sz="2000">
                <a:solidFill>
                  <a:srgbClr val="999999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800"/>
              <a:buNone/>
              <a:defRPr sz="1800">
                <a:solidFill>
                  <a:srgbClr val="999999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99999"/>
              </a:buClr>
              <a:buSzPts val="1600"/>
              <a:buNone/>
              <a:defRPr sz="1600">
                <a:solidFill>
                  <a:srgbClr val="999999"/>
                </a:solidFill>
              </a:defRPr>
            </a:lvl9pPr>
          </a:lstStyle>
          <a:p/>
        </p:txBody>
      </p:sp>
      <p:pic>
        <p:nvPicPr>
          <p:cNvPr id="51" name="Google Shape;51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2731" y="201211"/>
            <a:ext cx="1984719" cy="700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Section Header">
  <p:cSld name="3_Section Head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Section Header">
  <p:cSld name="4_Section 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Section Header">
  <p:cSld name="5_Section 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6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Section Header">
  <p:cSld name="6_Section 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7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Section Header">
  <p:cSld name="7_Section 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8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Section Header">
  <p:cSld name="8_Section 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9"/>
          <p:cNvSpPr txBox="1"/>
          <p:nvPr>
            <p:ph type="title"/>
          </p:nvPr>
        </p:nvSpPr>
        <p:spPr>
          <a:xfrm>
            <a:off x="963084" y="29718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0"/>
          </a:schemeClr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acrobat.adobe.com/id/urn:aaid:sc:us:a5210fc2-94c4-4471-b65f-feb57376e458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mailto:foasupport@grantsolutions.gov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"/>
          <p:cNvSpPr txBox="1"/>
          <p:nvPr>
            <p:ph type="ctrTitle"/>
          </p:nvPr>
        </p:nvSpPr>
        <p:spPr>
          <a:xfrm>
            <a:off x="838200" y="3530279"/>
            <a:ext cx="10515600" cy="15075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orbel"/>
              <a:buNone/>
            </a:pPr>
            <a:r>
              <a:rPr lang="en-US"/>
              <a:t>Announcement Services</a:t>
            </a:r>
            <a:endParaRPr/>
          </a:p>
        </p:txBody>
      </p:sp>
      <p:sp>
        <p:nvSpPr>
          <p:cNvPr id="84" name="Google Shape;84;p1"/>
          <p:cNvSpPr txBox="1"/>
          <p:nvPr>
            <p:ph idx="1" type="subTitle"/>
          </p:nvPr>
        </p:nvSpPr>
        <p:spPr>
          <a:xfrm>
            <a:off x="838200" y="5129898"/>
            <a:ext cx="10515600" cy="127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D9FD3"/>
              </a:buClr>
              <a:buSzPts val="3200"/>
              <a:buNone/>
            </a:pPr>
            <a:r>
              <a:rPr lang="en-US" sz="3200"/>
              <a:t>FOA Analyst and FOA Director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D9FD3"/>
              </a:buClr>
              <a:buSzPts val="3200"/>
              <a:buNone/>
            </a:pPr>
            <a:r>
              <a:rPr lang="en-US" sz="3200"/>
              <a:t>Instructor-Led Training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idx="1" type="body"/>
          </p:nvPr>
        </p:nvSpPr>
        <p:spPr>
          <a:xfrm>
            <a:off x="622433" y="1174282"/>
            <a:ext cx="4108957" cy="5265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Introductions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Setting the Stage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GrantSolutions Overview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Announcement Services Overview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Training Objectives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Char char="•"/>
            </a:pPr>
            <a:r>
              <a:rPr lang="en-US"/>
              <a:t>Training</a:t>
            </a:r>
            <a:endParaRPr/>
          </a:p>
          <a:p>
            <a:pPr indent="-1397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2"/>
          <p:cNvSpPr txBox="1"/>
          <p:nvPr>
            <p:ph type="title"/>
          </p:nvPr>
        </p:nvSpPr>
        <p:spPr>
          <a:xfrm>
            <a:off x="496988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92" name="Google Shape;92;p2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/>
              <a:t>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Corbel"/>
              <a:buNone/>
            </a:pPr>
            <a:r>
              <a:rPr lang="en-US"/>
              <a:t>Setting the Stage</a:t>
            </a:r>
            <a:endParaRPr/>
          </a:p>
        </p:txBody>
      </p:sp>
      <p:sp>
        <p:nvSpPr>
          <p:cNvPr id="98" name="Google Shape;98;p3"/>
          <p:cNvSpPr txBox="1"/>
          <p:nvPr>
            <p:ph idx="1" type="body"/>
          </p:nvPr>
        </p:nvSpPr>
        <p:spPr>
          <a:xfrm>
            <a:off x="514591" y="1220668"/>
            <a:ext cx="11198024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Housekeeping: </a:t>
            </a:r>
            <a:endParaRPr/>
          </a:p>
          <a:p>
            <a:pPr indent="-228599" lvl="1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70000"/>
              <a:buFont typeface="Noto Sans Symbols"/>
              <a:buChar char="✔"/>
            </a:pPr>
            <a:r>
              <a:rPr lang="en-US" sz="2200"/>
              <a:t>We will use the Teams Chat box to for Knowledge Checks/Participant Engagement and Q&amp;As</a:t>
            </a:r>
            <a:endParaRPr/>
          </a:p>
          <a:p>
            <a:pPr indent="-228599" lvl="1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70000"/>
              <a:buFont typeface="Noto Sans Symbols"/>
              <a:buChar char="✔"/>
            </a:pPr>
            <a:r>
              <a:rPr lang="en-US" sz="2200"/>
              <a:t>Please mute your phones/mics to reduce background noise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The Announcement Services training course is:</a:t>
            </a:r>
            <a:endParaRPr/>
          </a:p>
          <a:p>
            <a:pPr indent="-228598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overview of how a FOA Analyst and FOA Director duties are performed within Announcement Services</a:t>
            </a:r>
            <a:endParaRPr/>
          </a:p>
          <a:p>
            <a:pPr indent="-228598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overview to teach how to review/publish a Forecast and full FOA and how to provide final revisions.</a:t>
            </a:r>
            <a:endParaRPr/>
          </a:p>
          <a:p>
            <a:pPr indent="-228598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opportunity to write down any question(s) identified during class. Time will be allotted for Q&amp;A.</a:t>
            </a:r>
            <a:endParaRPr/>
          </a:p>
          <a:p>
            <a:pPr indent="-228598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opportunity to document business process questions to discuss with Agency Leads</a:t>
            </a:r>
            <a:endParaRPr/>
          </a:p>
          <a:p>
            <a:pPr indent="-109854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US"/>
              <a:t>The Announcement Services training course is NOT:</a:t>
            </a:r>
            <a:endParaRPr/>
          </a:p>
          <a:p>
            <a:pPr indent="-228598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An opportunity to discuss enhancements or changes to the GrantSolutions Announcement Services system</a:t>
            </a:r>
            <a:endParaRPr/>
          </a:p>
          <a:p>
            <a:pPr indent="-228598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Noto Sans Symbols"/>
              <a:buChar char="✔"/>
            </a:pPr>
            <a:r>
              <a:rPr lang="en-US"/>
              <a:t>A platform to discuss business process changes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99" name="Google Shape;99;p3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Announcement Services Overview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7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e4a67b02b5_1_9"/>
          <p:cNvSpPr txBox="1"/>
          <p:nvPr>
            <p:ph idx="12" type="sldNum"/>
          </p:nvPr>
        </p:nvSpPr>
        <p:spPr>
          <a:xfrm>
            <a:off x="348877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3" name="Google Shape;113;ge4a67b02b5_1_9"/>
          <p:cNvSpPr/>
          <p:nvPr/>
        </p:nvSpPr>
        <p:spPr>
          <a:xfrm rot="-5400000">
            <a:off x="5862468" y="-912465"/>
            <a:ext cx="564557" cy="11015245"/>
          </a:xfrm>
          <a:prstGeom prst="leftBracket">
            <a:avLst>
              <a:gd fmla="val 128503" name="adj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e4a67b02b5_1_9"/>
          <p:cNvSpPr txBox="1"/>
          <p:nvPr>
            <p:ph type="title"/>
          </p:nvPr>
        </p:nvSpPr>
        <p:spPr>
          <a:xfrm>
            <a:off x="348877" y="64922"/>
            <a:ext cx="11304055" cy="128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10972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733"/>
              <a:t>Grants Life Cycle</a:t>
            </a:r>
            <a:br>
              <a:rPr lang="en-US" sz="600"/>
            </a:br>
            <a:endParaRPr i="1"/>
          </a:p>
        </p:txBody>
      </p:sp>
      <p:sp>
        <p:nvSpPr>
          <p:cNvPr id="115" name="Google Shape;115;ge4a67b02b5_1_9"/>
          <p:cNvSpPr txBox="1"/>
          <p:nvPr/>
        </p:nvSpPr>
        <p:spPr>
          <a:xfrm>
            <a:off x="105842" y="2065850"/>
            <a:ext cx="1956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Create, Approve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&amp; Publish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NOFO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AM</a:t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e4a67b02b5_1_9"/>
          <p:cNvSpPr txBox="1"/>
          <p:nvPr/>
        </p:nvSpPr>
        <p:spPr>
          <a:xfrm>
            <a:off x="1760698" y="3030812"/>
            <a:ext cx="227086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e4a67b02b5_1_9"/>
          <p:cNvSpPr txBox="1"/>
          <p:nvPr/>
        </p:nvSpPr>
        <p:spPr>
          <a:xfrm>
            <a:off x="3795578" y="2111006"/>
            <a:ext cx="15240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Conducts Merit Review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ARM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e4a67b02b5_1_9"/>
          <p:cNvSpPr txBox="1"/>
          <p:nvPr/>
        </p:nvSpPr>
        <p:spPr>
          <a:xfrm>
            <a:off x="5193677" y="2979129"/>
            <a:ext cx="205333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Assess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Applicant Risk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e4a67b02b5_1_9"/>
          <p:cNvSpPr txBox="1"/>
          <p:nvPr/>
        </p:nvSpPr>
        <p:spPr>
          <a:xfrm>
            <a:off x="6920328" y="2089344"/>
            <a:ext cx="198315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Prepare, Approve, Issue Awards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e4a67b02b5_1_9"/>
          <p:cNvSpPr txBox="1"/>
          <p:nvPr/>
        </p:nvSpPr>
        <p:spPr>
          <a:xfrm>
            <a:off x="8323295" y="3036527"/>
            <a:ext cx="256769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Amend Awards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(Mods)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e4a67b02b5_1_9"/>
          <p:cNvSpPr txBox="1"/>
          <p:nvPr/>
        </p:nvSpPr>
        <p:spPr>
          <a:xfrm>
            <a:off x="10362499" y="2111006"/>
            <a:ext cx="169448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Closeout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GMM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e4a67b02b5_1_9"/>
          <p:cNvSpPr txBox="1"/>
          <p:nvPr/>
        </p:nvSpPr>
        <p:spPr>
          <a:xfrm>
            <a:off x="3115227" y="4685310"/>
            <a:ext cx="6345379" cy="6309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Visualizations and Analytic Business Intelligence (BI) tools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ge4a67b02b5_1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31382" y="3983608"/>
            <a:ext cx="806127" cy="806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e4a67b02b5_1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706" y="1185284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45050" y="1208667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Google Shape;126;ge4a67b02b5_1_9"/>
          <p:cNvCxnSpPr>
            <a:stCxn id="124" idx="3"/>
          </p:cNvCxnSpPr>
          <p:nvPr/>
        </p:nvCxnSpPr>
        <p:spPr>
          <a:xfrm>
            <a:off x="1670106" y="1642484"/>
            <a:ext cx="757800" cy="12000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ge4a67b02b5_1_9"/>
          <p:cNvCxnSpPr/>
          <p:nvPr/>
        </p:nvCxnSpPr>
        <p:spPr>
          <a:xfrm rot="5400000">
            <a:off x="3145928" y="1888121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" name="Google Shape;128;ge4a67b02b5_1_9"/>
          <p:cNvCxnSpPr/>
          <p:nvPr/>
        </p:nvCxnSpPr>
        <p:spPr>
          <a:xfrm flipH="1" rot="-5400000">
            <a:off x="4818128" y="1888121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" name="Google Shape;129;ge4a67b02b5_1_9"/>
          <p:cNvCxnSpPr/>
          <p:nvPr/>
        </p:nvCxnSpPr>
        <p:spPr>
          <a:xfrm rot="5400000">
            <a:off x="9835272" y="1888121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30" name="Google Shape;130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23978" y="215532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63145" y="215532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43449" y="215532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56327" y="1208667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e4a67b02b5_1_9"/>
          <p:cNvSpPr/>
          <p:nvPr/>
        </p:nvSpPr>
        <p:spPr>
          <a:xfrm>
            <a:off x="10216444" y="5925498"/>
            <a:ext cx="1782774" cy="8675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5" name="Google Shape;135;ge4a67b02b5_1_9"/>
          <p:cNvCxnSpPr/>
          <p:nvPr/>
        </p:nvCxnSpPr>
        <p:spPr>
          <a:xfrm rot="5400000">
            <a:off x="6405536" y="1909387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" name="Google Shape;136;ge4a67b02b5_1_9"/>
          <p:cNvCxnSpPr/>
          <p:nvPr/>
        </p:nvCxnSpPr>
        <p:spPr>
          <a:xfrm flipH="1" rot="-5400000">
            <a:off x="8215965" y="1909387"/>
            <a:ext cx="1151100" cy="757800"/>
          </a:xfrm>
          <a:prstGeom prst="curvedConnector3">
            <a:avLst>
              <a:gd fmla="val 0" name="adj1"/>
            </a:avLst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37" name="Google Shape;137;ge4a67b02b5_1_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00377" y="1185284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e4a67b02b5_1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6957" y="6449075"/>
            <a:ext cx="365201" cy="36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e4a67b02b5_1_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59897" y="6469795"/>
            <a:ext cx="366254" cy="36625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e4a67b02b5_1_9"/>
          <p:cNvSpPr txBox="1"/>
          <p:nvPr/>
        </p:nvSpPr>
        <p:spPr>
          <a:xfrm>
            <a:off x="1048680" y="6494016"/>
            <a:ext cx="22860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Announcement Services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e4a67b02b5_1_9"/>
          <p:cNvSpPr txBox="1"/>
          <p:nvPr/>
        </p:nvSpPr>
        <p:spPr>
          <a:xfrm>
            <a:off x="6733418" y="6493356"/>
            <a:ext cx="296136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Grants Management Services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ge4a67b02b5_1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4694" y="6449075"/>
            <a:ext cx="366254" cy="36625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e4a67b02b5_1_9"/>
          <p:cNvSpPr txBox="1"/>
          <p:nvPr/>
        </p:nvSpPr>
        <p:spPr>
          <a:xfrm>
            <a:off x="3648454" y="6493357"/>
            <a:ext cx="2440778" cy="261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 Dashboard </a:t>
            </a:r>
            <a:r>
              <a:rPr b="0" i="0" lang="en-US" sz="11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tools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all GS data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ge4a67b02b5_1_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40040" y="6415269"/>
            <a:ext cx="334981" cy="40288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e4a67b02b5_1_9"/>
          <p:cNvSpPr txBox="1"/>
          <p:nvPr/>
        </p:nvSpPr>
        <p:spPr>
          <a:xfrm>
            <a:off x="9727972" y="6493356"/>
            <a:ext cx="296136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 Review Services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/>
          <p:nvPr>
            <p:ph type="title"/>
          </p:nvPr>
        </p:nvSpPr>
        <p:spPr>
          <a:xfrm>
            <a:off x="503709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600"/>
              <a:buFont typeface="Arial"/>
              <a:buNone/>
            </a:pPr>
            <a:r>
              <a:rPr lang="en-US" sz="3600"/>
              <a:t>Announcement Services Process</a:t>
            </a:r>
            <a:endParaRPr/>
          </a:p>
        </p:txBody>
      </p:sp>
      <p:sp>
        <p:nvSpPr>
          <p:cNvPr id="152" name="Google Shape;152;p6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503709" y="1292128"/>
            <a:ext cx="939516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Purpose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Streamlines the NOFO planning, creation, approval, and publication process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irst, Plan&#10;&#10;Create plans to manage upcoming funding opportunities and share with the public as forecasted opportunities on Grants.gov." id="154" name="Google Shape;154;p6"/>
          <p:cNvPicPr preferRelativeResize="0"/>
          <p:nvPr/>
        </p:nvPicPr>
        <p:blipFill rotWithShape="1">
          <a:blip r:embed="rId3">
            <a:alphaModFix/>
          </a:blip>
          <a:srcRect b="0" l="0" r="85082" t="0"/>
          <a:stretch/>
        </p:blipFill>
        <p:spPr>
          <a:xfrm>
            <a:off x="503709" y="2446260"/>
            <a:ext cx="1670479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Create&#10;&#10;Dynamically generate FOA documents that use templates to blend boilerplate language with program-specific content." id="155" name="Google Shape;155;p6"/>
          <p:cNvPicPr preferRelativeResize="0"/>
          <p:nvPr/>
        </p:nvPicPr>
        <p:blipFill rotWithShape="1">
          <a:blip r:embed="rId3">
            <a:alphaModFix/>
          </a:blip>
          <a:srcRect b="0" l="14577" r="68992" t="0"/>
          <a:stretch/>
        </p:blipFill>
        <p:spPr>
          <a:xfrm>
            <a:off x="2248746" y="2446260"/>
            <a:ext cx="1839812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Review&#10;&#10;Provide a collaborative space where all reviewers can provide input on the FOA." id="156" name="Google Shape;156;p6"/>
          <p:cNvPicPr preferRelativeResize="0"/>
          <p:nvPr/>
        </p:nvPicPr>
        <p:blipFill rotWithShape="1">
          <a:blip r:embed="rId3">
            <a:alphaModFix/>
          </a:blip>
          <a:srcRect b="0" l="30509" r="53060" t="0"/>
          <a:stretch/>
        </p:blipFill>
        <p:spPr>
          <a:xfrm>
            <a:off x="4169839" y="2446260"/>
            <a:ext cx="1839813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Revise&#10;&#10;Make updates to the FOA online while the system tracks and versions all changes. " id="157" name="Google Shape;157;p6"/>
          <p:cNvPicPr preferRelativeResize="0"/>
          <p:nvPr/>
        </p:nvPicPr>
        <p:blipFill rotWithShape="1">
          <a:blip r:embed="rId3">
            <a:alphaModFix/>
          </a:blip>
          <a:srcRect b="0" l="46370" r="37199" t="0"/>
          <a:stretch/>
        </p:blipFill>
        <p:spPr>
          <a:xfrm>
            <a:off x="6090932" y="2446260"/>
            <a:ext cx="1839814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Approve&#10;&#10;Customize workflow to tailor who is required to provide electronic approval. " id="158" name="Google Shape;158;p6"/>
          <p:cNvPicPr preferRelativeResize="0"/>
          <p:nvPr/>
        </p:nvPicPr>
        <p:blipFill rotWithShape="1">
          <a:blip r:embed="rId3">
            <a:alphaModFix/>
          </a:blip>
          <a:srcRect b="0" l="62885" r="21381" t="0"/>
          <a:stretch/>
        </p:blipFill>
        <p:spPr>
          <a:xfrm>
            <a:off x="8012027" y="2446260"/>
            <a:ext cx="1761894" cy="33819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xt, Publish&#10;&#10;Post to Grants.gov with just one click, and seamlessly proceed to the next phase of the grants process." id="159" name="Google Shape;159;p6"/>
          <p:cNvPicPr preferRelativeResize="0"/>
          <p:nvPr/>
        </p:nvPicPr>
        <p:blipFill rotWithShape="1">
          <a:blip r:embed="rId3">
            <a:alphaModFix/>
          </a:blip>
          <a:srcRect b="0" l="78245" r="4294" t="0"/>
          <a:stretch/>
        </p:blipFill>
        <p:spPr>
          <a:xfrm>
            <a:off x="9898875" y="2446260"/>
            <a:ext cx="1954458" cy="3381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"/>
          <p:cNvSpPr txBox="1"/>
          <p:nvPr>
            <p:ph type="title"/>
          </p:nvPr>
        </p:nvSpPr>
        <p:spPr>
          <a:xfrm>
            <a:off x="514591" y="207152"/>
            <a:ext cx="11198100" cy="9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33"/>
              <a:buFont typeface="Arial"/>
              <a:buNone/>
            </a:pPr>
            <a:r>
              <a:rPr lang="en-US" sz="3200"/>
              <a:t>Benefits</a:t>
            </a:r>
            <a:endParaRPr/>
          </a:p>
        </p:txBody>
      </p:sp>
      <p:sp>
        <p:nvSpPr>
          <p:cNvPr id="165" name="Google Shape;165;p5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6" name="Google Shape;166;p5"/>
          <p:cNvSpPr txBox="1"/>
          <p:nvPr>
            <p:ph idx="1" type="body"/>
          </p:nvPr>
        </p:nvSpPr>
        <p:spPr>
          <a:xfrm>
            <a:off x="514590" y="1105735"/>
            <a:ext cx="10986529" cy="50038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b="1" lang="en-US" sz="1900"/>
              <a:t>Document Integrity, Efficiencies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Char char="•"/>
            </a:pPr>
            <a:r>
              <a:rPr lang="en-US" sz="1900"/>
              <a:t>FOA templates provided to reduce Author(s) efforts and ensure document quality</a:t>
            </a:r>
            <a:endParaRPr sz="1900"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Char char="•"/>
            </a:pPr>
            <a:r>
              <a:rPr lang="en-US" sz="1900"/>
              <a:t>Only one working copy of the FOA with custom editing limitations</a:t>
            </a:r>
            <a:endParaRPr/>
          </a:p>
          <a:p>
            <a:pPr indent="-10795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None/>
            </a:pPr>
            <a:r>
              <a:t/>
            </a:r>
            <a:endParaRPr sz="1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Traceability, Transparency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Automatic notifications and custom reminders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Automated process that shows past, present and future stages</a:t>
            </a:r>
            <a:endParaRPr/>
          </a:p>
          <a:p>
            <a:pPr indent="-10795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None/>
            </a:pPr>
            <a:r>
              <a:t/>
            </a:r>
            <a:endParaRPr sz="1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Data Quality, Data Analytics 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Seamless integration with Grants.gov and GMM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Data shared across </a:t>
            </a:r>
            <a:r>
              <a:rPr lang="en-US" sz="1900"/>
              <a:t>FOA </a:t>
            </a: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document, reducing double-data entry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BI Reporting</a:t>
            </a:r>
            <a:endParaRPr sz="1900"/>
          </a:p>
          <a:p>
            <a:pPr indent="-889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74372"/>
              </a:buClr>
              <a:buSzPts val="2200"/>
              <a:buNone/>
            </a:pPr>
            <a:r>
              <a:t/>
            </a:r>
            <a:endParaRPr/>
          </a:p>
        </p:txBody>
      </p:sp>
      <p:sp>
        <p:nvSpPr>
          <p:cNvPr id="167" name="Google Shape;167;p5"/>
          <p:cNvSpPr txBox="1"/>
          <p:nvPr>
            <p:ph idx="12" type="sldNum"/>
          </p:nvPr>
        </p:nvSpPr>
        <p:spPr>
          <a:xfrm>
            <a:off x="3007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Training Objectives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8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"/>
          <p:cNvSpPr txBox="1"/>
          <p:nvPr>
            <p:ph type="title"/>
          </p:nvPr>
        </p:nvSpPr>
        <p:spPr>
          <a:xfrm>
            <a:off x="514591" y="20715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600"/>
              <a:buFont typeface="Corbel"/>
              <a:buNone/>
            </a:pPr>
            <a:r>
              <a:rPr lang="en-US" sz="3600"/>
              <a:t>Training Objectives</a:t>
            </a:r>
            <a:endParaRPr/>
          </a:p>
        </p:txBody>
      </p:sp>
      <p:sp>
        <p:nvSpPr>
          <p:cNvPr id="180" name="Google Shape;180;p12"/>
          <p:cNvSpPr txBox="1"/>
          <p:nvPr>
            <p:ph idx="12" type="sldNum"/>
          </p:nvPr>
        </p:nvSpPr>
        <p:spPr>
          <a:xfrm>
            <a:off x="514591" y="634492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181" name="Google Shape;181;p12"/>
          <p:cNvGraphicFramePr/>
          <p:nvPr/>
        </p:nvGraphicFramePr>
        <p:xfrm>
          <a:off x="550926" y="11803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{C8D76993-2B7C-4AD3-B8E8-5E5514E0A4F4}</a:tableStyleId>
              </a:tblPr>
              <a:tblGrid>
                <a:gridCol w="5197775"/>
                <a:gridCol w="2929100"/>
                <a:gridCol w="2929100"/>
              </a:tblGrid>
              <a:tr h="395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Actions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AS Role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IHS Role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74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Draft and revise FOA. Publish full FOA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lt1"/>
                          </a:solidFill>
                        </a:rPr>
                        <a:t>FOA Analyst</a:t>
                      </a:r>
                      <a:endParaRPr b="1" sz="18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cap="none" strike="noStrike"/>
                        <a:t>DGM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grpSp>
        <p:nvGrpSpPr>
          <p:cNvPr id="182" name="Google Shape;182;p12"/>
          <p:cNvGrpSpPr/>
          <p:nvPr/>
        </p:nvGrpSpPr>
        <p:grpSpPr>
          <a:xfrm>
            <a:off x="1406625" y="3976281"/>
            <a:ext cx="8513779" cy="943129"/>
            <a:chOff x="179904" y="4618503"/>
            <a:chExt cx="8513779" cy="943129"/>
          </a:xfrm>
        </p:grpSpPr>
        <p:sp>
          <p:nvSpPr>
            <p:cNvPr descr="Review/Publish Forecast" id="183" name="Google Shape;183;p12"/>
            <p:cNvSpPr txBox="1"/>
            <p:nvPr/>
          </p:nvSpPr>
          <p:spPr>
            <a:xfrm>
              <a:off x="179904" y="4836081"/>
              <a:ext cx="1643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Draft FOA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descr="Complete Task" id="184" name="Google Shape;184;p12"/>
            <p:cNvSpPr txBox="1"/>
            <p:nvPr/>
          </p:nvSpPr>
          <p:spPr>
            <a:xfrm>
              <a:off x="7329883" y="4750489"/>
              <a:ext cx="13638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Complete Task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aret Right with solid fill" id="185" name="Google Shape;185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24807" y="4618503"/>
              <a:ext cx="943525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aret Right with solid fill" id="186" name="Google Shape;186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961707" y="4647232"/>
              <a:ext cx="943525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aret Right with solid fill" id="187" name="Google Shape;187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98607" y="4618503"/>
              <a:ext cx="943525" cy="914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descr="Review FOA" id="188" name="Google Shape;188;p12"/>
            <p:cNvSpPr txBox="1"/>
            <p:nvPr/>
          </p:nvSpPr>
          <p:spPr>
            <a:xfrm>
              <a:off x="2533483" y="4831871"/>
              <a:ext cx="1455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Revise FOA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descr="Publish FOA" id="189" name="Google Shape;189;p12"/>
            <p:cNvSpPr txBox="1"/>
            <p:nvPr/>
          </p:nvSpPr>
          <p:spPr>
            <a:xfrm>
              <a:off x="4869279" y="4827702"/>
              <a:ext cx="1460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Publish FOA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9eba3da9dd_0_1"/>
          <p:cNvSpPr txBox="1"/>
          <p:nvPr>
            <p:ph type="title"/>
          </p:nvPr>
        </p:nvSpPr>
        <p:spPr>
          <a:xfrm>
            <a:off x="514591" y="207152"/>
            <a:ext cx="11198100" cy="9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3600"/>
              <a:buFont typeface="Corbel"/>
              <a:buNone/>
            </a:pPr>
            <a:r>
              <a:rPr lang="en-US" sz="3600"/>
              <a:t>Training Objectives</a:t>
            </a:r>
            <a:endParaRPr/>
          </a:p>
        </p:txBody>
      </p:sp>
      <p:sp>
        <p:nvSpPr>
          <p:cNvPr id="195" name="Google Shape;195;g29eba3da9dd_0_1"/>
          <p:cNvSpPr txBox="1"/>
          <p:nvPr>
            <p:ph idx="12" type="sldNum"/>
          </p:nvPr>
        </p:nvSpPr>
        <p:spPr>
          <a:xfrm>
            <a:off x="514591" y="6344927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196" name="Google Shape;196;g29eba3da9dd_0_1"/>
          <p:cNvGraphicFramePr/>
          <p:nvPr/>
        </p:nvGraphicFramePr>
        <p:xfrm>
          <a:off x="550926" y="11803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{C8D76993-2B7C-4AD3-B8E8-5E5514E0A4F4}</a:tableStyleId>
              </a:tblPr>
              <a:tblGrid>
                <a:gridCol w="5197775"/>
                <a:gridCol w="2929100"/>
                <a:gridCol w="2929100"/>
              </a:tblGrid>
              <a:tr h="395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Actions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AS Role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IHS Role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74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cap="none" strike="noStrike"/>
                        <a:t>Review and provide clearance of FOA on behalf of DGM. Publish Forecast and full FOA.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lt1"/>
                          </a:solidFill>
                        </a:rPr>
                        <a:t>FOA Director</a:t>
                      </a:r>
                      <a:endParaRPr b="1" sz="18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400" u="none" cap="none" strike="noStrike"/>
                        <a:t>DGM 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grpSp>
        <p:nvGrpSpPr>
          <p:cNvPr id="197" name="Google Shape;197;g29eba3da9dd_0_1"/>
          <p:cNvGrpSpPr/>
          <p:nvPr/>
        </p:nvGrpSpPr>
        <p:grpSpPr>
          <a:xfrm>
            <a:off x="1406625" y="3976281"/>
            <a:ext cx="8513779" cy="914404"/>
            <a:chOff x="179904" y="4618503"/>
            <a:chExt cx="8513779" cy="914404"/>
          </a:xfrm>
        </p:grpSpPr>
        <p:sp>
          <p:nvSpPr>
            <p:cNvPr descr="Review/Publish Forecast" id="198" name="Google Shape;198;g29eba3da9dd_0_1"/>
            <p:cNvSpPr txBox="1"/>
            <p:nvPr/>
          </p:nvSpPr>
          <p:spPr>
            <a:xfrm>
              <a:off x="179904" y="4836081"/>
              <a:ext cx="1643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Revise FOA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descr="Complete Task" id="199" name="Google Shape;199;g29eba3da9dd_0_1"/>
            <p:cNvSpPr txBox="1"/>
            <p:nvPr/>
          </p:nvSpPr>
          <p:spPr>
            <a:xfrm>
              <a:off x="7329883" y="4750489"/>
              <a:ext cx="13638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Complete Task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aret Right with solid fill" id="200" name="Google Shape;200;g29eba3da9dd_0_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24807" y="4618503"/>
              <a:ext cx="943525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aret Right with solid fill" id="201" name="Google Shape;201;g29eba3da9dd_0_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961707" y="4618507"/>
              <a:ext cx="943525" cy="91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aret Right with solid fill" id="202" name="Google Shape;202;g29eba3da9dd_0_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98607" y="4618503"/>
              <a:ext cx="943525" cy="914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descr="Review FOA" id="203" name="Google Shape;203;g29eba3da9dd_0_1"/>
            <p:cNvSpPr txBox="1"/>
            <p:nvPr/>
          </p:nvSpPr>
          <p:spPr>
            <a:xfrm>
              <a:off x="2468328" y="4827697"/>
              <a:ext cx="1643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Approve FOA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descr="Publish FOA" id="204" name="Google Shape;204;g29eba3da9dd_0_1"/>
            <p:cNvSpPr txBox="1"/>
            <p:nvPr/>
          </p:nvSpPr>
          <p:spPr>
            <a:xfrm>
              <a:off x="4869279" y="4827702"/>
              <a:ext cx="1460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Publish FOA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System Training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0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 Check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1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e4a67b02b5_1_46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5" name="Google Shape;225;ge4a67b02b5_1_46"/>
          <p:cNvSpPr txBox="1"/>
          <p:nvPr>
            <p:ph idx="1" type="body"/>
          </p:nvPr>
        </p:nvSpPr>
        <p:spPr>
          <a:xfrm>
            <a:off x="293087" y="1324636"/>
            <a:ext cx="9270860" cy="3497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Check your knowledge by responding in the </a:t>
            </a:r>
            <a:r>
              <a:rPr lang="en-US"/>
              <a:t>Teams Chat box.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Where is the full </a:t>
            </a:r>
            <a:r>
              <a:rPr lang="en-US"/>
              <a:t>FOA </a:t>
            </a:r>
            <a:r>
              <a:rPr b="0" lang="en-US"/>
              <a:t>located in Announcement Services?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Key Attributes Tab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Publication Setup Tab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Dashboard Tab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Announcement</a:t>
            </a:r>
            <a:r>
              <a:rPr b="0" lang="en-US"/>
              <a:t> Tab</a:t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26" name="Google Shape;226;ge4a67b02b5_1_46"/>
          <p:cNvSpPr txBox="1"/>
          <p:nvPr>
            <p:ph type="title"/>
          </p:nvPr>
        </p:nvSpPr>
        <p:spPr>
          <a:xfrm>
            <a:off x="294007" y="220853"/>
            <a:ext cx="115824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</a:t>
            </a:r>
            <a:r>
              <a:rPr lang="en-US"/>
              <a:t> </a:t>
            </a: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/>
          </a:p>
        </p:txBody>
      </p:sp>
      <p:sp>
        <p:nvSpPr>
          <p:cNvPr descr="Respond to the knowledge checks using the Teams Chat box.&#10;Have questions? Post them in the Q&amp;A box so we don’t miss them." id="227" name="Google Shape;227;ge4a67b02b5_1_46"/>
          <p:cNvSpPr txBox="1"/>
          <p:nvPr/>
        </p:nvSpPr>
        <p:spPr>
          <a:xfrm>
            <a:off x="1605280" y="5351301"/>
            <a:ext cx="898144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Respond to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checks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the Teams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Chat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questions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Post them in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 so we don’t miss them.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4" name="Google Shape;234;p13"/>
          <p:cNvSpPr txBox="1"/>
          <p:nvPr>
            <p:ph idx="1" type="body"/>
          </p:nvPr>
        </p:nvSpPr>
        <p:spPr>
          <a:xfrm>
            <a:off x="293087" y="1324636"/>
            <a:ext cx="9270860" cy="3497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Check your knowledge by responding in the </a:t>
            </a:r>
            <a:r>
              <a:rPr lang="en-US"/>
              <a:t>Teams Chat box.</a:t>
            </a:r>
            <a:endParaRPr/>
          </a:p>
          <a:p>
            <a:pPr indent="-36195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What template language cannot be changed by the user?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Standard Language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Program Specific Language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Drafter Instructions </a:t>
            </a:r>
            <a:endParaRPr/>
          </a:p>
          <a:p>
            <a:pPr indent="-514350" lvl="1" marL="9715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Both A and C</a:t>
            </a:r>
            <a:endParaRPr/>
          </a:p>
        </p:txBody>
      </p:sp>
      <p:sp>
        <p:nvSpPr>
          <p:cNvPr id="235" name="Google Shape;235;p13"/>
          <p:cNvSpPr txBox="1"/>
          <p:nvPr>
            <p:ph type="title"/>
          </p:nvPr>
        </p:nvSpPr>
        <p:spPr>
          <a:xfrm>
            <a:off x="294007" y="220853"/>
            <a:ext cx="115824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</a:t>
            </a:r>
            <a:r>
              <a:rPr lang="en-US"/>
              <a:t> </a:t>
            </a: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/>
          </a:p>
        </p:txBody>
      </p:sp>
      <p:sp>
        <p:nvSpPr>
          <p:cNvPr descr="Respond to the knowledge checks using the Teams Chat box.&#10;Have questions? Post them in the Q&amp;A box so we don’t miss them." id="236" name="Google Shape;236;p13"/>
          <p:cNvSpPr txBox="1"/>
          <p:nvPr/>
        </p:nvSpPr>
        <p:spPr>
          <a:xfrm>
            <a:off x="1605280" y="5351301"/>
            <a:ext cx="898144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Respond to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checks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the Teams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Chat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questions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Post them in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 so we don’t miss them.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3" name="Google Shape;243;p14"/>
          <p:cNvSpPr txBox="1"/>
          <p:nvPr>
            <p:ph idx="1" type="body"/>
          </p:nvPr>
        </p:nvSpPr>
        <p:spPr>
          <a:xfrm>
            <a:off x="293087" y="1324636"/>
            <a:ext cx="9270860" cy="3497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Check your knowledge by responding in the </a:t>
            </a:r>
            <a:r>
              <a:rPr lang="en-US"/>
              <a:t>Teams Chat box.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0" lang="en-US"/>
              <a:t>An unaddressed comment will be: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Red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White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lang="en-US"/>
              <a:t>Green </a:t>
            </a:r>
            <a:endParaRPr/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AutoNum type="alphaUcPeriod"/>
            </a:pPr>
            <a:r>
              <a:rPr b="0" lang="en-US"/>
              <a:t>None of the Above</a:t>
            </a:r>
            <a:endParaRPr/>
          </a:p>
        </p:txBody>
      </p:sp>
      <p:sp>
        <p:nvSpPr>
          <p:cNvPr id="244" name="Google Shape;244;p14"/>
          <p:cNvSpPr txBox="1"/>
          <p:nvPr>
            <p:ph type="title"/>
          </p:nvPr>
        </p:nvSpPr>
        <p:spPr>
          <a:xfrm>
            <a:off x="294007" y="220853"/>
            <a:ext cx="115824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Knowledge</a:t>
            </a:r>
            <a:r>
              <a:rPr lang="en-US"/>
              <a:t> </a:t>
            </a:r>
            <a:r>
              <a:rPr b="0" lang="en-US" sz="4000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/>
          </a:p>
        </p:txBody>
      </p:sp>
      <p:sp>
        <p:nvSpPr>
          <p:cNvPr descr="Respond to the knowledge checks using the Teams Chat box.&#10;Have questions? Post them in the Q&amp;A box so we don’t miss them." id="245" name="Google Shape;245;p14"/>
          <p:cNvSpPr txBox="1"/>
          <p:nvPr/>
        </p:nvSpPr>
        <p:spPr>
          <a:xfrm>
            <a:off x="1605280" y="5351301"/>
            <a:ext cx="898144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Respond to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checks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the Teams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Chat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questions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Post them in the 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Q&amp;A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box so we don’t miss them.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5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System Access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5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6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Announcement Services Access after Training</a:t>
            </a:r>
            <a:endParaRPr/>
          </a:p>
        </p:txBody>
      </p:sp>
      <p:sp>
        <p:nvSpPr>
          <p:cNvPr id="259" name="Google Shape;259;p16"/>
          <p:cNvSpPr txBox="1"/>
          <p:nvPr>
            <p:ph idx="1" type="body"/>
          </p:nvPr>
        </p:nvSpPr>
        <p:spPr>
          <a:xfrm>
            <a:off x="523057" y="1323532"/>
            <a:ext cx="11499609" cy="5560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/>
              <a:t>Once a role request has been submitted by your agency</a:t>
            </a:r>
            <a:endParaRPr/>
          </a:p>
        </p:txBody>
      </p:sp>
      <p:sp>
        <p:nvSpPr>
          <p:cNvPr id="260" name="Google Shape;260;p16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1" name="Google Shape;261;p16"/>
          <p:cNvSpPr txBox="1"/>
          <p:nvPr/>
        </p:nvSpPr>
        <p:spPr>
          <a:xfrm>
            <a:off x="660401" y="1920895"/>
            <a:ext cx="74610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will receive 2 separate emails containing your: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GrantSolutions Welcome Email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Account Creation information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MUST: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 into GrantSolutions within 60 days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Accept AS’s eRA/IMPACII Rules of Behavior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0"/>
          <p:cNvSpPr/>
          <p:nvPr/>
        </p:nvSpPr>
        <p:spPr>
          <a:xfrm>
            <a:off x="1153432" y="3346269"/>
            <a:ext cx="9885136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Activating GrantSolutions (GS) Account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50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1"/>
          <p:cNvSpPr txBox="1"/>
          <p:nvPr>
            <p:ph idx="1" type="body"/>
          </p:nvPr>
        </p:nvSpPr>
        <p:spPr>
          <a:xfrm>
            <a:off x="514590" y="1299527"/>
            <a:ext cx="12090239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88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2400" u="sng"/>
              <a:t>Prior to logging in with AMS for Grantors</a:t>
            </a:r>
            <a:endParaRPr/>
          </a:p>
        </p:txBody>
      </p:sp>
      <p:sp>
        <p:nvSpPr>
          <p:cNvPr id="275" name="Google Shape;275;p51"/>
          <p:cNvSpPr txBox="1"/>
          <p:nvPr>
            <p:ph type="title"/>
          </p:nvPr>
        </p:nvSpPr>
        <p:spPr>
          <a:xfrm>
            <a:off x="514591" y="33507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Activating GS Account – AMS for Grantors</a:t>
            </a:r>
            <a:endParaRPr/>
          </a:p>
        </p:txBody>
      </p:sp>
      <p:sp>
        <p:nvSpPr>
          <p:cNvPr id="276" name="Google Shape;276;p51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7" name="Google Shape;277;p51"/>
          <p:cNvSpPr txBox="1"/>
          <p:nvPr/>
        </p:nvSpPr>
        <p:spPr>
          <a:xfrm>
            <a:off x="660400" y="1990345"/>
            <a:ext cx="9375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MUST: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your government issued PIV card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received your GrantSolutions welcome email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3"/>
          <p:cNvSpPr/>
          <p:nvPr/>
        </p:nvSpPr>
        <p:spPr>
          <a:xfrm>
            <a:off x="842211" y="3346269"/>
            <a:ext cx="10196357" cy="1152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1B75BC"/>
                </a:solidFill>
                <a:latin typeface="Arial"/>
                <a:ea typeface="Arial"/>
                <a:cs typeface="Arial"/>
                <a:sym typeface="Arial"/>
              </a:rPr>
              <a:t>Activating Announcement Services Account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53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4"/>
          <p:cNvSpPr txBox="1"/>
          <p:nvPr>
            <p:ph type="title"/>
          </p:nvPr>
        </p:nvSpPr>
        <p:spPr>
          <a:xfrm>
            <a:off x="514591" y="33507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Activating Announcement Services Account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291" name="Google Shape;291;p54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2" name="Google Shape;292;p54"/>
          <p:cNvSpPr txBox="1"/>
          <p:nvPr>
            <p:ph idx="1" type="body"/>
          </p:nvPr>
        </p:nvSpPr>
        <p:spPr>
          <a:xfrm>
            <a:off x="514591" y="1299527"/>
            <a:ext cx="11198024" cy="4654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88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2400" u="sng"/>
              <a:t>Prior to logging into Announcement Services</a:t>
            </a:r>
            <a:endParaRPr/>
          </a:p>
          <a:p>
            <a:pPr indent="0" lvl="0" marL="88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b="1" sz="2400" u="sng"/>
          </a:p>
        </p:txBody>
      </p:sp>
      <p:sp>
        <p:nvSpPr>
          <p:cNvPr id="293" name="Google Shape;293;p54"/>
          <p:cNvSpPr txBox="1"/>
          <p:nvPr/>
        </p:nvSpPr>
        <p:spPr>
          <a:xfrm>
            <a:off x="660401" y="1920895"/>
            <a:ext cx="7461000" cy="23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MUST: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activated your GrantSolutions account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Have received your Announcement Services account email notification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Resources: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b="0" i="0" lang="en-US" sz="19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Logging into Announcement Services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5"/>
          <p:cNvSpPr txBox="1"/>
          <p:nvPr>
            <p:ph idx="1" type="body"/>
          </p:nvPr>
        </p:nvSpPr>
        <p:spPr>
          <a:xfrm>
            <a:off x="479385" y="1260742"/>
            <a:ext cx="10992600" cy="4702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1397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sp>
        <p:nvSpPr>
          <p:cNvPr id="299" name="Google Shape;299;p25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Email Notification– Announcement Services</a:t>
            </a:r>
            <a:endParaRPr/>
          </a:p>
        </p:txBody>
      </p:sp>
      <p:sp>
        <p:nvSpPr>
          <p:cNvPr id="300" name="Google Shape;300;p25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M 2 New User Account Creation Email" id="301" name="Google Shape;30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2667" y="1185333"/>
            <a:ext cx="11084742" cy="5046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0f14a70cc3_0_0"/>
          <p:cNvSpPr txBox="1"/>
          <p:nvPr>
            <p:ph idx="1" type="body"/>
          </p:nvPr>
        </p:nvSpPr>
        <p:spPr>
          <a:xfrm>
            <a:off x="479385" y="1260742"/>
            <a:ext cx="10992600" cy="47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1397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sp>
        <p:nvSpPr>
          <p:cNvPr id="307" name="Google Shape;307;g10f14a70cc3_0_0"/>
          <p:cNvSpPr txBox="1"/>
          <p:nvPr>
            <p:ph type="title"/>
          </p:nvPr>
        </p:nvSpPr>
        <p:spPr>
          <a:xfrm>
            <a:off x="514591" y="272282"/>
            <a:ext cx="11198100" cy="9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Activate Account – Announcement Services</a:t>
            </a:r>
            <a:endParaRPr/>
          </a:p>
        </p:txBody>
      </p:sp>
      <p:sp>
        <p:nvSpPr>
          <p:cNvPr id="308" name="Google Shape;308;g10f14a70cc3_0_0"/>
          <p:cNvSpPr txBox="1"/>
          <p:nvPr>
            <p:ph idx="12" type="sldNum"/>
          </p:nvPr>
        </p:nvSpPr>
        <p:spPr>
          <a:xfrm>
            <a:off x="514591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9" name="Google Shape;309;g10f14a70cc3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9411" y="1463958"/>
            <a:ext cx="9763925" cy="413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3"/>
          <p:cNvSpPr txBox="1"/>
          <p:nvPr>
            <p:ph idx="1" type="body"/>
          </p:nvPr>
        </p:nvSpPr>
        <p:spPr>
          <a:xfrm>
            <a:off x="514590" y="1423891"/>
            <a:ext cx="10388541" cy="3740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•"/>
            </a:pPr>
            <a:r>
              <a:rPr lang="en-US"/>
              <a:t>Post Training you will receive via email: 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Char char="o"/>
            </a:pPr>
            <a:r>
              <a:rPr lang="en-US"/>
              <a:t>Role Specific Quick Reference Guide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200"/>
              <a:buChar char="•"/>
            </a:pPr>
            <a:r>
              <a:rPr lang="en-US"/>
              <a:t>The GrantSolutions Help Desk is available to provide technical assistance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Char char="o"/>
            </a:pPr>
            <a:r>
              <a:rPr lang="en-US"/>
              <a:t>Monday – Friday 7 AM to 8 PM Eastern Time</a:t>
            </a:r>
            <a:endParaRPr/>
          </a:p>
          <a:p>
            <a:pPr indent="-228600" lvl="2" marL="11430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Char char="▪"/>
            </a:pPr>
            <a:r>
              <a:rPr lang="en-US"/>
              <a:t>Excluding Federal Holidays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Char char="o"/>
            </a:pPr>
            <a:r>
              <a:rPr b="1" lang="en-US"/>
              <a:t>Email: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foasupport@grantsolutions.gov</a:t>
            </a:r>
            <a:endParaRPr/>
          </a:p>
        </p:txBody>
      </p:sp>
      <p:sp>
        <p:nvSpPr>
          <p:cNvPr id="316" name="Google Shape;316;p33"/>
          <p:cNvSpPr txBox="1"/>
          <p:nvPr>
            <p:ph type="title"/>
          </p:nvPr>
        </p:nvSpPr>
        <p:spPr>
          <a:xfrm>
            <a:off x="514591" y="272282"/>
            <a:ext cx="11198024" cy="988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4000"/>
              <a:buFont typeface="Arial"/>
              <a:buNone/>
            </a:pPr>
            <a:r>
              <a:rPr lang="en-US"/>
              <a:t>General Information</a:t>
            </a:r>
            <a:endParaRPr/>
          </a:p>
        </p:txBody>
      </p:sp>
      <p:sp>
        <p:nvSpPr>
          <p:cNvPr id="317" name="Google Shape;317;p33"/>
          <p:cNvSpPr txBox="1"/>
          <p:nvPr>
            <p:ph idx="12" type="sldNum"/>
          </p:nvPr>
        </p:nvSpPr>
        <p:spPr>
          <a:xfrm>
            <a:off x="514591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4"/>
          <p:cNvSpPr txBox="1"/>
          <p:nvPr>
            <p:ph type="ctrTitle"/>
          </p:nvPr>
        </p:nvSpPr>
        <p:spPr>
          <a:xfrm>
            <a:off x="838200" y="3530279"/>
            <a:ext cx="10515600" cy="15075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/>
              <a:t>Thanks for attending this training!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4">
      <a:dk1>
        <a:srgbClr val="595959"/>
      </a:dk1>
      <a:lt1>
        <a:srgbClr val="FFFFFF"/>
      </a:lt1>
      <a:dk2>
        <a:srgbClr val="595959"/>
      </a:dk2>
      <a:lt2>
        <a:srgbClr val="FFFFFF"/>
      </a:lt2>
      <a:accent1>
        <a:srgbClr val="074372"/>
      </a:accent1>
      <a:accent2>
        <a:srgbClr val="82B0B7"/>
      </a:accent2>
      <a:accent3>
        <a:srgbClr val="E1D863"/>
      </a:accent3>
      <a:accent4>
        <a:srgbClr val="3C6475"/>
      </a:accent4>
      <a:accent5>
        <a:srgbClr val="E1A737"/>
      </a:accent5>
      <a:accent6>
        <a:srgbClr val="B72D30"/>
      </a:accent6>
      <a:hlink>
        <a:srgbClr val="0052A2"/>
      </a:hlink>
      <a:folHlink>
        <a:srgbClr val="0052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2020-02-25T20:30:22Z</dcterms:created>
  <dc:creator>Avior</dc:creator>
</cp:coreProperties>
</file>