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6858000" cx="12192000"/>
  <p:notesSz cx="7023100" cy="93091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1" roundtripDataSignature="AMtx7mgkBoDbMHB/Cxse8o1DTFV6DRLp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D651275-A7CF-476A-9E74-A9CA35D50017}">
  <a:tblStyle styleId="{CD651275-A7CF-476A-9E74-A9CA35D5001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customschemas.google.com/relationships/presentationmetadata" Target="meta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43343" cy="46707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8132" y="0"/>
            <a:ext cx="3043343" cy="46707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" name="Google Shape;81;p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7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7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e4a67b02b5_1_9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e4a67b02b5_1_9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1" sz="1200" u="sng">
              <a:solidFill>
                <a:srgbClr val="1B75B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10" name="Google Shape;110;ge4a67b02b5_1_9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Speak to the different phases (forecast, creation, review and approval, publication)</a:t>
            </a:r>
            <a:endParaRPr/>
          </a:p>
        </p:txBody>
      </p:sp>
      <p:sp>
        <p:nvSpPr>
          <p:cNvPr id="149" name="Google Shape;149;p6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38981e9d83_0_0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g138981e9d83_0_0:notes"/>
          <p:cNvSpPr/>
          <p:nvPr>
            <p:ph idx="2" type="sldImg"/>
          </p:nvPr>
        </p:nvSpPr>
        <p:spPr>
          <a:xfrm>
            <a:off x="719138" y="1163638"/>
            <a:ext cx="55848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10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10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1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e4a67b02b5_1_4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e4a67b02b5_1_46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ge4a67b02b5_1_46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3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3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14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14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5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15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6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16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50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50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5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5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5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p53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54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54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5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p2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0f14a70cc3_0_0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5" name="Google Shape;285;g10f14a70cc3_0_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3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p33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34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2" name="Google Shape;302;p34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0263" y="201211"/>
            <a:ext cx="3393537" cy="119771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6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0" i="0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6"/>
          <p:cNvSpPr txBox="1"/>
          <p:nvPr>
            <p:ph idx="1" type="subTitle"/>
          </p:nvPr>
        </p:nvSpPr>
        <p:spPr>
          <a:xfrm>
            <a:off x="838200" y="5129898"/>
            <a:ext cx="10515600" cy="127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D9FD3"/>
              </a:buClr>
              <a:buSzPts val="2200"/>
              <a:buNone/>
              <a:defRPr b="0" i="0" sz="2200">
                <a:solidFill>
                  <a:srgbClr val="7D9FD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7"/>
          <p:cNvSpPr txBox="1"/>
          <p:nvPr>
            <p:ph idx="1" type="body"/>
          </p:nvPr>
        </p:nvSpPr>
        <p:spPr>
          <a:xfrm>
            <a:off x="514590" y="1423892"/>
            <a:ext cx="5537039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sz="2200">
                <a:solidFill>
                  <a:srgbClr val="595959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sz="2000">
                <a:solidFill>
                  <a:srgbClr val="595959"/>
                </a:solidFill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7"/>
          <p:cNvSpPr txBox="1"/>
          <p:nvPr>
            <p:ph idx="2" type="body"/>
          </p:nvPr>
        </p:nvSpPr>
        <p:spPr>
          <a:xfrm>
            <a:off x="6235700" y="1423892"/>
            <a:ext cx="5476915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sz="2200">
                <a:solidFill>
                  <a:srgbClr val="595959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sz="2000">
                <a:solidFill>
                  <a:srgbClr val="595959"/>
                </a:solidFill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7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7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8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8"/>
          <p:cNvSpPr txBox="1"/>
          <p:nvPr>
            <p:ph idx="1" type="body"/>
          </p:nvPr>
        </p:nvSpPr>
        <p:spPr>
          <a:xfrm>
            <a:off x="514591" y="1375043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8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1_Title and Conte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39"/>
          <p:cNvSpPr txBox="1"/>
          <p:nvPr>
            <p:ph idx="12" type="sldNum"/>
          </p:nvPr>
        </p:nvSpPr>
        <p:spPr>
          <a:xfrm>
            <a:off x="348877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39"/>
          <p:cNvSpPr txBox="1"/>
          <p:nvPr>
            <p:ph type="title"/>
          </p:nvPr>
        </p:nvSpPr>
        <p:spPr>
          <a:xfrm>
            <a:off x="352100" y="131375"/>
            <a:ext cx="11487800" cy="12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10972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i="0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39"/>
          <p:cNvSpPr txBox="1"/>
          <p:nvPr>
            <p:ph idx="1" type="body"/>
          </p:nvPr>
        </p:nvSpPr>
        <p:spPr>
          <a:xfrm>
            <a:off x="349251" y="1420284"/>
            <a:ext cx="11487149" cy="4578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ic Content">
  <p:cSld name="Basic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0"/>
          <p:cNvSpPr txBox="1"/>
          <p:nvPr>
            <p:ph type="title"/>
          </p:nvPr>
        </p:nvSpPr>
        <p:spPr>
          <a:xfrm>
            <a:off x="294007" y="220853"/>
            <a:ext cx="11582400" cy="100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9C"/>
              </a:buClr>
              <a:buSzPts val="3200"/>
              <a:buFont typeface="Arial"/>
              <a:buNone/>
              <a:defRPr b="1" sz="3200">
                <a:solidFill>
                  <a:srgbClr val="00439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0"/>
          <p:cNvSpPr txBox="1"/>
          <p:nvPr>
            <p:ph idx="1" type="body"/>
          </p:nvPr>
        </p:nvSpPr>
        <p:spPr>
          <a:xfrm>
            <a:off x="293087" y="1324636"/>
            <a:ext cx="11582400" cy="4421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b="1" sz="28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0"/>
          <p:cNvSpPr txBox="1"/>
          <p:nvPr>
            <p:ph idx="2" type="body"/>
          </p:nvPr>
        </p:nvSpPr>
        <p:spPr>
          <a:xfrm>
            <a:off x="287868" y="5849287"/>
            <a:ext cx="11599333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No Logo)">
  <p:cSld name="Title and Content (No Logo)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41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1"/>
          <p:cNvSpPr txBox="1"/>
          <p:nvPr>
            <p:ph idx="1" type="body"/>
          </p:nvPr>
        </p:nvSpPr>
        <p:spPr>
          <a:xfrm>
            <a:off x="514591" y="1375043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2"/>
          <p:cNvSpPr txBox="1"/>
          <p:nvPr>
            <p:ph type="title"/>
          </p:nvPr>
        </p:nvSpPr>
        <p:spPr>
          <a:xfrm>
            <a:off x="831850" y="2155825"/>
            <a:ext cx="10515600" cy="1831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2"/>
          <p:cNvSpPr txBox="1"/>
          <p:nvPr>
            <p:ph idx="1" type="body"/>
          </p:nvPr>
        </p:nvSpPr>
        <p:spPr>
          <a:xfrm>
            <a:off x="831850" y="4103688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None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2000"/>
              <a:buNone/>
              <a:defRPr sz="2000">
                <a:solidFill>
                  <a:srgbClr val="99999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800"/>
              <a:buNone/>
              <a:defRPr sz="1800">
                <a:solidFill>
                  <a:srgbClr val="99999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9pPr>
          </a:lstStyle>
          <a:p/>
        </p:txBody>
      </p:sp>
      <p:pic>
        <p:nvPicPr>
          <p:cNvPr id="51" name="Google Shape;5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2731" y="201211"/>
            <a:ext cx="1984719" cy="700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Section Header">
  <p:cSld name="3_Section Head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Section Header">
  <p:cSld name="4_Section 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Section Header">
  <p:cSld name="5_Section 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6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Section Header">
  <p:cSld name="6_Section 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7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Section Header">
  <p:cSld name="7_Section 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8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Section Header">
  <p:cSld name="8_Section 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9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0"/>
          </a:schemeClr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acrobat.adobe.com/id/urn:aaid:sc:us:a5210fc2-94c4-4471-b65f-feb57376e458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mailto:foasupport@grantsolutions.gov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rbel"/>
              <a:buNone/>
            </a:pPr>
            <a:r>
              <a:rPr lang="en-US"/>
              <a:t>Announcement Services</a:t>
            </a:r>
            <a:endParaRPr/>
          </a:p>
        </p:txBody>
      </p:sp>
      <p:sp>
        <p:nvSpPr>
          <p:cNvPr id="84" name="Google Shape;84;p1"/>
          <p:cNvSpPr txBox="1"/>
          <p:nvPr>
            <p:ph idx="1" type="subTitle"/>
          </p:nvPr>
        </p:nvSpPr>
        <p:spPr>
          <a:xfrm>
            <a:off x="838200" y="5129898"/>
            <a:ext cx="10515600" cy="127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7D9FD3"/>
              </a:buClr>
              <a:buSzPts val="3200"/>
              <a:buNone/>
            </a:pPr>
            <a:r>
              <a:rPr lang="en-US" sz="3200"/>
              <a:t>GS Program Official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D9FD3"/>
              </a:buClr>
              <a:buSzPts val="3200"/>
              <a:buNone/>
            </a:pPr>
            <a:r>
              <a:rPr lang="en-US" sz="3200"/>
              <a:t>Instructor-Led Training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idx="1" type="body"/>
          </p:nvPr>
        </p:nvSpPr>
        <p:spPr>
          <a:xfrm>
            <a:off x="622433" y="1174282"/>
            <a:ext cx="4108957" cy="5265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Introductions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Setting the Stage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GrantSolutions Overview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Announcement Services Overview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Training Objectives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Training</a:t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2"/>
          <p:cNvSpPr txBox="1"/>
          <p:nvPr>
            <p:ph type="title"/>
          </p:nvPr>
        </p:nvSpPr>
        <p:spPr>
          <a:xfrm>
            <a:off x="496988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92" name="Google Shape;92;p2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Corbel"/>
              <a:buNone/>
            </a:pPr>
            <a:r>
              <a:rPr lang="en-US"/>
              <a:t>Setting the Stage</a:t>
            </a:r>
            <a:endParaRPr/>
          </a:p>
        </p:txBody>
      </p:sp>
      <p:sp>
        <p:nvSpPr>
          <p:cNvPr id="98" name="Google Shape;98;p3"/>
          <p:cNvSpPr txBox="1"/>
          <p:nvPr>
            <p:ph idx="1" type="body"/>
          </p:nvPr>
        </p:nvSpPr>
        <p:spPr>
          <a:xfrm>
            <a:off x="514591" y="1220668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Housekeeping: </a:t>
            </a:r>
            <a:endParaRPr/>
          </a:p>
          <a:p>
            <a:pPr indent="-228600" lvl="1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0000"/>
              <a:buFont typeface="Noto Sans Symbols"/>
              <a:buChar char="✔"/>
            </a:pPr>
            <a:r>
              <a:rPr lang="en-US" sz="2200"/>
              <a:t>We will use the Teams Chat box to for Knowledge Checks/Participant Engagement and Q&amp;As</a:t>
            </a:r>
            <a:endParaRPr/>
          </a:p>
          <a:p>
            <a:pPr indent="-228600" lvl="1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0000"/>
              <a:buFont typeface="Noto Sans Symbols"/>
              <a:buChar char="✔"/>
            </a:pPr>
            <a:r>
              <a:rPr lang="en-US" sz="2200"/>
              <a:t>Please mute your phones/mics to reduce background noise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The Announcement Services training course is: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overview of how </a:t>
            </a:r>
            <a:r>
              <a:rPr lang="en-US">
                <a:solidFill>
                  <a:schemeClr val="dk1"/>
                </a:solidFill>
              </a:rPr>
              <a:t>Program Official duties are performed within Announcement Services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overview to teach how to review the full NOFO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write down any question(s) identified during class. Time will be allotted for Q&amp;A.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document business process questions to discuss with Agency Leads</a:t>
            </a:r>
            <a:endParaRPr/>
          </a:p>
          <a:p>
            <a:pPr indent="-109854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The Announcement Services training course is NOT: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discuss enhancements or changes to the GrantSolutions Announcement Services system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 platform to discuss business process changes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99" name="Google Shape;99;p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Announcement Services Overview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7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4a67b02b5_1_9"/>
          <p:cNvSpPr txBox="1"/>
          <p:nvPr>
            <p:ph idx="12" type="sldNum"/>
          </p:nvPr>
        </p:nvSpPr>
        <p:spPr>
          <a:xfrm>
            <a:off x="348877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3" name="Google Shape;113;ge4a67b02b5_1_9"/>
          <p:cNvSpPr/>
          <p:nvPr/>
        </p:nvSpPr>
        <p:spPr>
          <a:xfrm rot="-5400000">
            <a:off x="5862468" y="-912465"/>
            <a:ext cx="564557" cy="11015245"/>
          </a:xfrm>
          <a:prstGeom prst="leftBracket">
            <a:avLst>
              <a:gd fmla="val 128503" name="adj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e4a67b02b5_1_9"/>
          <p:cNvSpPr txBox="1"/>
          <p:nvPr>
            <p:ph type="title"/>
          </p:nvPr>
        </p:nvSpPr>
        <p:spPr>
          <a:xfrm>
            <a:off x="348877" y="64922"/>
            <a:ext cx="11304055" cy="12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10972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733"/>
              <a:t>Grants Life Cycle</a:t>
            </a:r>
            <a:br>
              <a:rPr lang="en-US" sz="600"/>
            </a:br>
            <a:endParaRPr i="1"/>
          </a:p>
        </p:txBody>
      </p:sp>
      <p:sp>
        <p:nvSpPr>
          <p:cNvPr id="115" name="Google Shape;115;ge4a67b02b5_1_9"/>
          <p:cNvSpPr txBox="1"/>
          <p:nvPr/>
        </p:nvSpPr>
        <p:spPr>
          <a:xfrm>
            <a:off x="105842" y="2065850"/>
            <a:ext cx="1956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Create, Approve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 Publish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Notice of Funding Opportunity   (NOFO)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AM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e4a67b02b5_1_9"/>
          <p:cNvSpPr txBox="1"/>
          <p:nvPr/>
        </p:nvSpPr>
        <p:spPr>
          <a:xfrm>
            <a:off x="1760698" y="3030812"/>
            <a:ext cx="22708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e4a67b02b5_1_9"/>
          <p:cNvSpPr txBox="1"/>
          <p:nvPr/>
        </p:nvSpPr>
        <p:spPr>
          <a:xfrm>
            <a:off x="3795578" y="2111006"/>
            <a:ext cx="15240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Conducts Merit Review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ARM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e4a67b02b5_1_9"/>
          <p:cNvSpPr txBox="1"/>
          <p:nvPr/>
        </p:nvSpPr>
        <p:spPr>
          <a:xfrm>
            <a:off x="5193677" y="2979129"/>
            <a:ext cx="205333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Assess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Applicant Risk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e4a67b02b5_1_9"/>
          <p:cNvSpPr txBox="1"/>
          <p:nvPr/>
        </p:nvSpPr>
        <p:spPr>
          <a:xfrm>
            <a:off x="6920328" y="2089344"/>
            <a:ext cx="198315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Prepare, Approve, Issue Awards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e4a67b02b5_1_9"/>
          <p:cNvSpPr txBox="1"/>
          <p:nvPr/>
        </p:nvSpPr>
        <p:spPr>
          <a:xfrm>
            <a:off x="8323295" y="3036527"/>
            <a:ext cx="256769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Amend Awards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(Mods)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e4a67b02b5_1_9"/>
          <p:cNvSpPr txBox="1"/>
          <p:nvPr/>
        </p:nvSpPr>
        <p:spPr>
          <a:xfrm>
            <a:off x="10362499" y="2111006"/>
            <a:ext cx="169448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Closeout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e4a67b02b5_1_9"/>
          <p:cNvSpPr txBox="1"/>
          <p:nvPr/>
        </p:nvSpPr>
        <p:spPr>
          <a:xfrm>
            <a:off x="3115227" y="4685310"/>
            <a:ext cx="6345379" cy="6309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Visualizations and Analytic Business Intelligence (BI) tools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ge4a67b02b5_1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1382" y="3983608"/>
            <a:ext cx="806127" cy="806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e4a67b02b5_1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706" y="118528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45050" y="1208667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ge4a67b02b5_1_9"/>
          <p:cNvCxnSpPr>
            <a:stCxn id="124" idx="3"/>
          </p:cNvCxnSpPr>
          <p:nvPr/>
        </p:nvCxnSpPr>
        <p:spPr>
          <a:xfrm>
            <a:off x="1670106" y="1642484"/>
            <a:ext cx="757800" cy="12000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ge4a67b02b5_1_9"/>
          <p:cNvCxnSpPr/>
          <p:nvPr/>
        </p:nvCxnSpPr>
        <p:spPr>
          <a:xfrm rot="5400000">
            <a:off x="3145928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" name="Google Shape;128;ge4a67b02b5_1_9"/>
          <p:cNvCxnSpPr/>
          <p:nvPr/>
        </p:nvCxnSpPr>
        <p:spPr>
          <a:xfrm flipH="1" rot="-5400000">
            <a:off x="4818128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" name="Google Shape;129;ge4a67b02b5_1_9"/>
          <p:cNvCxnSpPr/>
          <p:nvPr/>
        </p:nvCxnSpPr>
        <p:spPr>
          <a:xfrm rot="5400000">
            <a:off x="9835272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0" name="Google Shape;130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23978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63145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3449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56327" y="1208667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e4a67b02b5_1_9"/>
          <p:cNvSpPr/>
          <p:nvPr/>
        </p:nvSpPr>
        <p:spPr>
          <a:xfrm>
            <a:off x="10216444" y="5925498"/>
            <a:ext cx="1782774" cy="8675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" name="Google Shape;135;ge4a67b02b5_1_9"/>
          <p:cNvCxnSpPr/>
          <p:nvPr/>
        </p:nvCxnSpPr>
        <p:spPr>
          <a:xfrm rot="5400000">
            <a:off x="6405536" y="1909387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ge4a67b02b5_1_9"/>
          <p:cNvCxnSpPr/>
          <p:nvPr/>
        </p:nvCxnSpPr>
        <p:spPr>
          <a:xfrm flipH="1" rot="-5400000">
            <a:off x="8215965" y="1909387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7" name="Google Shape;137;ge4a67b02b5_1_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00377" y="118528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e4a67b02b5_1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6957" y="6449075"/>
            <a:ext cx="365201" cy="36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59897" y="6469795"/>
            <a:ext cx="366254" cy="36625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e4a67b02b5_1_9"/>
          <p:cNvSpPr txBox="1"/>
          <p:nvPr/>
        </p:nvSpPr>
        <p:spPr>
          <a:xfrm>
            <a:off x="1048680" y="6494016"/>
            <a:ext cx="22860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Announcement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e4a67b02b5_1_9"/>
          <p:cNvSpPr txBox="1"/>
          <p:nvPr/>
        </p:nvSpPr>
        <p:spPr>
          <a:xfrm>
            <a:off x="6733418" y="6493356"/>
            <a:ext cx="29613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Grants Management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ge4a67b02b5_1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4694" y="6449075"/>
            <a:ext cx="366254" cy="36625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e4a67b02b5_1_9"/>
          <p:cNvSpPr txBox="1"/>
          <p:nvPr/>
        </p:nvSpPr>
        <p:spPr>
          <a:xfrm>
            <a:off x="3648454" y="6493357"/>
            <a:ext cx="2440778" cy="261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 Dashboard </a:t>
            </a:r>
            <a:r>
              <a:rPr b="0" i="0" lang="en-US" sz="11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tools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all GS data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e4a67b02b5_1_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40040" y="6415269"/>
            <a:ext cx="334981" cy="402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e4a67b02b5_1_9"/>
          <p:cNvSpPr txBox="1"/>
          <p:nvPr/>
        </p:nvSpPr>
        <p:spPr>
          <a:xfrm>
            <a:off x="9727972" y="6493356"/>
            <a:ext cx="29613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 Review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>
            <p:ph type="title"/>
          </p:nvPr>
        </p:nvSpPr>
        <p:spPr>
          <a:xfrm>
            <a:off x="503709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600"/>
              <a:buFont typeface="Arial"/>
              <a:buNone/>
            </a:pPr>
            <a:r>
              <a:rPr lang="en-US" sz="3600"/>
              <a:t>Announcement Services Process</a:t>
            </a:r>
            <a:endParaRPr/>
          </a:p>
        </p:txBody>
      </p:sp>
      <p:sp>
        <p:nvSpPr>
          <p:cNvPr id="152" name="Google Shape;152;p6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503709" y="1292128"/>
            <a:ext cx="9395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Purpose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Streamlines the Notice of Funding Opportunity (NOFO) planning, creation, approval, and publication process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irst, Plan&#10;&#10;Create plans to manage upcoming funding opportunities and share with the public as forecasted opportunities on Grants.gov." id="154" name="Google Shape;154;p6"/>
          <p:cNvPicPr preferRelativeResize="0"/>
          <p:nvPr/>
        </p:nvPicPr>
        <p:blipFill rotWithShape="1">
          <a:blip r:embed="rId3">
            <a:alphaModFix/>
          </a:blip>
          <a:srcRect b="0" l="0" r="85082" t="0"/>
          <a:stretch/>
        </p:blipFill>
        <p:spPr>
          <a:xfrm>
            <a:off x="503709" y="2446260"/>
            <a:ext cx="1670479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Create&#10;&#10;Dynamically generate FOA documents that use templates to blend boilerplate language with program-specific content." id="155" name="Google Shape;155;p6"/>
          <p:cNvPicPr preferRelativeResize="0"/>
          <p:nvPr/>
        </p:nvPicPr>
        <p:blipFill rotWithShape="1">
          <a:blip r:embed="rId3">
            <a:alphaModFix/>
          </a:blip>
          <a:srcRect b="0" l="14577" r="68992" t="0"/>
          <a:stretch/>
        </p:blipFill>
        <p:spPr>
          <a:xfrm>
            <a:off x="2248746" y="2446260"/>
            <a:ext cx="1839812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Review&#10;&#10;Provide a collaborative space where all reviewers can provide input on the FOA." id="156" name="Google Shape;156;p6"/>
          <p:cNvPicPr preferRelativeResize="0"/>
          <p:nvPr/>
        </p:nvPicPr>
        <p:blipFill rotWithShape="1">
          <a:blip r:embed="rId3">
            <a:alphaModFix/>
          </a:blip>
          <a:srcRect b="0" l="30509" r="53060" t="0"/>
          <a:stretch/>
        </p:blipFill>
        <p:spPr>
          <a:xfrm>
            <a:off x="4169839" y="2446260"/>
            <a:ext cx="1839813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Revise&#10;&#10;Make updates to the FOA online while the system tracks and versions all changes. " id="157" name="Google Shape;157;p6"/>
          <p:cNvPicPr preferRelativeResize="0"/>
          <p:nvPr/>
        </p:nvPicPr>
        <p:blipFill rotWithShape="1">
          <a:blip r:embed="rId3">
            <a:alphaModFix/>
          </a:blip>
          <a:srcRect b="0" l="46370" r="37199" t="0"/>
          <a:stretch/>
        </p:blipFill>
        <p:spPr>
          <a:xfrm>
            <a:off x="6090932" y="2446260"/>
            <a:ext cx="1839814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Approve&#10;&#10;Customize workflow to tailor who is required to provide electronic approval. " id="158" name="Google Shape;158;p6"/>
          <p:cNvPicPr preferRelativeResize="0"/>
          <p:nvPr/>
        </p:nvPicPr>
        <p:blipFill rotWithShape="1">
          <a:blip r:embed="rId3">
            <a:alphaModFix/>
          </a:blip>
          <a:srcRect b="0" l="62885" r="21381" t="0"/>
          <a:stretch/>
        </p:blipFill>
        <p:spPr>
          <a:xfrm>
            <a:off x="8012027" y="2446260"/>
            <a:ext cx="1761894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Publish&#10;&#10;Post to Grants.gov with just one click, and seamlessly proceed to the next phase of the grants process." id="159" name="Google Shape;159;p6"/>
          <p:cNvPicPr preferRelativeResize="0"/>
          <p:nvPr/>
        </p:nvPicPr>
        <p:blipFill rotWithShape="1">
          <a:blip r:embed="rId3">
            <a:alphaModFix/>
          </a:blip>
          <a:srcRect b="0" l="78245" r="4296" t="0"/>
          <a:stretch/>
        </p:blipFill>
        <p:spPr>
          <a:xfrm>
            <a:off x="9898875" y="2446260"/>
            <a:ext cx="1954458" cy="3381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"/>
          <p:cNvSpPr txBox="1"/>
          <p:nvPr>
            <p:ph type="title"/>
          </p:nvPr>
        </p:nvSpPr>
        <p:spPr>
          <a:xfrm>
            <a:off x="514591" y="207152"/>
            <a:ext cx="111981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33"/>
              <a:buFont typeface="Arial"/>
              <a:buNone/>
            </a:pPr>
            <a:r>
              <a:rPr lang="en-US" sz="3200"/>
              <a:t>Benefits</a:t>
            </a:r>
            <a:endParaRPr/>
          </a:p>
        </p:txBody>
      </p:sp>
      <p:sp>
        <p:nvSpPr>
          <p:cNvPr id="165" name="Google Shape;165;p5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6" name="Google Shape;166;p5"/>
          <p:cNvSpPr txBox="1"/>
          <p:nvPr>
            <p:ph idx="1" type="body"/>
          </p:nvPr>
        </p:nvSpPr>
        <p:spPr>
          <a:xfrm>
            <a:off x="514590" y="1105735"/>
            <a:ext cx="10986529" cy="5003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b="1" lang="en-US" sz="1900"/>
              <a:t>Document Integrity, Efficiencies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Char char="•"/>
            </a:pPr>
            <a:r>
              <a:rPr lang="en-US" sz="1900"/>
              <a:t>NOFO</a:t>
            </a:r>
            <a:r>
              <a:rPr lang="en-US" sz="1900"/>
              <a:t> templates provided to reduce Author(s) efforts and ensure document quality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Char char="•"/>
            </a:pPr>
            <a:r>
              <a:rPr lang="en-US" sz="1900"/>
              <a:t>Only one working copy of the NOFO with custom editing limitations</a:t>
            </a:r>
            <a:endParaRPr/>
          </a:p>
          <a:p>
            <a:pPr indent="-10795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None/>
            </a:pPr>
            <a:r>
              <a:t/>
            </a:r>
            <a:endParaRPr sz="1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Traceability, Transparency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Automatic notifications and custom reminders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Automated process that shows past, present and future stages</a:t>
            </a:r>
            <a:endParaRPr/>
          </a:p>
          <a:p>
            <a:pPr indent="-10795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t/>
            </a:r>
            <a:endParaRPr sz="1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Data Quality, Data Analytics 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Seamless integration with Grants.gov and GMM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Data shared across </a:t>
            </a:r>
            <a:r>
              <a:rPr lang="en-US" sz="1900"/>
              <a:t>NOFO</a:t>
            </a:r>
            <a:r>
              <a:rPr lang="en-US" sz="1900"/>
              <a:t> </a:t>
            </a: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document, reducing double-data entry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BI Reporting</a:t>
            </a:r>
            <a:endParaRPr sz="1900"/>
          </a:p>
          <a:p>
            <a:pPr indent="-889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167" name="Google Shape;167;p5"/>
          <p:cNvSpPr txBox="1"/>
          <p:nvPr>
            <p:ph idx="12" type="sldNum"/>
          </p:nvPr>
        </p:nvSpPr>
        <p:spPr>
          <a:xfrm>
            <a:off x="3007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Training 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38981e9d83_0_0"/>
          <p:cNvSpPr txBox="1"/>
          <p:nvPr>
            <p:ph type="title"/>
          </p:nvPr>
        </p:nvSpPr>
        <p:spPr>
          <a:xfrm>
            <a:off x="514591" y="207152"/>
            <a:ext cx="111981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600"/>
              <a:buFont typeface="Arial"/>
              <a:buNone/>
            </a:pPr>
            <a:r>
              <a:rPr lang="en-US" sz="3600"/>
              <a:t>Training Objectives</a:t>
            </a:r>
            <a:endParaRPr/>
          </a:p>
        </p:txBody>
      </p:sp>
      <p:sp>
        <p:nvSpPr>
          <p:cNvPr id="180" name="Google Shape;180;g138981e9d83_0_0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81" name="Google Shape;181;g138981e9d83_0_0"/>
          <p:cNvGraphicFramePr/>
          <p:nvPr/>
        </p:nvGraphicFramePr>
        <p:xfrm>
          <a:off x="550926" y="11803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{CD651275-A7CF-476A-9E74-A9CA35D50017}</a:tableStyleId>
              </a:tblPr>
              <a:tblGrid>
                <a:gridCol w="5197775"/>
                <a:gridCol w="2929100"/>
                <a:gridCol w="2929100"/>
              </a:tblGrid>
              <a:tr h="395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Actions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AS Role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T cap="flat" cmpd="sng" w="12700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IHS</a:t>
                      </a:r>
                      <a:r>
                        <a:rPr lang="en-US" sz="1800" u="none" cap="none" strike="noStrike"/>
                        <a:t> Role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74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/>
                        <a:t>Review</a:t>
                      </a:r>
                      <a:r>
                        <a:rPr lang="en-US" sz="1800" u="none" cap="none" strike="noStrike"/>
                        <a:t> NOFO.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>
                          <a:solidFill>
                            <a:srgbClr val="FFFFFF"/>
                          </a:solidFill>
                        </a:rPr>
                        <a:t>GS </a:t>
                      </a: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</a:rPr>
                        <a:t>Program Official</a:t>
                      </a:r>
                      <a:endParaRPr b="1" sz="18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7437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/>
                        <a:t>Program Director 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9595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82" name="Google Shape;182;g138981e9d83_0_0"/>
          <p:cNvGrpSpPr/>
          <p:nvPr/>
        </p:nvGrpSpPr>
        <p:grpSpPr>
          <a:xfrm>
            <a:off x="3563546" y="3428993"/>
            <a:ext cx="3689625" cy="914400"/>
            <a:chOff x="903466" y="4578915"/>
            <a:chExt cx="5429911" cy="914400"/>
          </a:xfrm>
        </p:grpSpPr>
        <p:sp>
          <p:nvSpPr>
            <p:cNvPr descr="Review/Publish Forecast" id="183" name="Google Shape;183;g138981e9d83_0_0"/>
            <p:cNvSpPr txBox="1"/>
            <p:nvPr/>
          </p:nvSpPr>
          <p:spPr>
            <a:xfrm>
              <a:off x="903466" y="4704363"/>
              <a:ext cx="16437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Review NOFO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descr="Complete Task" id="184" name="Google Shape;184;g138981e9d83_0_0"/>
            <p:cNvSpPr txBox="1"/>
            <p:nvPr/>
          </p:nvSpPr>
          <p:spPr>
            <a:xfrm>
              <a:off x="4115777" y="4750489"/>
              <a:ext cx="22176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Complete Task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aret Right with solid fill" id="185" name="Google Shape;185;g138981e9d83_0_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59722" y="4578915"/>
              <a:ext cx="943525" cy="9144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System Training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0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 Check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e4a67b02b5_1_46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6" name="Google Shape;206;ge4a67b02b5_1_46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Where is the full </a:t>
            </a:r>
            <a:r>
              <a:rPr lang="en-US"/>
              <a:t>NOFO</a:t>
            </a:r>
            <a:r>
              <a:rPr lang="en-US"/>
              <a:t> </a:t>
            </a:r>
            <a:r>
              <a:rPr b="0" lang="en-US"/>
              <a:t>located in Announcement Services?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Key Attributes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Publication Setup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Dashboard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Announcement</a:t>
            </a:r>
            <a:r>
              <a:rPr b="0" lang="en-US"/>
              <a:t> Tab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07" name="Google Shape;207;ge4a67b02b5_1_46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08" name="Google Shape;208;ge4a67b02b5_1_46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" name="Google Shape;215;p13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-36195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What template language cannot be changed by the user?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Standard Language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Program Specific Language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Drafter Instructions 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Both A and C</a:t>
            </a:r>
            <a:endParaRPr/>
          </a:p>
        </p:txBody>
      </p:sp>
      <p:sp>
        <p:nvSpPr>
          <p:cNvPr id="216" name="Google Shape;216;p13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17" name="Google Shape;217;p13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4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p14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An unaddressed comment will be: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Red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White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Green 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None of the Above</a:t>
            </a:r>
            <a:endParaRPr/>
          </a:p>
        </p:txBody>
      </p:sp>
      <p:sp>
        <p:nvSpPr>
          <p:cNvPr id="225" name="Google Shape;225;p14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26" name="Google Shape;226;p14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System Access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5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Announcement Services Access after Training</a:t>
            </a:r>
            <a:endParaRPr/>
          </a:p>
        </p:txBody>
      </p:sp>
      <p:sp>
        <p:nvSpPr>
          <p:cNvPr id="240" name="Google Shape;240;p16"/>
          <p:cNvSpPr txBox="1"/>
          <p:nvPr>
            <p:ph idx="1" type="body"/>
          </p:nvPr>
        </p:nvSpPr>
        <p:spPr>
          <a:xfrm>
            <a:off x="523057" y="1323532"/>
            <a:ext cx="11499609" cy="5560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Once a role request has been submitted by your agency</a:t>
            </a:r>
            <a:endParaRPr/>
          </a:p>
        </p:txBody>
      </p:sp>
      <p:sp>
        <p:nvSpPr>
          <p:cNvPr id="241" name="Google Shape;241;p16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2" name="Google Shape;242;p16"/>
          <p:cNvSpPr txBox="1"/>
          <p:nvPr/>
        </p:nvSpPr>
        <p:spPr>
          <a:xfrm>
            <a:off x="660401" y="1920895"/>
            <a:ext cx="74610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will receive 2 separate emails containing your: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GrantSolutions Welcome Email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Account Creation information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 into GrantSolutions within 60 days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Accept AS’s eRA/IMPACII Rules of Behavior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0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Activating GrantSolutions (GS)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50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1"/>
          <p:cNvSpPr txBox="1"/>
          <p:nvPr>
            <p:ph idx="1" type="body"/>
          </p:nvPr>
        </p:nvSpPr>
        <p:spPr>
          <a:xfrm>
            <a:off x="514590" y="1299527"/>
            <a:ext cx="12090239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2400" u="sng"/>
              <a:t>Prior to logging in with AMS for Grantors</a:t>
            </a:r>
            <a:endParaRPr/>
          </a:p>
        </p:txBody>
      </p:sp>
      <p:sp>
        <p:nvSpPr>
          <p:cNvPr id="256" name="Google Shape;256;p51"/>
          <p:cNvSpPr txBox="1"/>
          <p:nvPr>
            <p:ph type="title"/>
          </p:nvPr>
        </p:nvSpPr>
        <p:spPr>
          <a:xfrm>
            <a:off x="514591" y="33507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Activating GS Account – AMS for Grantors </a:t>
            </a:r>
            <a:endParaRPr/>
          </a:p>
        </p:txBody>
      </p:sp>
      <p:sp>
        <p:nvSpPr>
          <p:cNvPr id="257" name="Google Shape;257;p5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8" name="Google Shape;258;p51"/>
          <p:cNvSpPr txBox="1"/>
          <p:nvPr/>
        </p:nvSpPr>
        <p:spPr>
          <a:xfrm>
            <a:off x="635000" y="1990345"/>
            <a:ext cx="9375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your government issued PIV card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received your GrantSolutions welcome email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3"/>
          <p:cNvSpPr/>
          <p:nvPr/>
        </p:nvSpPr>
        <p:spPr>
          <a:xfrm>
            <a:off x="842211" y="3346269"/>
            <a:ext cx="10196357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Activating Announcement Services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5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4"/>
          <p:cNvSpPr txBox="1"/>
          <p:nvPr>
            <p:ph type="title"/>
          </p:nvPr>
        </p:nvSpPr>
        <p:spPr>
          <a:xfrm>
            <a:off x="514591" y="33507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Activating Announcement Services Account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272" name="Google Shape;272;p54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3" name="Google Shape;273;p54"/>
          <p:cNvSpPr txBox="1"/>
          <p:nvPr>
            <p:ph idx="1" type="body"/>
          </p:nvPr>
        </p:nvSpPr>
        <p:spPr>
          <a:xfrm>
            <a:off x="514591" y="1299527"/>
            <a:ext cx="11198100" cy="46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2400" u="sng"/>
              <a:t>Prior to logging into Announcement Services</a:t>
            </a:r>
            <a:endParaRPr/>
          </a:p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2400" u="sng"/>
          </a:p>
        </p:txBody>
      </p:sp>
      <p:sp>
        <p:nvSpPr>
          <p:cNvPr id="274" name="Google Shape;274;p54"/>
          <p:cNvSpPr txBox="1"/>
          <p:nvPr/>
        </p:nvSpPr>
        <p:spPr>
          <a:xfrm>
            <a:off x="660401" y="1920895"/>
            <a:ext cx="74610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activated your GrantSolutions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received your Announcement Services account email notification 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Resources: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Logging into Announcement Services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5"/>
          <p:cNvSpPr txBox="1"/>
          <p:nvPr>
            <p:ph idx="1" type="body"/>
          </p:nvPr>
        </p:nvSpPr>
        <p:spPr>
          <a:xfrm>
            <a:off x="479385" y="1260742"/>
            <a:ext cx="10992600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80" name="Google Shape;280;p25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Email Notification– Announcement Services</a:t>
            </a:r>
            <a:endParaRPr/>
          </a:p>
        </p:txBody>
      </p:sp>
      <p:sp>
        <p:nvSpPr>
          <p:cNvPr id="281" name="Google Shape;281;p25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M 2 New User Account Creation Email" id="282" name="Google Shape;28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667" y="1185333"/>
            <a:ext cx="11084742" cy="504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0f14a70cc3_0_0"/>
          <p:cNvSpPr txBox="1"/>
          <p:nvPr>
            <p:ph idx="1" type="body"/>
          </p:nvPr>
        </p:nvSpPr>
        <p:spPr>
          <a:xfrm>
            <a:off x="479385" y="1260742"/>
            <a:ext cx="10992600" cy="47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88" name="Google Shape;288;g10f14a70cc3_0_0"/>
          <p:cNvSpPr txBox="1"/>
          <p:nvPr>
            <p:ph type="title"/>
          </p:nvPr>
        </p:nvSpPr>
        <p:spPr>
          <a:xfrm>
            <a:off x="514591" y="272282"/>
            <a:ext cx="111981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Activate Account – Announcement Services</a:t>
            </a:r>
            <a:endParaRPr/>
          </a:p>
        </p:txBody>
      </p:sp>
      <p:sp>
        <p:nvSpPr>
          <p:cNvPr id="289" name="Google Shape;289;g10f14a70cc3_0_0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0" name="Google Shape;290;g10f14a70cc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925" y="1467761"/>
            <a:ext cx="9265926" cy="392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"/>
          <p:cNvSpPr txBox="1"/>
          <p:nvPr>
            <p:ph idx="1" type="body"/>
          </p:nvPr>
        </p:nvSpPr>
        <p:spPr>
          <a:xfrm>
            <a:off x="514590" y="1423891"/>
            <a:ext cx="10388541" cy="3740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lang="en-US"/>
              <a:t>Post Training you will receive via email: 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lang="en-US"/>
              <a:t>Role Specific Quick Reference Guide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lang="en-US"/>
              <a:t>The GrantSolutions Help Desk is available to provide technical assistance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lang="en-US"/>
              <a:t>Monday – Friday 7 AM to 8 PM Eastern Time</a:t>
            </a:r>
            <a:endParaRPr/>
          </a:p>
          <a:p>
            <a:pPr indent="-228600" lvl="2" marL="11430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Char char="▪"/>
            </a:pPr>
            <a:r>
              <a:rPr lang="en-US"/>
              <a:t>Excluding Federal Holidays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b="1" lang="en-US"/>
              <a:t>Email: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foasupport@grantsolutions.gov</a:t>
            </a:r>
            <a:endParaRPr/>
          </a:p>
        </p:txBody>
      </p:sp>
      <p:sp>
        <p:nvSpPr>
          <p:cNvPr id="297" name="Google Shape;297;p33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General Information</a:t>
            </a:r>
            <a:endParaRPr/>
          </a:p>
        </p:txBody>
      </p:sp>
      <p:sp>
        <p:nvSpPr>
          <p:cNvPr id="298" name="Google Shape;298;p3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/>
              <a:t>Thanks for attending this training!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4">
      <a:dk1>
        <a:srgbClr val="595959"/>
      </a:dk1>
      <a:lt1>
        <a:srgbClr val="FFFFFF"/>
      </a:lt1>
      <a:dk2>
        <a:srgbClr val="595959"/>
      </a:dk2>
      <a:lt2>
        <a:srgbClr val="FFFFFF"/>
      </a:lt2>
      <a:accent1>
        <a:srgbClr val="074372"/>
      </a:accent1>
      <a:accent2>
        <a:srgbClr val="82B0B7"/>
      </a:accent2>
      <a:accent3>
        <a:srgbClr val="E1D863"/>
      </a:accent3>
      <a:accent4>
        <a:srgbClr val="3C6475"/>
      </a:accent4>
      <a:accent5>
        <a:srgbClr val="E1A737"/>
      </a:accent5>
      <a:accent6>
        <a:srgbClr val="B72D30"/>
      </a:accent6>
      <a:hlink>
        <a:srgbClr val="0052A2"/>
      </a:hlink>
      <a:folHlink>
        <a:srgbClr val="0052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2020-02-25T20:30:22Z</dcterms:created>
  <dc:creator>Avior</dc:creator>
</cp:coreProperties>
</file>