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363" r:id="rId2"/>
    <p:sldId id="369" r:id="rId3"/>
    <p:sldId id="380" r:id="rId4"/>
    <p:sldId id="259" r:id="rId5"/>
    <p:sldId id="265" r:id="rId6"/>
    <p:sldId id="261" r:id="rId7"/>
    <p:sldId id="264" r:id="rId8"/>
    <p:sldId id="262" r:id="rId9"/>
    <p:sldId id="263" r:id="rId10"/>
    <p:sldId id="376" r:id="rId11"/>
    <p:sldId id="381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171E"/>
    <a:srgbClr val="E3182D"/>
    <a:srgbClr val="D29B22"/>
    <a:srgbClr val="D52C30"/>
    <a:srgbClr val="0A6ED1"/>
    <a:srgbClr val="34818E"/>
    <a:srgbClr val="FFD1D1"/>
    <a:srgbClr val="FF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2736B2-C856-4AD6-B139-69F6741DD841}" v="11" dt="2026-09-16T20:30:25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raz Ximenes De Moura, Livia" userId="0f3c2bef-26c6-41ab-8c64-3a6f70ffb11f" providerId="ADAL" clId="{219C8D41-8DA0-41C2-8F5C-2AB5DE82BDEC}"/>
    <pc:docChg chg="custSel modSld">
      <pc:chgData name="Ferraz Ximenes De Moura, Livia" userId="0f3c2bef-26c6-41ab-8c64-3a6f70ffb11f" providerId="ADAL" clId="{219C8D41-8DA0-41C2-8F5C-2AB5DE82BDEC}" dt="2026-09-16T20:30:25.096" v="41"/>
      <pc:docMkLst>
        <pc:docMk/>
      </pc:docMkLst>
      <pc:sldChg chg="modSp mod">
        <pc:chgData name="Ferraz Ximenes De Moura, Livia" userId="0f3c2bef-26c6-41ab-8c64-3a6f70ffb11f" providerId="ADAL" clId="{219C8D41-8DA0-41C2-8F5C-2AB5DE82BDEC}" dt="2026-09-16T20:25:12.171" v="3" actId="20577"/>
        <pc:sldMkLst>
          <pc:docMk/>
          <pc:sldMk cId="0" sldId="261"/>
        </pc:sldMkLst>
        <pc:spChg chg="mod">
          <ac:chgData name="Ferraz Ximenes De Moura, Livia" userId="0f3c2bef-26c6-41ab-8c64-3a6f70ffb11f" providerId="ADAL" clId="{219C8D41-8DA0-41C2-8F5C-2AB5DE82BDEC}" dt="2026-09-16T20:25:12.171" v="3" actId="20577"/>
          <ac:spMkLst>
            <pc:docMk/>
            <pc:sldMk cId="0" sldId="261"/>
            <ac:spMk id="2" creationId="{00000000-0000-0000-0000-000000000000}"/>
          </ac:spMkLst>
        </pc:spChg>
      </pc:sldChg>
      <pc:sldChg chg="modSp mod">
        <pc:chgData name="Ferraz Ximenes De Moura, Livia" userId="0f3c2bef-26c6-41ab-8c64-3a6f70ffb11f" providerId="ADAL" clId="{219C8D41-8DA0-41C2-8F5C-2AB5DE82BDEC}" dt="2026-09-16T20:25:26.861" v="7" actId="20577"/>
        <pc:sldMkLst>
          <pc:docMk/>
          <pc:sldMk cId="0" sldId="262"/>
        </pc:sldMkLst>
        <pc:spChg chg="mod">
          <ac:chgData name="Ferraz Ximenes De Moura, Livia" userId="0f3c2bef-26c6-41ab-8c64-3a6f70ffb11f" providerId="ADAL" clId="{219C8D41-8DA0-41C2-8F5C-2AB5DE82BDEC}" dt="2026-09-16T20:25:26.861" v="7" actId="20577"/>
          <ac:spMkLst>
            <pc:docMk/>
            <pc:sldMk cId="0" sldId="262"/>
            <ac:spMk id="2" creationId="{00000000-0000-0000-0000-000000000000}"/>
          </ac:spMkLst>
        </pc:spChg>
      </pc:sldChg>
      <pc:sldChg chg="modSp mod">
        <pc:chgData name="Ferraz Ximenes De Moura, Livia" userId="0f3c2bef-26c6-41ab-8c64-3a6f70ffb11f" providerId="ADAL" clId="{219C8D41-8DA0-41C2-8F5C-2AB5DE82BDEC}" dt="2026-09-16T20:25:32.401" v="9" actId="20577"/>
        <pc:sldMkLst>
          <pc:docMk/>
          <pc:sldMk cId="0" sldId="263"/>
        </pc:sldMkLst>
        <pc:spChg chg="mod">
          <ac:chgData name="Ferraz Ximenes De Moura, Livia" userId="0f3c2bef-26c6-41ab-8c64-3a6f70ffb11f" providerId="ADAL" clId="{219C8D41-8DA0-41C2-8F5C-2AB5DE82BDEC}" dt="2026-09-16T20:25:32.401" v="9" actId="20577"/>
          <ac:spMkLst>
            <pc:docMk/>
            <pc:sldMk cId="0" sldId="263"/>
            <ac:spMk id="2" creationId="{00000000-0000-0000-0000-000000000000}"/>
          </ac:spMkLst>
        </pc:spChg>
      </pc:sldChg>
      <pc:sldChg chg="modSp mod">
        <pc:chgData name="Ferraz Ximenes De Moura, Livia" userId="0f3c2bef-26c6-41ab-8c64-3a6f70ffb11f" providerId="ADAL" clId="{219C8D41-8DA0-41C2-8F5C-2AB5DE82BDEC}" dt="2026-09-16T20:25:18.972" v="5" actId="20577"/>
        <pc:sldMkLst>
          <pc:docMk/>
          <pc:sldMk cId="0" sldId="264"/>
        </pc:sldMkLst>
        <pc:spChg chg="mod">
          <ac:chgData name="Ferraz Ximenes De Moura, Livia" userId="0f3c2bef-26c6-41ab-8c64-3a6f70ffb11f" providerId="ADAL" clId="{219C8D41-8DA0-41C2-8F5C-2AB5DE82BDEC}" dt="2026-09-16T20:25:18.972" v="5" actId="20577"/>
          <ac:spMkLst>
            <pc:docMk/>
            <pc:sldMk cId="0" sldId="264"/>
            <ac:spMk id="2" creationId="{00000000-0000-0000-0000-000000000000}"/>
          </ac:spMkLst>
        </pc:spChg>
      </pc:sldChg>
      <pc:sldChg chg="modSp mod">
        <pc:chgData name="Ferraz Ximenes De Moura, Livia" userId="0f3c2bef-26c6-41ab-8c64-3a6f70ffb11f" providerId="ADAL" clId="{219C8D41-8DA0-41C2-8F5C-2AB5DE82BDEC}" dt="2026-09-16T20:25:05.900" v="1" actId="20577"/>
        <pc:sldMkLst>
          <pc:docMk/>
          <pc:sldMk cId="0" sldId="265"/>
        </pc:sldMkLst>
        <pc:spChg chg="mod">
          <ac:chgData name="Ferraz Ximenes De Moura, Livia" userId="0f3c2bef-26c6-41ab-8c64-3a6f70ffb11f" providerId="ADAL" clId="{219C8D41-8DA0-41C2-8F5C-2AB5DE82BDEC}" dt="2026-09-16T20:25:05.900" v="1" actId="20577"/>
          <ac:spMkLst>
            <pc:docMk/>
            <pc:sldMk cId="0" sldId="265"/>
            <ac:spMk id="2" creationId="{00000000-0000-0000-0000-000000000000}"/>
          </ac:spMkLst>
        </pc:spChg>
      </pc:sldChg>
      <pc:sldChg chg="modSp mod">
        <pc:chgData name="Ferraz Ximenes De Moura, Livia" userId="0f3c2bef-26c6-41ab-8c64-3a6f70ffb11f" providerId="ADAL" clId="{219C8D41-8DA0-41C2-8F5C-2AB5DE82BDEC}" dt="2026-09-16T20:30:25.096" v="41"/>
        <pc:sldMkLst>
          <pc:docMk/>
          <pc:sldMk cId="1679158492" sldId="369"/>
        </pc:sldMkLst>
        <pc:graphicFrameChg chg="mod modGraphic">
          <ac:chgData name="Ferraz Ximenes De Moura, Livia" userId="0f3c2bef-26c6-41ab-8c64-3a6f70ffb11f" providerId="ADAL" clId="{219C8D41-8DA0-41C2-8F5C-2AB5DE82BDEC}" dt="2026-09-16T20:30:25.096" v="41"/>
          <ac:graphicFrameMkLst>
            <pc:docMk/>
            <pc:sldMk cId="1679158492" sldId="369"/>
            <ac:graphicFrameMk id="36" creationId="{5021EDFD-9A34-F378-396E-5544A8CE3E4F}"/>
          </ac:graphicFrameMkLst>
        </pc:graphicFrameChg>
      </pc:sldChg>
      <pc:sldChg chg="delSp modSp mod">
        <pc:chgData name="Ferraz Ximenes De Moura, Livia" userId="0f3c2bef-26c6-41ab-8c64-3a6f70ffb11f" providerId="ADAL" clId="{219C8D41-8DA0-41C2-8F5C-2AB5DE82BDEC}" dt="2026-09-16T20:27:49.940" v="26" actId="255"/>
        <pc:sldMkLst>
          <pc:docMk/>
          <pc:sldMk cId="1250251090" sldId="376"/>
        </pc:sldMkLst>
        <pc:spChg chg="mod">
          <ac:chgData name="Ferraz Ximenes De Moura, Livia" userId="0f3c2bef-26c6-41ab-8c64-3a6f70ffb11f" providerId="ADAL" clId="{219C8D41-8DA0-41C2-8F5C-2AB5DE82BDEC}" dt="2026-09-16T20:26:46.965" v="17" actId="20577"/>
          <ac:spMkLst>
            <pc:docMk/>
            <pc:sldMk cId="1250251090" sldId="376"/>
            <ac:spMk id="14" creationId="{00000000-0000-0000-0000-000000000000}"/>
          </ac:spMkLst>
        </pc:spChg>
        <pc:spChg chg="mod">
          <ac:chgData name="Ferraz Ximenes De Moura, Livia" userId="0f3c2bef-26c6-41ab-8c64-3a6f70ffb11f" providerId="ADAL" clId="{219C8D41-8DA0-41C2-8F5C-2AB5DE82BDEC}" dt="2026-09-16T20:27:49.940" v="26" actId="255"/>
          <ac:spMkLst>
            <pc:docMk/>
            <pc:sldMk cId="1250251090" sldId="376"/>
            <ac:spMk id="15" creationId="{00000000-0000-0000-0000-000000000000}"/>
          </ac:spMkLst>
        </pc:spChg>
        <pc:spChg chg="mod">
          <ac:chgData name="Ferraz Ximenes De Moura, Livia" userId="0f3c2bef-26c6-41ab-8c64-3a6f70ffb11f" providerId="ADAL" clId="{219C8D41-8DA0-41C2-8F5C-2AB5DE82BDEC}" dt="2026-09-16T20:26:49.827" v="19" actId="20577"/>
          <ac:spMkLst>
            <pc:docMk/>
            <pc:sldMk cId="1250251090" sldId="376"/>
            <ac:spMk id="17" creationId="{00000000-0000-0000-0000-000000000000}"/>
          </ac:spMkLst>
        </pc:spChg>
        <pc:spChg chg="del mod">
          <ac:chgData name="Ferraz Ximenes De Moura, Livia" userId="0f3c2bef-26c6-41ab-8c64-3a6f70ffb11f" providerId="ADAL" clId="{219C8D41-8DA0-41C2-8F5C-2AB5DE82BDEC}" dt="2026-09-16T20:26:14.772" v="14"/>
          <ac:spMkLst>
            <pc:docMk/>
            <pc:sldMk cId="1250251090" sldId="376"/>
            <ac:spMk id="18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#1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D1EB7B-F50A-49AB-9E6D-72A95598B3ED}" type="doc">
      <dgm:prSet loTypeId="urn:microsoft.com/office/officeart/2008/layout/LinedList" loCatId="list" qsTypeId="urn:microsoft.com/office/officeart/2005/8/quickstyle/simple5#1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978AD729-BF10-48F9-9301-64D9934839DB}">
      <dgm:prSet/>
      <dgm:spPr/>
      <dgm:t>
        <a:bodyPr/>
        <a:lstStyle/>
        <a:p>
          <a:endParaRPr lang="en-US"/>
        </a:p>
      </dgm:t>
    </dgm:pt>
    <dgm:pt modelId="{8B69A9AE-6F26-4D9D-AF98-4EA61D09948B}" type="parTrans" cxnId="{B65C9570-A2E5-4A4F-AD86-0AE327AA99C7}">
      <dgm:prSet/>
      <dgm:spPr/>
      <dgm:t>
        <a:bodyPr/>
        <a:lstStyle/>
        <a:p>
          <a:endParaRPr lang="en-US"/>
        </a:p>
      </dgm:t>
    </dgm:pt>
    <dgm:pt modelId="{FC4D1DD9-0375-4C41-84D5-99C233FAF4B6}" type="sibTrans" cxnId="{B65C9570-A2E5-4A4F-AD86-0AE327AA99C7}">
      <dgm:prSet/>
      <dgm:spPr/>
      <dgm:t>
        <a:bodyPr/>
        <a:lstStyle/>
        <a:p>
          <a:endParaRPr lang="en-US"/>
        </a:p>
      </dgm:t>
    </dgm:pt>
    <dgm:pt modelId="{B268102B-8E09-47EC-BDFC-2A3A82F25D5E}">
      <dgm:prSet/>
      <dgm:spPr/>
      <dgm:t>
        <a:bodyPr/>
        <a:lstStyle/>
        <a:p>
          <a:pPr>
            <a:buNone/>
          </a:pPr>
          <a:r>
            <a:rPr lang="en-US">
              <a:solidFill>
                <a:srgbClr val="111827"/>
              </a:solidFill>
            </a:rPr>
            <a:t>Overall integration architecture</a:t>
          </a:r>
          <a:endParaRPr lang="en-US"/>
        </a:p>
      </dgm:t>
    </dgm:pt>
    <dgm:pt modelId="{06A03B8E-8B82-4C6B-89E2-707A7C8E6CE6}" type="parTrans" cxnId="{75843656-5F62-4D89-9680-652A6DAC62BD}">
      <dgm:prSet/>
      <dgm:spPr/>
      <dgm:t>
        <a:bodyPr/>
        <a:lstStyle/>
        <a:p>
          <a:endParaRPr lang="en-US"/>
        </a:p>
      </dgm:t>
    </dgm:pt>
    <dgm:pt modelId="{F95F9D74-917C-4398-B953-A162D4DFDA49}" type="sibTrans" cxnId="{75843656-5F62-4D89-9680-652A6DAC62BD}">
      <dgm:prSet/>
      <dgm:spPr/>
      <dgm:t>
        <a:bodyPr/>
        <a:lstStyle/>
        <a:p>
          <a:endParaRPr lang="en-US"/>
        </a:p>
      </dgm:t>
    </dgm:pt>
    <dgm:pt modelId="{61556549-D154-43E9-9D39-01C70336F87A}">
      <dgm:prSet/>
      <dgm:spPr/>
      <dgm:t>
        <a:bodyPr/>
        <a:lstStyle/>
        <a:p>
          <a:pPr>
            <a:buNone/>
          </a:pPr>
          <a:r>
            <a:rPr lang="en-US" b="0" dirty="0">
              <a:solidFill>
                <a:srgbClr val="111827"/>
              </a:solidFill>
            </a:rPr>
            <a:t>Pattern 1 | </a:t>
          </a:r>
          <a:r>
            <a:rPr lang="en-US" b="0" dirty="0">
              <a:solidFill>
                <a:srgbClr val="17202A"/>
              </a:solidFill>
            </a:rPr>
            <a:t>A three-layer Datasphere architecture</a:t>
          </a:r>
          <a:endParaRPr lang="en-US" dirty="0"/>
        </a:p>
      </dgm:t>
    </dgm:pt>
    <dgm:pt modelId="{42255BF1-3D3B-4AA2-B5A0-F29E27EFCACB}" type="parTrans" cxnId="{78F7AD64-3442-4BA0-AB12-1F27942E45DD}">
      <dgm:prSet/>
      <dgm:spPr/>
      <dgm:t>
        <a:bodyPr/>
        <a:lstStyle/>
        <a:p>
          <a:endParaRPr lang="en-US"/>
        </a:p>
      </dgm:t>
    </dgm:pt>
    <dgm:pt modelId="{B9DB3908-00EE-451B-8859-38E489B97407}" type="sibTrans" cxnId="{78F7AD64-3442-4BA0-AB12-1F27942E45DD}">
      <dgm:prSet/>
      <dgm:spPr/>
      <dgm:t>
        <a:bodyPr/>
        <a:lstStyle/>
        <a:p>
          <a:endParaRPr lang="en-US"/>
        </a:p>
      </dgm:t>
    </dgm:pt>
    <dgm:pt modelId="{A0D2D003-D2E5-4166-A27C-83F09A3BCF0F}">
      <dgm:prSet/>
      <dgm:spPr/>
      <dgm:t>
        <a:bodyPr/>
        <a:lstStyle/>
        <a:p>
          <a:r>
            <a:rPr lang="en-US" b="0" dirty="0">
              <a:solidFill>
                <a:srgbClr val="111827"/>
              </a:solidFill>
            </a:rPr>
            <a:t>Pattern 2 | </a:t>
          </a:r>
          <a:r>
            <a:rPr lang="en-US" dirty="0">
              <a:solidFill>
                <a:srgbClr val="111827"/>
              </a:solidFill>
            </a:rPr>
            <a:t>S/4HANA Private Cloud to Datasphere</a:t>
          </a:r>
          <a:endParaRPr lang="en-US" b="0" dirty="0"/>
        </a:p>
      </dgm:t>
    </dgm:pt>
    <dgm:pt modelId="{A58CF574-62FF-4A04-A1F5-E5BC03CE8572}" type="parTrans" cxnId="{69B8BDCF-324C-479E-93D9-7DC014F822DF}">
      <dgm:prSet/>
      <dgm:spPr/>
      <dgm:t>
        <a:bodyPr/>
        <a:lstStyle/>
        <a:p>
          <a:endParaRPr lang="en-US"/>
        </a:p>
      </dgm:t>
    </dgm:pt>
    <dgm:pt modelId="{DCA9F852-4C4F-4A27-A75B-7309D4419265}" type="sibTrans" cxnId="{69B8BDCF-324C-479E-93D9-7DC014F822DF}">
      <dgm:prSet/>
      <dgm:spPr/>
      <dgm:t>
        <a:bodyPr/>
        <a:lstStyle/>
        <a:p>
          <a:endParaRPr lang="en-US"/>
        </a:p>
      </dgm:t>
    </dgm:pt>
    <dgm:pt modelId="{4AD77DDC-C9E9-4683-9500-B6CA9A5069DA}">
      <dgm:prSet/>
      <dgm:spPr/>
      <dgm:t>
        <a:bodyPr/>
        <a:lstStyle/>
        <a:p>
          <a:r>
            <a:rPr lang="en-US" b="0" dirty="0">
              <a:solidFill>
                <a:srgbClr val="111827"/>
              </a:solidFill>
            </a:rPr>
            <a:t>Pattern 3 | </a:t>
          </a:r>
          <a:r>
            <a:rPr lang="en-CA" b="0" dirty="0"/>
            <a:t>SAP Ariba Integration Using CAP and SAP Integration Suite</a:t>
          </a:r>
          <a:endParaRPr lang="en-US" b="0" dirty="0"/>
        </a:p>
      </dgm:t>
    </dgm:pt>
    <dgm:pt modelId="{763963DA-CBC4-40FF-8AB7-9B8EEE6C9751}" type="parTrans" cxnId="{2E839F6E-78F7-4D18-AD76-BA47394C9F91}">
      <dgm:prSet/>
      <dgm:spPr/>
      <dgm:t>
        <a:bodyPr/>
        <a:lstStyle/>
        <a:p>
          <a:endParaRPr lang="en-US"/>
        </a:p>
      </dgm:t>
    </dgm:pt>
    <dgm:pt modelId="{13A781C9-5BA9-4F57-B0E5-850B0B8A37C3}" type="sibTrans" cxnId="{2E839F6E-78F7-4D18-AD76-BA47394C9F91}">
      <dgm:prSet/>
      <dgm:spPr/>
      <dgm:t>
        <a:bodyPr/>
        <a:lstStyle/>
        <a:p>
          <a:endParaRPr lang="en-US"/>
        </a:p>
      </dgm:t>
    </dgm:pt>
    <dgm:pt modelId="{7849EEFF-848F-4411-A0BE-9C3ACBFCFA68}">
      <dgm:prSet/>
      <dgm:spPr/>
      <dgm:t>
        <a:bodyPr/>
        <a:lstStyle/>
        <a:p>
          <a:r>
            <a:rPr lang="en-US" b="0" dirty="0">
              <a:solidFill>
                <a:srgbClr val="111827"/>
              </a:solidFill>
            </a:rPr>
            <a:t>Pattern 4| </a:t>
          </a:r>
          <a:r>
            <a:rPr lang="en-CA" b="0" dirty="0"/>
            <a:t>File-Based Integration Using SFTP and SAP Integration Suite</a:t>
          </a:r>
          <a:endParaRPr lang="en-US" b="0" dirty="0"/>
        </a:p>
      </dgm:t>
    </dgm:pt>
    <dgm:pt modelId="{6748ABA3-56C9-4067-B672-0207B165BF28}" type="parTrans" cxnId="{9C45EDB1-F53D-4B6F-A4D1-74573C20565D}">
      <dgm:prSet/>
      <dgm:spPr/>
      <dgm:t>
        <a:bodyPr/>
        <a:lstStyle/>
        <a:p>
          <a:endParaRPr lang="en-US"/>
        </a:p>
      </dgm:t>
    </dgm:pt>
    <dgm:pt modelId="{4C91CA8B-84F0-4914-B66E-0F552C1CD5B4}" type="sibTrans" cxnId="{9C45EDB1-F53D-4B6F-A4D1-74573C20565D}">
      <dgm:prSet/>
      <dgm:spPr/>
      <dgm:t>
        <a:bodyPr/>
        <a:lstStyle/>
        <a:p>
          <a:endParaRPr lang="en-US"/>
        </a:p>
      </dgm:t>
    </dgm:pt>
    <dgm:pt modelId="{C4559364-AE03-4825-8624-C4B3341413FD}">
      <dgm:prSet/>
      <dgm:spPr/>
      <dgm:t>
        <a:bodyPr/>
        <a:lstStyle/>
        <a:p>
          <a:r>
            <a:rPr lang="en-CA"/>
            <a:t>Key Lessons Learned</a:t>
          </a:r>
        </a:p>
      </dgm:t>
    </dgm:pt>
    <dgm:pt modelId="{6E2D241B-C7D4-4930-863A-AD1C52E09ACB}" type="parTrans" cxnId="{58AECA8C-8F5E-4594-B707-7F30F5010561}">
      <dgm:prSet/>
      <dgm:spPr/>
      <dgm:t>
        <a:bodyPr/>
        <a:lstStyle/>
        <a:p>
          <a:endParaRPr lang="en-US"/>
        </a:p>
      </dgm:t>
    </dgm:pt>
    <dgm:pt modelId="{A6754162-ABD5-44D6-A354-FBC67D713148}" type="sibTrans" cxnId="{58AECA8C-8F5E-4594-B707-7F30F5010561}">
      <dgm:prSet/>
      <dgm:spPr/>
      <dgm:t>
        <a:bodyPr/>
        <a:lstStyle/>
        <a:p>
          <a:endParaRPr lang="en-US"/>
        </a:p>
      </dgm:t>
    </dgm:pt>
    <dgm:pt modelId="{476F92F6-106A-4DD3-A677-3BFD98703A0A}">
      <dgm:prSet/>
      <dgm:spPr/>
      <dgm:t>
        <a:bodyPr/>
        <a:lstStyle/>
        <a:p>
          <a:r>
            <a:rPr lang="en-US" b="0" dirty="0">
              <a:solidFill>
                <a:srgbClr val="111827"/>
              </a:solidFill>
            </a:rPr>
            <a:t>Pattern 5| </a:t>
          </a:r>
          <a:r>
            <a:rPr lang="en-CA" b="0"/>
            <a:t>Kafka Event Streaming Integration</a:t>
          </a:r>
          <a:endParaRPr lang="en-US" b="0" dirty="0"/>
        </a:p>
      </dgm:t>
    </dgm:pt>
    <dgm:pt modelId="{8024EEB2-AF6A-48DC-890A-0F4435DABE7B}" type="parTrans" cxnId="{E42F1BCF-F90D-4E6A-B017-3028AC5C370C}">
      <dgm:prSet/>
      <dgm:spPr/>
      <dgm:t>
        <a:bodyPr/>
        <a:lstStyle/>
        <a:p>
          <a:endParaRPr lang="en-CA"/>
        </a:p>
      </dgm:t>
    </dgm:pt>
    <dgm:pt modelId="{3EB6C6E5-2A21-4CB9-ADF6-E9C128077112}" type="sibTrans" cxnId="{E42F1BCF-F90D-4E6A-B017-3028AC5C370C}">
      <dgm:prSet/>
      <dgm:spPr/>
      <dgm:t>
        <a:bodyPr/>
        <a:lstStyle/>
        <a:p>
          <a:endParaRPr lang="en-CA"/>
        </a:p>
      </dgm:t>
    </dgm:pt>
    <dgm:pt modelId="{496D7F52-FB9C-466F-8360-A26D2F046762}" type="pres">
      <dgm:prSet presAssocID="{C8D1EB7B-F50A-49AB-9E6D-72A95598B3ED}" presName="vert0" presStyleCnt="0">
        <dgm:presLayoutVars>
          <dgm:dir/>
          <dgm:animOne val="branch"/>
          <dgm:animLvl val="lvl"/>
        </dgm:presLayoutVars>
      </dgm:prSet>
      <dgm:spPr/>
    </dgm:pt>
    <dgm:pt modelId="{129846C6-9CFE-4F16-9361-1A4EF80C3F3D}" type="pres">
      <dgm:prSet presAssocID="{978AD729-BF10-48F9-9301-64D9934839DB}" presName="thickLine" presStyleLbl="alignNode1" presStyleIdx="0" presStyleCnt="1"/>
      <dgm:spPr/>
    </dgm:pt>
    <dgm:pt modelId="{78BA8F86-994C-4326-87E9-9F2DC44A8AB6}" type="pres">
      <dgm:prSet presAssocID="{978AD729-BF10-48F9-9301-64D9934839DB}" presName="horz1" presStyleCnt="0"/>
      <dgm:spPr/>
    </dgm:pt>
    <dgm:pt modelId="{1A057ECC-8DE6-4E7C-AE19-E8000CA4C391}" type="pres">
      <dgm:prSet presAssocID="{978AD729-BF10-48F9-9301-64D9934839DB}" presName="tx1" presStyleLbl="revTx" presStyleIdx="0" presStyleCnt="8"/>
      <dgm:spPr/>
    </dgm:pt>
    <dgm:pt modelId="{FFC7F717-6D03-47E3-A864-CD5C622C34E7}" type="pres">
      <dgm:prSet presAssocID="{978AD729-BF10-48F9-9301-64D9934839DB}" presName="vert1" presStyleCnt="0"/>
      <dgm:spPr/>
    </dgm:pt>
    <dgm:pt modelId="{5E60C15E-FD84-4EF1-961D-6A10CCA0E296}" type="pres">
      <dgm:prSet presAssocID="{B268102B-8E09-47EC-BDFC-2A3A82F25D5E}" presName="vertSpace2a" presStyleCnt="0"/>
      <dgm:spPr/>
    </dgm:pt>
    <dgm:pt modelId="{60A793B3-214A-4132-92B4-22832BA71691}" type="pres">
      <dgm:prSet presAssocID="{B268102B-8E09-47EC-BDFC-2A3A82F25D5E}" presName="horz2" presStyleCnt="0"/>
      <dgm:spPr/>
    </dgm:pt>
    <dgm:pt modelId="{71C9DA87-58E0-412B-BE2E-772F37D4417A}" type="pres">
      <dgm:prSet presAssocID="{B268102B-8E09-47EC-BDFC-2A3A82F25D5E}" presName="horzSpace2" presStyleCnt="0"/>
      <dgm:spPr/>
    </dgm:pt>
    <dgm:pt modelId="{6EFDE96F-530B-4F3F-96D1-673D43F9FF62}" type="pres">
      <dgm:prSet presAssocID="{B268102B-8E09-47EC-BDFC-2A3A82F25D5E}" presName="tx2" presStyleLbl="revTx" presStyleIdx="1" presStyleCnt="8"/>
      <dgm:spPr/>
    </dgm:pt>
    <dgm:pt modelId="{95C4B080-33AE-4A3F-8AB0-28E6E7258B2F}" type="pres">
      <dgm:prSet presAssocID="{B268102B-8E09-47EC-BDFC-2A3A82F25D5E}" presName="vert2" presStyleCnt="0"/>
      <dgm:spPr/>
    </dgm:pt>
    <dgm:pt modelId="{16328C28-D005-4A44-9700-FACE13773747}" type="pres">
      <dgm:prSet presAssocID="{B268102B-8E09-47EC-BDFC-2A3A82F25D5E}" presName="thinLine2b" presStyleLbl="callout" presStyleIdx="0" presStyleCnt="7" custLinFactNeighborX="0"/>
      <dgm:spPr/>
    </dgm:pt>
    <dgm:pt modelId="{C86DDA2C-B0BD-4441-8779-381009E7D4A8}" type="pres">
      <dgm:prSet presAssocID="{B268102B-8E09-47EC-BDFC-2A3A82F25D5E}" presName="vertSpace2b" presStyleCnt="0"/>
      <dgm:spPr/>
    </dgm:pt>
    <dgm:pt modelId="{11877E8E-0D47-42C6-90CF-0BEC2A290D4E}" type="pres">
      <dgm:prSet presAssocID="{61556549-D154-43E9-9D39-01C70336F87A}" presName="horz2" presStyleCnt="0"/>
      <dgm:spPr/>
    </dgm:pt>
    <dgm:pt modelId="{85530979-7E5E-4FED-8B68-6F5A6759691B}" type="pres">
      <dgm:prSet presAssocID="{61556549-D154-43E9-9D39-01C70336F87A}" presName="horzSpace2" presStyleCnt="0"/>
      <dgm:spPr/>
    </dgm:pt>
    <dgm:pt modelId="{10FBA491-192A-4845-84E3-22C257CC9EF7}" type="pres">
      <dgm:prSet presAssocID="{61556549-D154-43E9-9D39-01C70336F87A}" presName="tx2" presStyleLbl="revTx" presStyleIdx="2" presStyleCnt="8"/>
      <dgm:spPr/>
    </dgm:pt>
    <dgm:pt modelId="{1977F481-E2C7-4040-87C7-E0D7DE5D8DCB}" type="pres">
      <dgm:prSet presAssocID="{61556549-D154-43E9-9D39-01C70336F87A}" presName="vert2" presStyleCnt="0"/>
      <dgm:spPr/>
    </dgm:pt>
    <dgm:pt modelId="{F8F6FE2E-3186-4ACD-AF23-C07DBCA3D095}" type="pres">
      <dgm:prSet presAssocID="{61556549-D154-43E9-9D39-01C70336F87A}" presName="thinLine2b" presStyleLbl="callout" presStyleIdx="1" presStyleCnt="7"/>
      <dgm:spPr/>
    </dgm:pt>
    <dgm:pt modelId="{6527AB0E-F507-4742-9105-CD7A7CE9C20A}" type="pres">
      <dgm:prSet presAssocID="{61556549-D154-43E9-9D39-01C70336F87A}" presName="vertSpace2b" presStyleCnt="0"/>
      <dgm:spPr/>
    </dgm:pt>
    <dgm:pt modelId="{5552464C-9EE7-495F-A470-2B28BD97FDC4}" type="pres">
      <dgm:prSet presAssocID="{A0D2D003-D2E5-4166-A27C-83F09A3BCF0F}" presName="horz2" presStyleCnt="0"/>
      <dgm:spPr/>
    </dgm:pt>
    <dgm:pt modelId="{E3B13483-D24F-4D82-8BC0-2CD5BCDB0F8A}" type="pres">
      <dgm:prSet presAssocID="{A0D2D003-D2E5-4166-A27C-83F09A3BCF0F}" presName="horzSpace2" presStyleCnt="0"/>
      <dgm:spPr/>
    </dgm:pt>
    <dgm:pt modelId="{08993D61-4D9D-48E6-B8B1-24367998E333}" type="pres">
      <dgm:prSet presAssocID="{A0D2D003-D2E5-4166-A27C-83F09A3BCF0F}" presName="tx2" presStyleLbl="revTx" presStyleIdx="3" presStyleCnt="8"/>
      <dgm:spPr/>
    </dgm:pt>
    <dgm:pt modelId="{BA4D1D92-15E4-46D2-9556-E2BC80A982F1}" type="pres">
      <dgm:prSet presAssocID="{A0D2D003-D2E5-4166-A27C-83F09A3BCF0F}" presName="vert2" presStyleCnt="0"/>
      <dgm:spPr/>
    </dgm:pt>
    <dgm:pt modelId="{131AC842-8D81-4DB8-AB68-FA4E30AAD752}" type="pres">
      <dgm:prSet presAssocID="{A0D2D003-D2E5-4166-A27C-83F09A3BCF0F}" presName="thinLine2b" presStyleLbl="callout" presStyleIdx="2" presStyleCnt="7"/>
      <dgm:spPr/>
    </dgm:pt>
    <dgm:pt modelId="{D70E1FF5-7519-42A1-BF02-6A5556D8E5F6}" type="pres">
      <dgm:prSet presAssocID="{A0D2D003-D2E5-4166-A27C-83F09A3BCF0F}" presName="vertSpace2b" presStyleCnt="0"/>
      <dgm:spPr/>
    </dgm:pt>
    <dgm:pt modelId="{0B647C23-AE53-425D-A8AF-39A5285B4F99}" type="pres">
      <dgm:prSet presAssocID="{4AD77DDC-C9E9-4683-9500-B6CA9A5069DA}" presName="horz2" presStyleCnt="0"/>
      <dgm:spPr/>
    </dgm:pt>
    <dgm:pt modelId="{6B1479D1-AD00-40A6-BEB6-C4BFB825A3C4}" type="pres">
      <dgm:prSet presAssocID="{4AD77DDC-C9E9-4683-9500-B6CA9A5069DA}" presName="horzSpace2" presStyleCnt="0"/>
      <dgm:spPr/>
    </dgm:pt>
    <dgm:pt modelId="{AAF2283C-1982-4F22-9D49-B4568B704E26}" type="pres">
      <dgm:prSet presAssocID="{4AD77DDC-C9E9-4683-9500-B6CA9A5069DA}" presName="tx2" presStyleLbl="revTx" presStyleIdx="4" presStyleCnt="8"/>
      <dgm:spPr/>
    </dgm:pt>
    <dgm:pt modelId="{64790861-17C7-422E-A320-10868CDEFA0C}" type="pres">
      <dgm:prSet presAssocID="{4AD77DDC-C9E9-4683-9500-B6CA9A5069DA}" presName="vert2" presStyleCnt="0"/>
      <dgm:spPr/>
    </dgm:pt>
    <dgm:pt modelId="{5548A403-53A8-4628-B3F9-1756F454255D}" type="pres">
      <dgm:prSet presAssocID="{4AD77DDC-C9E9-4683-9500-B6CA9A5069DA}" presName="thinLine2b" presStyleLbl="callout" presStyleIdx="3" presStyleCnt="7"/>
      <dgm:spPr/>
    </dgm:pt>
    <dgm:pt modelId="{1A38A8FB-C51D-414F-80AD-7D163DADD4BA}" type="pres">
      <dgm:prSet presAssocID="{4AD77DDC-C9E9-4683-9500-B6CA9A5069DA}" presName="vertSpace2b" presStyleCnt="0"/>
      <dgm:spPr/>
    </dgm:pt>
    <dgm:pt modelId="{7798DCE9-C661-45F5-9194-92112D4438D0}" type="pres">
      <dgm:prSet presAssocID="{7849EEFF-848F-4411-A0BE-9C3ACBFCFA68}" presName="horz2" presStyleCnt="0"/>
      <dgm:spPr/>
    </dgm:pt>
    <dgm:pt modelId="{06623BB4-69ED-49A6-A0AF-EBFD32077F0F}" type="pres">
      <dgm:prSet presAssocID="{7849EEFF-848F-4411-A0BE-9C3ACBFCFA68}" presName="horzSpace2" presStyleCnt="0"/>
      <dgm:spPr/>
    </dgm:pt>
    <dgm:pt modelId="{DFEAE2EE-A3CD-4512-801D-5ABEF769EFBF}" type="pres">
      <dgm:prSet presAssocID="{7849EEFF-848F-4411-A0BE-9C3ACBFCFA68}" presName="tx2" presStyleLbl="revTx" presStyleIdx="5" presStyleCnt="8"/>
      <dgm:spPr/>
    </dgm:pt>
    <dgm:pt modelId="{14EC812F-08C4-4174-B255-4171808559E4}" type="pres">
      <dgm:prSet presAssocID="{7849EEFF-848F-4411-A0BE-9C3ACBFCFA68}" presName="vert2" presStyleCnt="0"/>
      <dgm:spPr/>
    </dgm:pt>
    <dgm:pt modelId="{E9BFA7A5-63E5-402D-9032-A0F36EEA5843}" type="pres">
      <dgm:prSet presAssocID="{7849EEFF-848F-4411-A0BE-9C3ACBFCFA68}" presName="thinLine2b" presStyleLbl="callout" presStyleIdx="4" presStyleCnt="7"/>
      <dgm:spPr/>
    </dgm:pt>
    <dgm:pt modelId="{4FA65652-900E-4D87-B82F-186AC79D57DA}" type="pres">
      <dgm:prSet presAssocID="{7849EEFF-848F-4411-A0BE-9C3ACBFCFA68}" presName="vertSpace2b" presStyleCnt="0"/>
      <dgm:spPr/>
    </dgm:pt>
    <dgm:pt modelId="{BB335D14-342E-478C-836A-CB4A59743E19}" type="pres">
      <dgm:prSet presAssocID="{476F92F6-106A-4DD3-A677-3BFD98703A0A}" presName="horz2" presStyleCnt="0"/>
      <dgm:spPr/>
    </dgm:pt>
    <dgm:pt modelId="{A9440D09-D51B-4E2A-B238-F5091F3D9328}" type="pres">
      <dgm:prSet presAssocID="{476F92F6-106A-4DD3-A677-3BFD98703A0A}" presName="horzSpace2" presStyleCnt="0"/>
      <dgm:spPr/>
    </dgm:pt>
    <dgm:pt modelId="{767E70E1-8715-431C-950E-9D874577C1E5}" type="pres">
      <dgm:prSet presAssocID="{476F92F6-106A-4DD3-A677-3BFD98703A0A}" presName="tx2" presStyleLbl="revTx" presStyleIdx="6" presStyleCnt="8"/>
      <dgm:spPr/>
    </dgm:pt>
    <dgm:pt modelId="{382A09A2-56E8-4191-9C2C-193F1976B59E}" type="pres">
      <dgm:prSet presAssocID="{476F92F6-106A-4DD3-A677-3BFD98703A0A}" presName="vert2" presStyleCnt="0"/>
      <dgm:spPr/>
    </dgm:pt>
    <dgm:pt modelId="{4A28B2EE-7008-4298-AB10-1ADBE7005CAB}" type="pres">
      <dgm:prSet presAssocID="{476F92F6-106A-4DD3-A677-3BFD98703A0A}" presName="thinLine2b" presStyleLbl="callout" presStyleIdx="5" presStyleCnt="7"/>
      <dgm:spPr/>
    </dgm:pt>
    <dgm:pt modelId="{E9B31790-0FEE-448D-8552-75F42ABF59B2}" type="pres">
      <dgm:prSet presAssocID="{476F92F6-106A-4DD3-A677-3BFD98703A0A}" presName="vertSpace2b" presStyleCnt="0"/>
      <dgm:spPr/>
    </dgm:pt>
    <dgm:pt modelId="{80637774-4B8F-4189-A22C-EFB6A865FC10}" type="pres">
      <dgm:prSet presAssocID="{C4559364-AE03-4825-8624-C4B3341413FD}" presName="horz2" presStyleCnt="0"/>
      <dgm:spPr/>
    </dgm:pt>
    <dgm:pt modelId="{A1A12813-A736-4FA2-925F-F933277B87FE}" type="pres">
      <dgm:prSet presAssocID="{C4559364-AE03-4825-8624-C4B3341413FD}" presName="horzSpace2" presStyleCnt="0"/>
      <dgm:spPr/>
    </dgm:pt>
    <dgm:pt modelId="{7A36A68A-2706-45DA-A97C-48C99F8DFB89}" type="pres">
      <dgm:prSet presAssocID="{C4559364-AE03-4825-8624-C4B3341413FD}" presName="tx2" presStyleLbl="revTx" presStyleIdx="7" presStyleCnt="8"/>
      <dgm:spPr/>
    </dgm:pt>
    <dgm:pt modelId="{4DF816C6-AE35-4039-8625-0519E2608E0B}" type="pres">
      <dgm:prSet presAssocID="{C4559364-AE03-4825-8624-C4B3341413FD}" presName="vert2" presStyleCnt="0"/>
      <dgm:spPr/>
    </dgm:pt>
    <dgm:pt modelId="{647A5512-04C1-4EC2-AC32-144C57252A15}" type="pres">
      <dgm:prSet presAssocID="{C4559364-AE03-4825-8624-C4B3341413FD}" presName="thinLine2b" presStyleLbl="callout" presStyleIdx="6" presStyleCnt="7"/>
      <dgm:spPr/>
    </dgm:pt>
    <dgm:pt modelId="{6B00DE85-956B-409D-8F81-DD6544BA3A25}" type="pres">
      <dgm:prSet presAssocID="{C4559364-AE03-4825-8624-C4B3341413FD}" presName="vertSpace2b" presStyleCnt="0"/>
      <dgm:spPr/>
    </dgm:pt>
  </dgm:ptLst>
  <dgm:cxnLst>
    <dgm:cxn modelId="{A0768727-5F0A-4E82-8765-E19DFEA597DA}" type="presOf" srcId="{61556549-D154-43E9-9D39-01C70336F87A}" destId="{10FBA491-192A-4845-84E3-22C257CC9EF7}" srcOrd="0" destOrd="0" presId="urn:microsoft.com/office/officeart/2008/layout/LinedList"/>
    <dgm:cxn modelId="{78F7AD64-3442-4BA0-AB12-1F27942E45DD}" srcId="{978AD729-BF10-48F9-9301-64D9934839DB}" destId="{61556549-D154-43E9-9D39-01C70336F87A}" srcOrd="1" destOrd="0" parTransId="{42255BF1-3D3B-4AA2-B5A0-F29E27EFCACB}" sibTransId="{B9DB3908-00EE-451B-8859-38E489B97407}"/>
    <dgm:cxn modelId="{F165244A-206A-4024-AC72-F5CC590D3883}" type="presOf" srcId="{C4559364-AE03-4825-8624-C4B3341413FD}" destId="{7A36A68A-2706-45DA-A97C-48C99F8DFB89}" srcOrd="0" destOrd="0" presId="urn:microsoft.com/office/officeart/2008/layout/LinedList"/>
    <dgm:cxn modelId="{2E839F6E-78F7-4D18-AD76-BA47394C9F91}" srcId="{978AD729-BF10-48F9-9301-64D9934839DB}" destId="{4AD77DDC-C9E9-4683-9500-B6CA9A5069DA}" srcOrd="3" destOrd="0" parTransId="{763963DA-CBC4-40FF-8AB7-9B8EEE6C9751}" sibTransId="{13A781C9-5BA9-4F57-B0E5-850B0B8A37C3}"/>
    <dgm:cxn modelId="{B65C9570-A2E5-4A4F-AD86-0AE327AA99C7}" srcId="{C8D1EB7B-F50A-49AB-9E6D-72A95598B3ED}" destId="{978AD729-BF10-48F9-9301-64D9934839DB}" srcOrd="0" destOrd="0" parTransId="{8B69A9AE-6F26-4D9D-AF98-4EA61D09948B}" sibTransId="{FC4D1DD9-0375-4C41-84D5-99C233FAF4B6}"/>
    <dgm:cxn modelId="{EF9CE273-3E93-453E-9DD0-9A1A119B7607}" type="presOf" srcId="{4AD77DDC-C9E9-4683-9500-B6CA9A5069DA}" destId="{AAF2283C-1982-4F22-9D49-B4568B704E26}" srcOrd="0" destOrd="0" presId="urn:microsoft.com/office/officeart/2008/layout/LinedList"/>
    <dgm:cxn modelId="{75843656-5F62-4D89-9680-652A6DAC62BD}" srcId="{978AD729-BF10-48F9-9301-64D9934839DB}" destId="{B268102B-8E09-47EC-BDFC-2A3A82F25D5E}" srcOrd="0" destOrd="0" parTransId="{06A03B8E-8B82-4C6B-89E2-707A7C8E6CE6}" sibTransId="{F95F9D74-917C-4398-B953-A162D4DFDA49}"/>
    <dgm:cxn modelId="{A3C8C786-6874-4220-B94E-F9E16C8B8B3C}" type="presOf" srcId="{978AD729-BF10-48F9-9301-64D9934839DB}" destId="{1A057ECC-8DE6-4E7C-AE19-E8000CA4C391}" srcOrd="0" destOrd="0" presId="urn:microsoft.com/office/officeart/2008/layout/LinedList"/>
    <dgm:cxn modelId="{3B90518B-6FBF-4913-8151-1F3F4FE46D0D}" type="presOf" srcId="{A0D2D003-D2E5-4166-A27C-83F09A3BCF0F}" destId="{08993D61-4D9D-48E6-B8B1-24367998E333}" srcOrd="0" destOrd="0" presId="urn:microsoft.com/office/officeart/2008/layout/LinedList"/>
    <dgm:cxn modelId="{58AECA8C-8F5E-4594-B707-7F30F5010561}" srcId="{978AD729-BF10-48F9-9301-64D9934839DB}" destId="{C4559364-AE03-4825-8624-C4B3341413FD}" srcOrd="6" destOrd="0" parTransId="{6E2D241B-C7D4-4930-863A-AD1C52E09ACB}" sibTransId="{A6754162-ABD5-44D6-A354-FBC67D713148}"/>
    <dgm:cxn modelId="{6F93DD96-64A8-4BF0-80F8-07143C101150}" type="presOf" srcId="{476F92F6-106A-4DD3-A677-3BFD98703A0A}" destId="{767E70E1-8715-431C-950E-9D874577C1E5}" srcOrd="0" destOrd="0" presId="urn:microsoft.com/office/officeart/2008/layout/LinedList"/>
    <dgm:cxn modelId="{9C45EDB1-F53D-4B6F-A4D1-74573C20565D}" srcId="{978AD729-BF10-48F9-9301-64D9934839DB}" destId="{7849EEFF-848F-4411-A0BE-9C3ACBFCFA68}" srcOrd="4" destOrd="0" parTransId="{6748ABA3-56C9-4067-B672-0207B165BF28}" sibTransId="{4C91CA8B-84F0-4914-B66E-0F552C1CD5B4}"/>
    <dgm:cxn modelId="{E42F1BCF-F90D-4E6A-B017-3028AC5C370C}" srcId="{978AD729-BF10-48F9-9301-64D9934839DB}" destId="{476F92F6-106A-4DD3-A677-3BFD98703A0A}" srcOrd="5" destOrd="0" parTransId="{8024EEB2-AF6A-48DC-890A-0F4435DABE7B}" sibTransId="{3EB6C6E5-2A21-4CB9-ADF6-E9C128077112}"/>
    <dgm:cxn modelId="{69B8BDCF-324C-479E-93D9-7DC014F822DF}" srcId="{978AD729-BF10-48F9-9301-64D9934839DB}" destId="{A0D2D003-D2E5-4166-A27C-83F09A3BCF0F}" srcOrd="2" destOrd="0" parTransId="{A58CF574-62FF-4A04-A1F5-E5BC03CE8572}" sibTransId="{DCA9F852-4C4F-4A27-A75B-7309D4419265}"/>
    <dgm:cxn modelId="{1394C7E1-B97D-4C59-86D6-A9D472B0CA41}" type="presOf" srcId="{C8D1EB7B-F50A-49AB-9E6D-72A95598B3ED}" destId="{496D7F52-FB9C-466F-8360-A26D2F046762}" srcOrd="0" destOrd="0" presId="urn:microsoft.com/office/officeart/2008/layout/LinedList"/>
    <dgm:cxn modelId="{6DFD22F1-F850-4EF2-BC7A-5371B0C992BE}" type="presOf" srcId="{7849EEFF-848F-4411-A0BE-9C3ACBFCFA68}" destId="{DFEAE2EE-A3CD-4512-801D-5ABEF769EFBF}" srcOrd="0" destOrd="0" presId="urn:microsoft.com/office/officeart/2008/layout/LinedList"/>
    <dgm:cxn modelId="{449B12FD-599A-4394-BCD0-5946D3AD1A4D}" type="presOf" srcId="{B268102B-8E09-47EC-BDFC-2A3A82F25D5E}" destId="{6EFDE96F-530B-4F3F-96D1-673D43F9FF62}" srcOrd="0" destOrd="0" presId="urn:microsoft.com/office/officeart/2008/layout/LinedList"/>
    <dgm:cxn modelId="{D041DF33-3834-4283-B05B-3E1FE9034FC2}" type="presParOf" srcId="{496D7F52-FB9C-466F-8360-A26D2F046762}" destId="{129846C6-9CFE-4F16-9361-1A4EF80C3F3D}" srcOrd="0" destOrd="0" presId="urn:microsoft.com/office/officeart/2008/layout/LinedList"/>
    <dgm:cxn modelId="{65FE3E0D-DFF7-4712-B1BD-8AD5F6CE41ED}" type="presParOf" srcId="{496D7F52-FB9C-466F-8360-A26D2F046762}" destId="{78BA8F86-994C-4326-87E9-9F2DC44A8AB6}" srcOrd="1" destOrd="0" presId="urn:microsoft.com/office/officeart/2008/layout/LinedList"/>
    <dgm:cxn modelId="{A1A43961-6EEB-488C-ADF6-37F50A5CC490}" type="presParOf" srcId="{78BA8F86-994C-4326-87E9-9F2DC44A8AB6}" destId="{1A057ECC-8DE6-4E7C-AE19-E8000CA4C391}" srcOrd="0" destOrd="0" presId="urn:microsoft.com/office/officeart/2008/layout/LinedList"/>
    <dgm:cxn modelId="{BB005D01-2848-4941-A934-0E80AC57B31C}" type="presParOf" srcId="{78BA8F86-994C-4326-87E9-9F2DC44A8AB6}" destId="{FFC7F717-6D03-47E3-A864-CD5C622C34E7}" srcOrd="1" destOrd="0" presId="urn:microsoft.com/office/officeart/2008/layout/LinedList"/>
    <dgm:cxn modelId="{5F4744DB-381E-41A4-93F5-36296B2BF7E8}" type="presParOf" srcId="{FFC7F717-6D03-47E3-A864-CD5C622C34E7}" destId="{5E60C15E-FD84-4EF1-961D-6A10CCA0E296}" srcOrd="0" destOrd="0" presId="urn:microsoft.com/office/officeart/2008/layout/LinedList"/>
    <dgm:cxn modelId="{67B6F9ED-195F-43D6-9D77-8EF2DA528BF4}" type="presParOf" srcId="{FFC7F717-6D03-47E3-A864-CD5C622C34E7}" destId="{60A793B3-214A-4132-92B4-22832BA71691}" srcOrd="1" destOrd="0" presId="urn:microsoft.com/office/officeart/2008/layout/LinedList"/>
    <dgm:cxn modelId="{2E30C0D2-6322-4406-909F-08E3143D6BC3}" type="presParOf" srcId="{60A793B3-214A-4132-92B4-22832BA71691}" destId="{71C9DA87-58E0-412B-BE2E-772F37D4417A}" srcOrd="0" destOrd="0" presId="urn:microsoft.com/office/officeart/2008/layout/LinedList"/>
    <dgm:cxn modelId="{D80024E4-20C1-4E77-BEF4-51CE59F53790}" type="presParOf" srcId="{60A793B3-214A-4132-92B4-22832BA71691}" destId="{6EFDE96F-530B-4F3F-96D1-673D43F9FF62}" srcOrd="1" destOrd="0" presId="urn:microsoft.com/office/officeart/2008/layout/LinedList"/>
    <dgm:cxn modelId="{C4DAD3DA-07B2-463D-A329-21C269FC3C3C}" type="presParOf" srcId="{60A793B3-214A-4132-92B4-22832BA71691}" destId="{95C4B080-33AE-4A3F-8AB0-28E6E7258B2F}" srcOrd="2" destOrd="0" presId="urn:microsoft.com/office/officeart/2008/layout/LinedList"/>
    <dgm:cxn modelId="{E9466B84-8910-4A71-AB45-020C3515240E}" type="presParOf" srcId="{FFC7F717-6D03-47E3-A864-CD5C622C34E7}" destId="{16328C28-D005-4A44-9700-FACE13773747}" srcOrd="2" destOrd="0" presId="urn:microsoft.com/office/officeart/2008/layout/LinedList"/>
    <dgm:cxn modelId="{E2958FAF-53B0-4BFB-8F3D-CCEA368EE247}" type="presParOf" srcId="{FFC7F717-6D03-47E3-A864-CD5C622C34E7}" destId="{C86DDA2C-B0BD-4441-8779-381009E7D4A8}" srcOrd="3" destOrd="0" presId="urn:microsoft.com/office/officeart/2008/layout/LinedList"/>
    <dgm:cxn modelId="{7E0EDA19-FCBD-4249-A522-1D54359B9FFD}" type="presParOf" srcId="{FFC7F717-6D03-47E3-A864-CD5C622C34E7}" destId="{11877E8E-0D47-42C6-90CF-0BEC2A290D4E}" srcOrd="4" destOrd="0" presId="urn:microsoft.com/office/officeart/2008/layout/LinedList"/>
    <dgm:cxn modelId="{313940EE-49CD-4B78-88C8-2A989BDAF82F}" type="presParOf" srcId="{11877E8E-0D47-42C6-90CF-0BEC2A290D4E}" destId="{85530979-7E5E-4FED-8B68-6F5A6759691B}" srcOrd="0" destOrd="0" presId="urn:microsoft.com/office/officeart/2008/layout/LinedList"/>
    <dgm:cxn modelId="{CF1F915F-4BCC-444C-AFAE-3EF40EF431A6}" type="presParOf" srcId="{11877E8E-0D47-42C6-90CF-0BEC2A290D4E}" destId="{10FBA491-192A-4845-84E3-22C257CC9EF7}" srcOrd="1" destOrd="0" presId="urn:microsoft.com/office/officeart/2008/layout/LinedList"/>
    <dgm:cxn modelId="{61EC4741-A351-44D3-AF20-D3E342801C07}" type="presParOf" srcId="{11877E8E-0D47-42C6-90CF-0BEC2A290D4E}" destId="{1977F481-E2C7-4040-87C7-E0D7DE5D8DCB}" srcOrd="2" destOrd="0" presId="urn:microsoft.com/office/officeart/2008/layout/LinedList"/>
    <dgm:cxn modelId="{ACFE3A4C-D85C-47AC-BA91-BF3F35C12EBF}" type="presParOf" srcId="{FFC7F717-6D03-47E3-A864-CD5C622C34E7}" destId="{F8F6FE2E-3186-4ACD-AF23-C07DBCA3D095}" srcOrd="5" destOrd="0" presId="urn:microsoft.com/office/officeart/2008/layout/LinedList"/>
    <dgm:cxn modelId="{10FB9C2E-EEFA-4A85-9676-15A56D6A759E}" type="presParOf" srcId="{FFC7F717-6D03-47E3-A864-CD5C622C34E7}" destId="{6527AB0E-F507-4742-9105-CD7A7CE9C20A}" srcOrd="6" destOrd="0" presId="urn:microsoft.com/office/officeart/2008/layout/LinedList"/>
    <dgm:cxn modelId="{DB064D8E-2C14-4BD1-A021-FDFD73604C7D}" type="presParOf" srcId="{FFC7F717-6D03-47E3-A864-CD5C622C34E7}" destId="{5552464C-9EE7-495F-A470-2B28BD97FDC4}" srcOrd="7" destOrd="0" presId="urn:microsoft.com/office/officeart/2008/layout/LinedList"/>
    <dgm:cxn modelId="{BDF71335-0B36-44CF-AFFC-0EC5A922E458}" type="presParOf" srcId="{5552464C-9EE7-495F-A470-2B28BD97FDC4}" destId="{E3B13483-D24F-4D82-8BC0-2CD5BCDB0F8A}" srcOrd="0" destOrd="0" presId="urn:microsoft.com/office/officeart/2008/layout/LinedList"/>
    <dgm:cxn modelId="{EC16E521-A2A5-4835-B9A0-BA0A499EAE98}" type="presParOf" srcId="{5552464C-9EE7-495F-A470-2B28BD97FDC4}" destId="{08993D61-4D9D-48E6-B8B1-24367998E333}" srcOrd="1" destOrd="0" presId="urn:microsoft.com/office/officeart/2008/layout/LinedList"/>
    <dgm:cxn modelId="{9BD4E5AD-A8F0-4DA7-9594-7BFBA549DA8A}" type="presParOf" srcId="{5552464C-9EE7-495F-A470-2B28BD97FDC4}" destId="{BA4D1D92-15E4-46D2-9556-E2BC80A982F1}" srcOrd="2" destOrd="0" presId="urn:microsoft.com/office/officeart/2008/layout/LinedList"/>
    <dgm:cxn modelId="{FC80B7EF-DD7B-47BC-AD91-A09AF9864D7B}" type="presParOf" srcId="{FFC7F717-6D03-47E3-A864-CD5C622C34E7}" destId="{131AC842-8D81-4DB8-AB68-FA4E30AAD752}" srcOrd="8" destOrd="0" presId="urn:microsoft.com/office/officeart/2008/layout/LinedList"/>
    <dgm:cxn modelId="{DD892DD4-7054-4245-8732-E297A6FC252E}" type="presParOf" srcId="{FFC7F717-6D03-47E3-A864-CD5C622C34E7}" destId="{D70E1FF5-7519-42A1-BF02-6A5556D8E5F6}" srcOrd="9" destOrd="0" presId="urn:microsoft.com/office/officeart/2008/layout/LinedList"/>
    <dgm:cxn modelId="{C93B312B-D73A-4223-B51D-3F952FA79B5C}" type="presParOf" srcId="{FFC7F717-6D03-47E3-A864-CD5C622C34E7}" destId="{0B647C23-AE53-425D-A8AF-39A5285B4F99}" srcOrd="10" destOrd="0" presId="urn:microsoft.com/office/officeart/2008/layout/LinedList"/>
    <dgm:cxn modelId="{CDF92C4A-CC4A-4744-BE20-C406CA3D41BD}" type="presParOf" srcId="{0B647C23-AE53-425D-A8AF-39A5285B4F99}" destId="{6B1479D1-AD00-40A6-BEB6-C4BFB825A3C4}" srcOrd="0" destOrd="0" presId="urn:microsoft.com/office/officeart/2008/layout/LinedList"/>
    <dgm:cxn modelId="{4425EF50-2B3B-41F9-91C2-AF00873CD313}" type="presParOf" srcId="{0B647C23-AE53-425D-A8AF-39A5285B4F99}" destId="{AAF2283C-1982-4F22-9D49-B4568B704E26}" srcOrd="1" destOrd="0" presId="urn:microsoft.com/office/officeart/2008/layout/LinedList"/>
    <dgm:cxn modelId="{74F2EEFF-006E-4E9C-9F41-894B9360F591}" type="presParOf" srcId="{0B647C23-AE53-425D-A8AF-39A5285B4F99}" destId="{64790861-17C7-422E-A320-10868CDEFA0C}" srcOrd="2" destOrd="0" presId="urn:microsoft.com/office/officeart/2008/layout/LinedList"/>
    <dgm:cxn modelId="{906FDD7A-0B4A-46F2-B4B7-F19FEC2005F7}" type="presParOf" srcId="{FFC7F717-6D03-47E3-A864-CD5C622C34E7}" destId="{5548A403-53A8-4628-B3F9-1756F454255D}" srcOrd="11" destOrd="0" presId="urn:microsoft.com/office/officeart/2008/layout/LinedList"/>
    <dgm:cxn modelId="{D48B8404-8BD0-4BF9-A0E6-6DC1F2099938}" type="presParOf" srcId="{FFC7F717-6D03-47E3-A864-CD5C622C34E7}" destId="{1A38A8FB-C51D-414F-80AD-7D163DADD4BA}" srcOrd="12" destOrd="0" presId="urn:microsoft.com/office/officeart/2008/layout/LinedList"/>
    <dgm:cxn modelId="{73B77074-4DE7-4B1D-BD44-8BC14CDA3827}" type="presParOf" srcId="{FFC7F717-6D03-47E3-A864-CD5C622C34E7}" destId="{7798DCE9-C661-45F5-9194-92112D4438D0}" srcOrd="13" destOrd="0" presId="urn:microsoft.com/office/officeart/2008/layout/LinedList"/>
    <dgm:cxn modelId="{B5445769-C42C-4545-AA70-3CF7CDB81036}" type="presParOf" srcId="{7798DCE9-C661-45F5-9194-92112D4438D0}" destId="{06623BB4-69ED-49A6-A0AF-EBFD32077F0F}" srcOrd="0" destOrd="0" presId="urn:microsoft.com/office/officeart/2008/layout/LinedList"/>
    <dgm:cxn modelId="{1AB960DE-B1D7-434F-B581-0A5840152720}" type="presParOf" srcId="{7798DCE9-C661-45F5-9194-92112D4438D0}" destId="{DFEAE2EE-A3CD-4512-801D-5ABEF769EFBF}" srcOrd="1" destOrd="0" presId="urn:microsoft.com/office/officeart/2008/layout/LinedList"/>
    <dgm:cxn modelId="{25264337-E982-4CAF-B676-FCE022A950E6}" type="presParOf" srcId="{7798DCE9-C661-45F5-9194-92112D4438D0}" destId="{14EC812F-08C4-4174-B255-4171808559E4}" srcOrd="2" destOrd="0" presId="urn:microsoft.com/office/officeart/2008/layout/LinedList"/>
    <dgm:cxn modelId="{A18EB4D5-6414-4778-BD69-70FA7EF38798}" type="presParOf" srcId="{FFC7F717-6D03-47E3-A864-CD5C622C34E7}" destId="{E9BFA7A5-63E5-402D-9032-A0F36EEA5843}" srcOrd="14" destOrd="0" presId="urn:microsoft.com/office/officeart/2008/layout/LinedList"/>
    <dgm:cxn modelId="{2CF5C134-5AA6-4C08-BDF2-476F2FD31849}" type="presParOf" srcId="{FFC7F717-6D03-47E3-A864-CD5C622C34E7}" destId="{4FA65652-900E-4D87-B82F-186AC79D57DA}" srcOrd="15" destOrd="0" presId="urn:microsoft.com/office/officeart/2008/layout/LinedList"/>
    <dgm:cxn modelId="{04D25375-F36D-4BE2-86AE-927BB4AEE8F5}" type="presParOf" srcId="{FFC7F717-6D03-47E3-A864-CD5C622C34E7}" destId="{BB335D14-342E-478C-836A-CB4A59743E19}" srcOrd="16" destOrd="0" presId="urn:microsoft.com/office/officeart/2008/layout/LinedList"/>
    <dgm:cxn modelId="{C9C4BA53-FEC4-4BFC-BC56-EDABE8C52FF5}" type="presParOf" srcId="{BB335D14-342E-478C-836A-CB4A59743E19}" destId="{A9440D09-D51B-4E2A-B238-F5091F3D9328}" srcOrd="0" destOrd="0" presId="urn:microsoft.com/office/officeart/2008/layout/LinedList"/>
    <dgm:cxn modelId="{3B595CB9-1528-44AF-AE16-A097B8F904AD}" type="presParOf" srcId="{BB335D14-342E-478C-836A-CB4A59743E19}" destId="{767E70E1-8715-431C-950E-9D874577C1E5}" srcOrd="1" destOrd="0" presId="urn:microsoft.com/office/officeart/2008/layout/LinedList"/>
    <dgm:cxn modelId="{046E0B69-E003-4EA4-8DB9-4C445DB2B406}" type="presParOf" srcId="{BB335D14-342E-478C-836A-CB4A59743E19}" destId="{382A09A2-56E8-4191-9C2C-193F1976B59E}" srcOrd="2" destOrd="0" presId="urn:microsoft.com/office/officeart/2008/layout/LinedList"/>
    <dgm:cxn modelId="{18FCDEB8-2300-4487-842F-5E15CF6698A4}" type="presParOf" srcId="{FFC7F717-6D03-47E3-A864-CD5C622C34E7}" destId="{4A28B2EE-7008-4298-AB10-1ADBE7005CAB}" srcOrd="17" destOrd="0" presId="urn:microsoft.com/office/officeart/2008/layout/LinedList"/>
    <dgm:cxn modelId="{683191B6-09E4-4BF3-A398-C329EDD205E4}" type="presParOf" srcId="{FFC7F717-6D03-47E3-A864-CD5C622C34E7}" destId="{E9B31790-0FEE-448D-8552-75F42ABF59B2}" srcOrd="18" destOrd="0" presId="urn:microsoft.com/office/officeart/2008/layout/LinedList"/>
    <dgm:cxn modelId="{F24EED8D-486B-40C9-8434-51179AA1449A}" type="presParOf" srcId="{FFC7F717-6D03-47E3-A864-CD5C622C34E7}" destId="{80637774-4B8F-4189-A22C-EFB6A865FC10}" srcOrd="19" destOrd="0" presId="urn:microsoft.com/office/officeart/2008/layout/LinedList"/>
    <dgm:cxn modelId="{60A223C2-CFE4-44E1-ABA1-EC98FFE1688E}" type="presParOf" srcId="{80637774-4B8F-4189-A22C-EFB6A865FC10}" destId="{A1A12813-A736-4FA2-925F-F933277B87FE}" srcOrd="0" destOrd="0" presId="urn:microsoft.com/office/officeart/2008/layout/LinedList"/>
    <dgm:cxn modelId="{2058E8C5-4F13-4C43-B8B3-75E429919AA7}" type="presParOf" srcId="{80637774-4B8F-4189-A22C-EFB6A865FC10}" destId="{7A36A68A-2706-45DA-A97C-48C99F8DFB89}" srcOrd="1" destOrd="0" presId="urn:microsoft.com/office/officeart/2008/layout/LinedList"/>
    <dgm:cxn modelId="{37AB0F30-1D42-4F01-B385-385AC224ED85}" type="presParOf" srcId="{80637774-4B8F-4189-A22C-EFB6A865FC10}" destId="{4DF816C6-AE35-4039-8625-0519E2608E0B}" srcOrd="2" destOrd="0" presId="urn:microsoft.com/office/officeart/2008/layout/LinedList"/>
    <dgm:cxn modelId="{CF533CE7-38DA-4664-9648-F8275B52C2DC}" type="presParOf" srcId="{FFC7F717-6D03-47E3-A864-CD5C622C34E7}" destId="{647A5512-04C1-4EC2-AC32-144C57252A15}" srcOrd="20" destOrd="0" presId="urn:microsoft.com/office/officeart/2008/layout/LinedList"/>
    <dgm:cxn modelId="{D0F1F880-C92F-4964-B5A3-CDE731913681}" type="presParOf" srcId="{FFC7F717-6D03-47E3-A864-CD5C622C34E7}" destId="{6B00DE85-956B-409D-8F81-DD6544BA3A25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F03698-836C-46E9-9100-B9D74C638F99}" type="doc">
      <dgm:prSet loTypeId="urn:microsoft.com/office/officeart/2005/8/layout/hProcess11" loCatId="process" qsTypeId="urn:microsoft.com/office/officeart/2005/8/quickstyle/simple1#2" qsCatId="simple" csTypeId="urn:microsoft.com/office/officeart/2005/8/colors/accent2_5#1" csCatId="accent2" phldr="1"/>
      <dgm:spPr/>
      <dgm:t>
        <a:bodyPr/>
        <a:lstStyle/>
        <a:p>
          <a:endParaRPr lang="en-CA"/>
        </a:p>
      </dgm:t>
    </dgm:pt>
    <dgm:pt modelId="{46739665-82E3-45D7-B331-DDE5460DFDD1}">
      <dgm:prSet phldrT="[Text]" custT="1"/>
      <dgm:spPr/>
      <dgm:t>
        <a:bodyPr/>
        <a:lstStyle/>
        <a:p>
          <a:pPr algn="l" rtl="0"/>
          <a:r>
            <a:rPr lang="en-US" sz="1200" b="1"/>
            <a:t>December 2024</a:t>
          </a:r>
          <a:br>
            <a:rPr lang="en-US" sz="1200"/>
          </a:br>
          <a:r>
            <a:rPr lang="en-US" sz="1200"/>
            <a:t>SAP Datasphere environment established</a:t>
          </a:r>
        </a:p>
      </dgm:t>
    </dgm:pt>
    <dgm:pt modelId="{69DCEA32-3317-48BF-86DF-D0527C1B3FD6}" type="parTrans" cxnId="{18766F35-2C7C-497B-B608-29238596D51D}">
      <dgm:prSet/>
      <dgm:spPr/>
      <dgm:t>
        <a:bodyPr/>
        <a:lstStyle/>
        <a:p>
          <a:endParaRPr lang="en-US" sz="1000"/>
        </a:p>
      </dgm:t>
    </dgm:pt>
    <dgm:pt modelId="{12173721-F7E8-4E79-A1AF-473C4C8EEE14}" type="sibTrans" cxnId="{18766F35-2C7C-497B-B608-29238596D51D}">
      <dgm:prSet/>
      <dgm:spPr/>
      <dgm:t>
        <a:bodyPr/>
        <a:lstStyle/>
        <a:p>
          <a:endParaRPr lang="en-US" sz="1000"/>
        </a:p>
      </dgm:t>
    </dgm:pt>
    <dgm:pt modelId="{DD9D4639-88EE-499F-A4CA-0C1E023521D7}">
      <dgm:prSet phldrT="[Text]" custT="1"/>
      <dgm:spPr/>
      <dgm:t>
        <a:bodyPr/>
        <a:lstStyle/>
        <a:p>
          <a:pPr algn="l" rtl="0"/>
          <a:r>
            <a:rPr lang="en-US" sz="1200" b="1"/>
            <a:t>June 2025</a:t>
          </a:r>
          <a:br>
            <a:rPr lang="en-US" sz="1200">
              <a:latin typeface="Aptos Display"/>
            </a:rPr>
          </a:br>
          <a:r>
            <a:rPr lang="en-US" sz="1200"/>
            <a:t>Return on Equity (</a:t>
          </a:r>
          <a:r>
            <a:rPr lang="en-US" sz="1200" err="1"/>
            <a:t>RoE</a:t>
          </a:r>
          <a:r>
            <a:rPr lang="en-US" sz="1200"/>
            <a:t>) solution deployed</a:t>
          </a:r>
          <a:br>
            <a:rPr lang="en-US" sz="1000"/>
          </a:br>
          <a:endParaRPr lang="en-US" sz="1000" b="0">
            <a:latin typeface="Aptos Display"/>
          </a:endParaRPr>
        </a:p>
      </dgm:t>
    </dgm:pt>
    <dgm:pt modelId="{1B401034-6631-41B5-AF58-A4656158136C}" type="parTrans" cxnId="{B833C866-CF01-47B2-9BAB-D21DACB9D0E7}">
      <dgm:prSet/>
      <dgm:spPr/>
      <dgm:t>
        <a:bodyPr/>
        <a:lstStyle/>
        <a:p>
          <a:endParaRPr lang="en-US" sz="1000"/>
        </a:p>
      </dgm:t>
    </dgm:pt>
    <dgm:pt modelId="{AB0BB9F2-F4A0-49B3-805F-F4A8684773EC}" type="sibTrans" cxnId="{B833C866-CF01-47B2-9BAB-D21DACB9D0E7}">
      <dgm:prSet/>
      <dgm:spPr/>
      <dgm:t>
        <a:bodyPr/>
        <a:lstStyle/>
        <a:p>
          <a:endParaRPr lang="en-US" sz="1000"/>
        </a:p>
      </dgm:t>
    </dgm:pt>
    <dgm:pt modelId="{A5ABE97B-14A7-4241-B9E7-CD9D8275F3DD}">
      <dgm:prSet phldrT="[Text]" custT="1"/>
      <dgm:spPr/>
      <dgm:t>
        <a:bodyPr/>
        <a:lstStyle/>
        <a:p>
          <a:pPr algn="l" rtl="0"/>
          <a:r>
            <a:rPr lang="en-US" sz="1200" b="1"/>
            <a:t>November 2026 | Planned</a:t>
          </a:r>
          <a:br>
            <a:rPr lang="en-US" sz="1200"/>
          </a:br>
          <a:r>
            <a:rPr lang="en-US" sz="1200"/>
            <a:t>Ariba data integrated with Finance General Ledger data</a:t>
          </a:r>
        </a:p>
      </dgm:t>
    </dgm:pt>
    <dgm:pt modelId="{61C64152-8973-4F4B-B5F3-AF149662E678}" type="parTrans" cxnId="{739ADDF5-ECCE-46F1-B3A4-5CC469AE1855}">
      <dgm:prSet/>
      <dgm:spPr/>
      <dgm:t>
        <a:bodyPr/>
        <a:lstStyle/>
        <a:p>
          <a:endParaRPr lang="en-US" sz="1000"/>
        </a:p>
      </dgm:t>
    </dgm:pt>
    <dgm:pt modelId="{545DB293-F0A1-4CBF-9E88-486EE41559FD}" type="sibTrans" cxnId="{739ADDF5-ECCE-46F1-B3A4-5CC469AE1855}">
      <dgm:prSet/>
      <dgm:spPr/>
      <dgm:t>
        <a:bodyPr/>
        <a:lstStyle/>
        <a:p>
          <a:endParaRPr lang="en-US" sz="1000"/>
        </a:p>
      </dgm:t>
    </dgm:pt>
    <dgm:pt modelId="{45892E7A-813C-421A-8651-9BA65EA76EA3}">
      <dgm:prSet phldrT="[Text]" custT="1"/>
      <dgm:spPr/>
      <dgm:t>
        <a:bodyPr/>
        <a:lstStyle/>
        <a:p>
          <a:pPr algn="l" rtl="0"/>
          <a:r>
            <a:rPr lang="en-US" sz="1200" b="1"/>
            <a:t>March 2026</a:t>
          </a:r>
          <a:br>
            <a:rPr lang="en-US" sz="1200"/>
          </a:br>
          <a:r>
            <a:rPr lang="en-US" sz="1200"/>
            <a:t>SAP Datasphere transitioned to SAP Business Data Cloud (BDC)</a:t>
          </a:r>
          <a:br>
            <a:rPr lang="en-US" sz="1200"/>
          </a:br>
          <a:endParaRPr lang="en-US" sz="1200"/>
        </a:p>
      </dgm:t>
    </dgm:pt>
    <dgm:pt modelId="{1F5E8E4A-0775-424C-9C60-20A078EE2905}" type="parTrans" cxnId="{FA559204-FAA4-4533-979F-F3695C2F4BE2}">
      <dgm:prSet/>
      <dgm:spPr/>
      <dgm:t>
        <a:bodyPr/>
        <a:lstStyle/>
        <a:p>
          <a:endParaRPr lang="en-US" sz="1000"/>
        </a:p>
      </dgm:t>
    </dgm:pt>
    <dgm:pt modelId="{EF63E592-364F-4237-982D-15E4B4C100EB}" type="sibTrans" cxnId="{FA559204-FAA4-4533-979F-F3695C2F4BE2}">
      <dgm:prSet/>
      <dgm:spPr/>
      <dgm:t>
        <a:bodyPr/>
        <a:lstStyle/>
        <a:p>
          <a:endParaRPr lang="en-US" sz="1000"/>
        </a:p>
      </dgm:t>
    </dgm:pt>
    <dgm:pt modelId="{AEC630A6-0D89-44D5-97A7-192B10DFF753}">
      <dgm:prSet phldrT="[Text]" custT="1"/>
      <dgm:spPr/>
      <dgm:t>
        <a:bodyPr/>
        <a:lstStyle/>
        <a:p>
          <a:pPr algn="l" rtl="0"/>
          <a:r>
            <a:rPr lang="en-US" sz="1200" b="1"/>
            <a:t>March 2026</a:t>
          </a:r>
          <a:br>
            <a:rPr lang="en-US" sz="1200"/>
          </a:br>
          <a:r>
            <a:rPr lang="en-US" sz="1200"/>
            <a:t>Organizational transactional data deployed and integrated with SAP S/4HANA Finance</a:t>
          </a:r>
        </a:p>
      </dgm:t>
    </dgm:pt>
    <dgm:pt modelId="{3A8D01A2-B24F-45D3-9867-6A34488D999D}" type="parTrans" cxnId="{788F3667-E8A2-45FD-B926-9DC5927CFE05}">
      <dgm:prSet/>
      <dgm:spPr/>
      <dgm:t>
        <a:bodyPr/>
        <a:lstStyle/>
        <a:p>
          <a:endParaRPr lang="en-US" sz="1000"/>
        </a:p>
      </dgm:t>
    </dgm:pt>
    <dgm:pt modelId="{6E4D90ED-2C9F-4A62-B5C7-44CF5DBBD193}" type="sibTrans" cxnId="{788F3667-E8A2-45FD-B926-9DC5927CFE05}">
      <dgm:prSet/>
      <dgm:spPr/>
      <dgm:t>
        <a:bodyPr/>
        <a:lstStyle/>
        <a:p>
          <a:endParaRPr lang="en-US" sz="1000"/>
        </a:p>
      </dgm:t>
    </dgm:pt>
    <dgm:pt modelId="{00787348-9602-4A7D-86B3-568E7B144077}">
      <dgm:prSet phldrT="[Text]" custT="1"/>
      <dgm:spPr/>
      <dgm:t>
        <a:bodyPr/>
        <a:lstStyle/>
        <a:p>
          <a:pPr algn="l" rtl="0"/>
          <a:r>
            <a:rPr lang="en-US" sz="1200" b="1"/>
            <a:t>April 2026</a:t>
          </a:r>
          <a:br>
            <a:rPr lang="en-US" sz="1200"/>
          </a:br>
          <a:r>
            <a:rPr lang="en-US" sz="1200"/>
            <a:t>Ariba data integrated into SAP Datasphere through a CAP application</a:t>
          </a:r>
        </a:p>
      </dgm:t>
    </dgm:pt>
    <dgm:pt modelId="{5AFCDE10-BE4D-446F-B559-CE5DE28DF622}" type="parTrans" cxnId="{3372CD7E-7B65-4036-8957-AEF102A3B821}">
      <dgm:prSet/>
      <dgm:spPr/>
      <dgm:t>
        <a:bodyPr/>
        <a:lstStyle/>
        <a:p>
          <a:endParaRPr lang="en-US"/>
        </a:p>
      </dgm:t>
    </dgm:pt>
    <dgm:pt modelId="{7AA07710-63A3-4E50-817E-4237BFEC89BC}" type="sibTrans" cxnId="{3372CD7E-7B65-4036-8957-AEF102A3B821}">
      <dgm:prSet/>
      <dgm:spPr/>
      <dgm:t>
        <a:bodyPr/>
        <a:lstStyle/>
        <a:p>
          <a:endParaRPr lang="en-US"/>
        </a:p>
      </dgm:t>
    </dgm:pt>
    <dgm:pt modelId="{AA6BD729-D160-45C1-9D8D-B7C67552D64C}">
      <dgm:prSet phldrT="[Text]" phldr="0" custT="1"/>
      <dgm:spPr/>
      <dgm:t>
        <a:bodyPr/>
        <a:lstStyle/>
        <a:p>
          <a:pPr algn="l" rtl="0"/>
          <a:r>
            <a:rPr lang="en-US" sz="1200" b="1"/>
            <a:t>October 2025</a:t>
          </a:r>
          <a:br>
            <a:rPr lang="en-US" sz="1200"/>
          </a:br>
          <a:r>
            <a:rPr lang="en-US" sz="1200"/>
            <a:t>RNI solution deployed</a:t>
          </a:r>
        </a:p>
      </dgm:t>
    </dgm:pt>
    <dgm:pt modelId="{F7BD665A-A666-41DB-B441-38F05955EBDF}" type="parTrans" cxnId="{168D81E2-4BFC-4C8F-9158-102B704B03CC}">
      <dgm:prSet/>
      <dgm:spPr/>
      <dgm:t>
        <a:bodyPr/>
        <a:lstStyle/>
        <a:p>
          <a:endParaRPr lang="en-CA"/>
        </a:p>
      </dgm:t>
    </dgm:pt>
    <dgm:pt modelId="{FBD1E6F9-8A57-40F3-B562-73A63CCF6FE1}" type="sibTrans" cxnId="{168D81E2-4BFC-4C8F-9158-102B704B03CC}">
      <dgm:prSet/>
      <dgm:spPr/>
      <dgm:t>
        <a:bodyPr/>
        <a:lstStyle/>
        <a:p>
          <a:endParaRPr lang="en-CA"/>
        </a:p>
      </dgm:t>
    </dgm:pt>
    <dgm:pt modelId="{93F9D91B-A348-4BEA-8471-DE5101BEEAD1}" type="pres">
      <dgm:prSet presAssocID="{6DF03698-836C-46E9-9100-B9D74C638F99}" presName="Name0" presStyleCnt="0">
        <dgm:presLayoutVars>
          <dgm:dir/>
          <dgm:resizeHandles val="exact"/>
        </dgm:presLayoutVars>
      </dgm:prSet>
      <dgm:spPr/>
    </dgm:pt>
    <dgm:pt modelId="{A91CBDA4-9828-4578-82ED-6B0F2591E17B}" type="pres">
      <dgm:prSet presAssocID="{6DF03698-836C-46E9-9100-B9D74C638F99}" presName="arrow" presStyleLbl="bgShp" presStyleIdx="0" presStyleCnt="1"/>
      <dgm:spPr>
        <a:solidFill>
          <a:srgbClr val="FFD1D1"/>
        </a:solidFill>
      </dgm:spPr>
    </dgm:pt>
    <dgm:pt modelId="{360E5B4C-147B-419A-BEA6-6300CF187FFD}" type="pres">
      <dgm:prSet presAssocID="{6DF03698-836C-46E9-9100-B9D74C638F99}" presName="points" presStyleCnt="0"/>
      <dgm:spPr/>
    </dgm:pt>
    <dgm:pt modelId="{9C6A0B7F-B4F6-4B4F-9BCA-77FD21CB65B6}" type="pres">
      <dgm:prSet presAssocID="{46739665-82E3-45D7-B331-DDE5460DFDD1}" presName="compositeA" presStyleCnt="0"/>
      <dgm:spPr/>
    </dgm:pt>
    <dgm:pt modelId="{9591C45F-A81B-4E20-A559-C9C17CC74F46}" type="pres">
      <dgm:prSet presAssocID="{46739665-82E3-45D7-B331-DDE5460DFDD1}" presName="textA" presStyleLbl="revTx" presStyleIdx="0" presStyleCnt="7">
        <dgm:presLayoutVars>
          <dgm:bulletEnabled val="1"/>
        </dgm:presLayoutVars>
      </dgm:prSet>
      <dgm:spPr/>
    </dgm:pt>
    <dgm:pt modelId="{691278B0-1C76-47CC-AD4B-00EB6F422D48}" type="pres">
      <dgm:prSet presAssocID="{46739665-82E3-45D7-B331-DDE5460DFDD1}" presName="circleA" presStyleLbl="node1" presStyleIdx="0" presStyleCnt="7"/>
      <dgm:spPr>
        <a:solidFill>
          <a:srgbClr val="FF0000"/>
        </a:solidFill>
      </dgm:spPr>
    </dgm:pt>
    <dgm:pt modelId="{C6DAD280-622A-46CA-9A7C-AE1C861F239D}" type="pres">
      <dgm:prSet presAssocID="{46739665-82E3-45D7-B331-DDE5460DFDD1}" presName="spaceA" presStyleCnt="0"/>
      <dgm:spPr/>
    </dgm:pt>
    <dgm:pt modelId="{77A193C7-9609-4CF1-8FE3-DAA690CB3044}" type="pres">
      <dgm:prSet presAssocID="{12173721-F7E8-4E79-A1AF-473C4C8EEE14}" presName="space" presStyleCnt="0"/>
      <dgm:spPr/>
    </dgm:pt>
    <dgm:pt modelId="{DE408B88-9730-4316-A1FF-626E989997D6}" type="pres">
      <dgm:prSet presAssocID="{DD9D4639-88EE-499F-A4CA-0C1E023521D7}" presName="compositeB" presStyleCnt="0"/>
      <dgm:spPr/>
    </dgm:pt>
    <dgm:pt modelId="{8C9A7B0F-C000-42C3-9D9C-CC5B7D587146}" type="pres">
      <dgm:prSet presAssocID="{DD9D4639-88EE-499F-A4CA-0C1E023521D7}" presName="textB" presStyleLbl="revTx" presStyleIdx="1" presStyleCnt="7">
        <dgm:presLayoutVars>
          <dgm:bulletEnabled val="1"/>
        </dgm:presLayoutVars>
      </dgm:prSet>
      <dgm:spPr/>
    </dgm:pt>
    <dgm:pt modelId="{188ACEEC-DDAA-410B-B5E1-BD6906246085}" type="pres">
      <dgm:prSet presAssocID="{DD9D4639-88EE-499F-A4CA-0C1E023521D7}" presName="circleB" presStyleLbl="node1" presStyleIdx="1" presStyleCnt="7"/>
      <dgm:spPr>
        <a:solidFill>
          <a:srgbClr val="FF0000"/>
        </a:solidFill>
      </dgm:spPr>
    </dgm:pt>
    <dgm:pt modelId="{7D053B0A-4BFC-4227-91B4-C2054FB2DFC7}" type="pres">
      <dgm:prSet presAssocID="{DD9D4639-88EE-499F-A4CA-0C1E023521D7}" presName="spaceB" presStyleCnt="0"/>
      <dgm:spPr/>
    </dgm:pt>
    <dgm:pt modelId="{A2D10306-6B4A-46A8-848B-A7B5F70B3F8B}" type="pres">
      <dgm:prSet presAssocID="{AB0BB9F2-F4A0-49B3-805F-F4A8684773EC}" presName="space" presStyleCnt="0"/>
      <dgm:spPr/>
    </dgm:pt>
    <dgm:pt modelId="{6592EC03-46D1-418F-9F3C-52CD67B9658E}" type="pres">
      <dgm:prSet presAssocID="{AA6BD729-D160-45C1-9D8D-B7C67552D64C}" presName="compositeA" presStyleCnt="0"/>
      <dgm:spPr/>
    </dgm:pt>
    <dgm:pt modelId="{16CBE567-05A9-44F8-B50A-EC6EB35DD621}" type="pres">
      <dgm:prSet presAssocID="{AA6BD729-D160-45C1-9D8D-B7C67552D64C}" presName="textA" presStyleLbl="revTx" presStyleIdx="2" presStyleCnt="7">
        <dgm:presLayoutVars>
          <dgm:bulletEnabled val="1"/>
        </dgm:presLayoutVars>
      </dgm:prSet>
      <dgm:spPr/>
    </dgm:pt>
    <dgm:pt modelId="{E4420067-FD44-4A13-883A-B4D7A91D2DFB}" type="pres">
      <dgm:prSet presAssocID="{AA6BD729-D160-45C1-9D8D-B7C67552D64C}" presName="circleA" presStyleLbl="node1" presStyleIdx="2" presStyleCnt="7"/>
      <dgm:spPr>
        <a:solidFill>
          <a:srgbClr val="FF0000">
            <a:alpha val="76667"/>
          </a:srgbClr>
        </a:solidFill>
      </dgm:spPr>
    </dgm:pt>
    <dgm:pt modelId="{29020415-4848-4208-B28B-1686D145F927}" type="pres">
      <dgm:prSet presAssocID="{AA6BD729-D160-45C1-9D8D-B7C67552D64C}" presName="spaceA" presStyleCnt="0"/>
      <dgm:spPr/>
    </dgm:pt>
    <dgm:pt modelId="{8512940E-6B3A-466A-B0B1-F57EBFB232CC}" type="pres">
      <dgm:prSet presAssocID="{FBD1E6F9-8A57-40F3-B562-73A63CCF6FE1}" presName="space" presStyleCnt="0"/>
      <dgm:spPr/>
    </dgm:pt>
    <dgm:pt modelId="{BA5ECFEF-885D-4630-A965-4F1976FE30BE}" type="pres">
      <dgm:prSet presAssocID="{45892E7A-813C-421A-8651-9BA65EA76EA3}" presName="compositeB" presStyleCnt="0"/>
      <dgm:spPr/>
    </dgm:pt>
    <dgm:pt modelId="{E7BB295C-10B9-4B03-BBBF-CF3C6B0E5672}" type="pres">
      <dgm:prSet presAssocID="{45892E7A-813C-421A-8651-9BA65EA76EA3}" presName="textB" presStyleLbl="revTx" presStyleIdx="3" presStyleCnt="7">
        <dgm:presLayoutVars>
          <dgm:bulletEnabled val="1"/>
        </dgm:presLayoutVars>
      </dgm:prSet>
      <dgm:spPr/>
    </dgm:pt>
    <dgm:pt modelId="{E11D3EA5-1246-4D67-8018-DDDA03D839C9}" type="pres">
      <dgm:prSet presAssocID="{45892E7A-813C-421A-8651-9BA65EA76EA3}" presName="circleB" presStyleLbl="node1" presStyleIdx="3" presStyleCnt="7"/>
      <dgm:spPr>
        <a:solidFill>
          <a:srgbClr val="FF0000">
            <a:alpha val="70000"/>
          </a:srgbClr>
        </a:solidFill>
      </dgm:spPr>
    </dgm:pt>
    <dgm:pt modelId="{4FEE0B2A-8257-4618-BE76-7B883CD0D406}" type="pres">
      <dgm:prSet presAssocID="{45892E7A-813C-421A-8651-9BA65EA76EA3}" presName="spaceB" presStyleCnt="0"/>
      <dgm:spPr/>
    </dgm:pt>
    <dgm:pt modelId="{140E0155-ED03-4F4F-964F-BC213F54B622}" type="pres">
      <dgm:prSet presAssocID="{EF63E592-364F-4237-982D-15E4B4C100EB}" presName="space" presStyleCnt="0"/>
      <dgm:spPr/>
    </dgm:pt>
    <dgm:pt modelId="{F1040341-06C9-44FD-B1A3-B2CBDFBEE773}" type="pres">
      <dgm:prSet presAssocID="{AEC630A6-0D89-44D5-97A7-192B10DFF753}" presName="compositeA" presStyleCnt="0"/>
      <dgm:spPr/>
    </dgm:pt>
    <dgm:pt modelId="{1568F213-5909-48AA-AF9C-1CFC32AD1338}" type="pres">
      <dgm:prSet presAssocID="{AEC630A6-0D89-44D5-97A7-192B10DFF753}" presName="textA" presStyleLbl="revTx" presStyleIdx="4" presStyleCnt="7">
        <dgm:presLayoutVars>
          <dgm:bulletEnabled val="1"/>
        </dgm:presLayoutVars>
      </dgm:prSet>
      <dgm:spPr/>
    </dgm:pt>
    <dgm:pt modelId="{3DF6FBF7-2037-45B7-9FBA-C0AF22E48653}" type="pres">
      <dgm:prSet presAssocID="{AEC630A6-0D89-44D5-97A7-192B10DFF753}" presName="circleA" presStyleLbl="node1" presStyleIdx="4" presStyleCnt="7"/>
      <dgm:spPr>
        <a:solidFill>
          <a:srgbClr val="FF0000">
            <a:alpha val="63333"/>
          </a:srgbClr>
        </a:solidFill>
      </dgm:spPr>
    </dgm:pt>
    <dgm:pt modelId="{147A67C2-F4F5-4AE8-9C71-F589D0DA81BB}" type="pres">
      <dgm:prSet presAssocID="{AEC630A6-0D89-44D5-97A7-192B10DFF753}" presName="spaceA" presStyleCnt="0"/>
      <dgm:spPr/>
    </dgm:pt>
    <dgm:pt modelId="{5EF86334-176D-4D9F-B2AC-DCA537A27801}" type="pres">
      <dgm:prSet presAssocID="{6E4D90ED-2C9F-4A62-B5C7-44CF5DBBD193}" presName="space" presStyleCnt="0"/>
      <dgm:spPr/>
    </dgm:pt>
    <dgm:pt modelId="{A6D4ED9C-DD83-491C-80FA-1CD2EFA59E34}" type="pres">
      <dgm:prSet presAssocID="{00787348-9602-4A7D-86B3-568E7B144077}" presName="compositeB" presStyleCnt="0"/>
      <dgm:spPr/>
    </dgm:pt>
    <dgm:pt modelId="{AEC089A2-A955-4BC7-B00E-DEE60532D415}" type="pres">
      <dgm:prSet presAssocID="{00787348-9602-4A7D-86B3-568E7B144077}" presName="textB" presStyleLbl="revTx" presStyleIdx="5" presStyleCnt="7">
        <dgm:presLayoutVars>
          <dgm:bulletEnabled val="1"/>
        </dgm:presLayoutVars>
      </dgm:prSet>
      <dgm:spPr/>
    </dgm:pt>
    <dgm:pt modelId="{F8965B97-DB98-4767-BE9A-C60C254B5081}" type="pres">
      <dgm:prSet presAssocID="{00787348-9602-4A7D-86B3-568E7B144077}" presName="circleB" presStyleLbl="node1" presStyleIdx="5" presStyleCnt="7"/>
      <dgm:spPr>
        <a:solidFill>
          <a:srgbClr val="FF0000">
            <a:alpha val="56667"/>
          </a:srgbClr>
        </a:solidFill>
      </dgm:spPr>
    </dgm:pt>
    <dgm:pt modelId="{F4029122-6363-4014-939F-9E1C01BA1204}" type="pres">
      <dgm:prSet presAssocID="{00787348-9602-4A7D-86B3-568E7B144077}" presName="spaceB" presStyleCnt="0"/>
      <dgm:spPr/>
    </dgm:pt>
    <dgm:pt modelId="{894F7362-3004-4EE4-A857-0815CAB18616}" type="pres">
      <dgm:prSet presAssocID="{7AA07710-63A3-4E50-817E-4237BFEC89BC}" presName="space" presStyleCnt="0"/>
      <dgm:spPr/>
    </dgm:pt>
    <dgm:pt modelId="{A6E64065-5984-430F-83F1-BE4668F7096B}" type="pres">
      <dgm:prSet presAssocID="{A5ABE97B-14A7-4241-B9E7-CD9D8275F3DD}" presName="compositeA" presStyleCnt="0"/>
      <dgm:spPr/>
    </dgm:pt>
    <dgm:pt modelId="{1BBE6CF8-02DF-4C8A-A573-79C4319795E9}" type="pres">
      <dgm:prSet presAssocID="{A5ABE97B-14A7-4241-B9E7-CD9D8275F3DD}" presName="textA" presStyleLbl="revTx" presStyleIdx="6" presStyleCnt="7">
        <dgm:presLayoutVars>
          <dgm:bulletEnabled val="1"/>
        </dgm:presLayoutVars>
      </dgm:prSet>
      <dgm:spPr/>
    </dgm:pt>
    <dgm:pt modelId="{306A5B47-05A6-409F-855C-6B85627DF2D8}" type="pres">
      <dgm:prSet presAssocID="{A5ABE97B-14A7-4241-B9E7-CD9D8275F3DD}" presName="circleA" presStyleLbl="node1" presStyleIdx="6" presStyleCnt="7"/>
      <dgm:spPr>
        <a:solidFill>
          <a:srgbClr val="FF0000">
            <a:alpha val="50000"/>
          </a:srgbClr>
        </a:solidFill>
      </dgm:spPr>
    </dgm:pt>
    <dgm:pt modelId="{54CE3150-AC17-46A9-A2B9-6B3B18179A1E}" type="pres">
      <dgm:prSet presAssocID="{A5ABE97B-14A7-4241-B9E7-CD9D8275F3DD}" presName="spaceA" presStyleCnt="0"/>
      <dgm:spPr/>
    </dgm:pt>
  </dgm:ptLst>
  <dgm:cxnLst>
    <dgm:cxn modelId="{FA559204-FAA4-4533-979F-F3695C2F4BE2}" srcId="{6DF03698-836C-46E9-9100-B9D74C638F99}" destId="{45892E7A-813C-421A-8651-9BA65EA76EA3}" srcOrd="3" destOrd="0" parTransId="{1F5E8E4A-0775-424C-9C60-20A078EE2905}" sibTransId="{EF63E592-364F-4237-982D-15E4B4C100EB}"/>
    <dgm:cxn modelId="{2F49F805-5D01-41F6-B69F-B8DBB8E5186D}" type="presOf" srcId="{45892E7A-813C-421A-8651-9BA65EA76EA3}" destId="{E7BB295C-10B9-4B03-BBBF-CF3C6B0E5672}" srcOrd="0" destOrd="0" presId="urn:microsoft.com/office/officeart/2005/8/layout/hProcess11"/>
    <dgm:cxn modelId="{18766F35-2C7C-497B-B608-29238596D51D}" srcId="{6DF03698-836C-46E9-9100-B9D74C638F99}" destId="{46739665-82E3-45D7-B331-DDE5460DFDD1}" srcOrd="0" destOrd="0" parTransId="{69DCEA32-3317-48BF-86DF-D0527C1B3FD6}" sibTransId="{12173721-F7E8-4E79-A1AF-473C4C8EEE14}"/>
    <dgm:cxn modelId="{B833C866-CF01-47B2-9BAB-D21DACB9D0E7}" srcId="{6DF03698-836C-46E9-9100-B9D74C638F99}" destId="{DD9D4639-88EE-499F-A4CA-0C1E023521D7}" srcOrd="1" destOrd="0" parTransId="{1B401034-6631-41B5-AF58-A4656158136C}" sibTransId="{AB0BB9F2-F4A0-49B3-805F-F4A8684773EC}"/>
    <dgm:cxn modelId="{788F3667-E8A2-45FD-B926-9DC5927CFE05}" srcId="{6DF03698-836C-46E9-9100-B9D74C638F99}" destId="{AEC630A6-0D89-44D5-97A7-192B10DFF753}" srcOrd="4" destOrd="0" parTransId="{3A8D01A2-B24F-45D3-9867-6A34488D999D}" sibTransId="{6E4D90ED-2C9F-4A62-B5C7-44CF5DBBD193}"/>
    <dgm:cxn modelId="{3372CD7E-7B65-4036-8957-AEF102A3B821}" srcId="{6DF03698-836C-46E9-9100-B9D74C638F99}" destId="{00787348-9602-4A7D-86B3-568E7B144077}" srcOrd="5" destOrd="0" parTransId="{5AFCDE10-BE4D-446F-B559-CE5DE28DF622}" sibTransId="{7AA07710-63A3-4E50-817E-4237BFEC89BC}"/>
    <dgm:cxn modelId="{8DB2F080-08AF-42D7-A846-3334CEF4CAD4}" type="presOf" srcId="{A5ABE97B-14A7-4241-B9E7-CD9D8275F3DD}" destId="{1BBE6CF8-02DF-4C8A-A573-79C4319795E9}" srcOrd="0" destOrd="0" presId="urn:microsoft.com/office/officeart/2005/8/layout/hProcess11"/>
    <dgm:cxn modelId="{E7C2FFAF-3FA5-4EE7-9AFA-B8E710E4AF23}" type="presOf" srcId="{DD9D4639-88EE-499F-A4CA-0C1E023521D7}" destId="{8C9A7B0F-C000-42C3-9D9C-CC5B7D587146}" srcOrd="0" destOrd="0" presId="urn:microsoft.com/office/officeart/2005/8/layout/hProcess11"/>
    <dgm:cxn modelId="{6A56F5BB-2C7A-4784-AD4E-43EC51E516FA}" type="presOf" srcId="{6DF03698-836C-46E9-9100-B9D74C638F99}" destId="{93F9D91B-A348-4BEA-8471-DE5101BEEAD1}" srcOrd="0" destOrd="0" presId="urn:microsoft.com/office/officeart/2005/8/layout/hProcess11"/>
    <dgm:cxn modelId="{38E603BD-133F-4F22-B4B4-0157BE8FAEF3}" type="presOf" srcId="{AA6BD729-D160-45C1-9D8D-B7C67552D64C}" destId="{16CBE567-05A9-44F8-B50A-EC6EB35DD621}" srcOrd="0" destOrd="0" presId="urn:microsoft.com/office/officeart/2005/8/layout/hProcess11"/>
    <dgm:cxn modelId="{F9B24CC0-8F0D-47ED-A74D-EF134FC0BE69}" type="presOf" srcId="{AEC630A6-0D89-44D5-97A7-192B10DFF753}" destId="{1568F213-5909-48AA-AF9C-1CFC32AD1338}" srcOrd="0" destOrd="0" presId="urn:microsoft.com/office/officeart/2005/8/layout/hProcess11"/>
    <dgm:cxn modelId="{535CB1CA-5D14-40E6-A22E-38E44706FDA6}" type="presOf" srcId="{00787348-9602-4A7D-86B3-568E7B144077}" destId="{AEC089A2-A955-4BC7-B00E-DEE60532D415}" srcOrd="0" destOrd="0" presId="urn:microsoft.com/office/officeart/2005/8/layout/hProcess11"/>
    <dgm:cxn modelId="{168D81E2-4BFC-4C8F-9158-102B704B03CC}" srcId="{6DF03698-836C-46E9-9100-B9D74C638F99}" destId="{AA6BD729-D160-45C1-9D8D-B7C67552D64C}" srcOrd="2" destOrd="0" parTransId="{F7BD665A-A666-41DB-B441-38F05955EBDF}" sibTransId="{FBD1E6F9-8A57-40F3-B562-73A63CCF6FE1}"/>
    <dgm:cxn modelId="{739ADDF5-ECCE-46F1-B3A4-5CC469AE1855}" srcId="{6DF03698-836C-46E9-9100-B9D74C638F99}" destId="{A5ABE97B-14A7-4241-B9E7-CD9D8275F3DD}" srcOrd="6" destOrd="0" parTransId="{61C64152-8973-4F4B-B5F3-AF149662E678}" sibTransId="{545DB293-F0A1-4CBF-9E88-486EE41559FD}"/>
    <dgm:cxn modelId="{E4A70AFB-5398-4E85-B0A2-02A80A763E2D}" type="presOf" srcId="{46739665-82E3-45D7-B331-DDE5460DFDD1}" destId="{9591C45F-A81B-4E20-A559-C9C17CC74F46}" srcOrd="0" destOrd="0" presId="urn:microsoft.com/office/officeart/2005/8/layout/hProcess11"/>
    <dgm:cxn modelId="{83C2DFCC-1A33-4614-8983-C3D4A16D221B}" type="presParOf" srcId="{93F9D91B-A348-4BEA-8471-DE5101BEEAD1}" destId="{A91CBDA4-9828-4578-82ED-6B0F2591E17B}" srcOrd="0" destOrd="0" presId="urn:microsoft.com/office/officeart/2005/8/layout/hProcess11"/>
    <dgm:cxn modelId="{1225A4F9-2EFB-48F9-AE8E-497DA5A4B6F1}" type="presParOf" srcId="{93F9D91B-A348-4BEA-8471-DE5101BEEAD1}" destId="{360E5B4C-147B-419A-BEA6-6300CF187FFD}" srcOrd="1" destOrd="0" presId="urn:microsoft.com/office/officeart/2005/8/layout/hProcess11"/>
    <dgm:cxn modelId="{62F1D37D-936F-4009-A771-12675D5978C7}" type="presParOf" srcId="{360E5B4C-147B-419A-BEA6-6300CF187FFD}" destId="{9C6A0B7F-B4F6-4B4F-9BCA-77FD21CB65B6}" srcOrd="0" destOrd="0" presId="urn:microsoft.com/office/officeart/2005/8/layout/hProcess11"/>
    <dgm:cxn modelId="{0DA4DE67-4B76-4CF9-940A-2408C96A1FBC}" type="presParOf" srcId="{9C6A0B7F-B4F6-4B4F-9BCA-77FD21CB65B6}" destId="{9591C45F-A81B-4E20-A559-C9C17CC74F46}" srcOrd="0" destOrd="0" presId="urn:microsoft.com/office/officeart/2005/8/layout/hProcess11"/>
    <dgm:cxn modelId="{D378EC06-7DD8-4F73-B057-D3C9E938073E}" type="presParOf" srcId="{9C6A0B7F-B4F6-4B4F-9BCA-77FD21CB65B6}" destId="{691278B0-1C76-47CC-AD4B-00EB6F422D48}" srcOrd="1" destOrd="0" presId="urn:microsoft.com/office/officeart/2005/8/layout/hProcess11"/>
    <dgm:cxn modelId="{FDA3183B-1C25-403C-8665-127C42812210}" type="presParOf" srcId="{9C6A0B7F-B4F6-4B4F-9BCA-77FD21CB65B6}" destId="{C6DAD280-622A-46CA-9A7C-AE1C861F239D}" srcOrd="2" destOrd="0" presId="urn:microsoft.com/office/officeart/2005/8/layout/hProcess11"/>
    <dgm:cxn modelId="{1F88631E-C06C-4E68-8491-4F74BC4F74E3}" type="presParOf" srcId="{360E5B4C-147B-419A-BEA6-6300CF187FFD}" destId="{77A193C7-9609-4CF1-8FE3-DAA690CB3044}" srcOrd="1" destOrd="0" presId="urn:microsoft.com/office/officeart/2005/8/layout/hProcess11"/>
    <dgm:cxn modelId="{CD2F8EC8-98E9-4C1D-BFB0-C3D8ADD408CA}" type="presParOf" srcId="{360E5B4C-147B-419A-BEA6-6300CF187FFD}" destId="{DE408B88-9730-4316-A1FF-626E989997D6}" srcOrd="2" destOrd="0" presId="urn:microsoft.com/office/officeart/2005/8/layout/hProcess11"/>
    <dgm:cxn modelId="{8FC1C6A0-8863-4F02-8620-CD414EEB0AC3}" type="presParOf" srcId="{DE408B88-9730-4316-A1FF-626E989997D6}" destId="{8C9A7B0F-C000-42C3-9D9C-CC5B7D587146}" srcOrd="0" destOrd="0" presId="urn:microsoft.com/office/officeart/2005/8/layout/hProcess11"/>
    <dgm:cxn modelId="{26C32701-5A06-48E7-A1A8-AE5882033988}" type="presParOf" srcId="{DE408B88-9730-4316-A1FF-626E989997D6}" destId="{188ACEEC-DDAA-410B-B5E1-BD6906246085}" srcOrd="1" destOrd="0" presId="urn:microsoft.com/office/officeart/2005/8/layout/hProcess11"/>
    <dgm:cxn modelId="{A9E064DC-C061-4B7A-AA59-62F02E1C3B72}" type="presParOf" srcId="{DE408B88-9730-4316-A1FF-626E989997D6}" destId="{7D053B0A-4BFC-4227-91B4-C2054FB2DFC7}" srcOrd="2" destOrd="0" presId="urn:microsoft.com/office/officeart/2005/8/layout/hProcess11"/>
    <dgm:cxn modelId="{1F43E8D4-F1DB-471C-AFE2-4BB390B692B0}" type="presParOf" srcId="{360E5B4C-147B-419A-BEA6-6300CF187FFD}" destId="{A2D10306-6B4A-46A8-848B-A7B5F70B3F8B}" srcOrd="3" destOrd="0" presId="urn:microsoft.com/office/officeart/2005/8/layout/hProcess11"/>
    <dgm:cxn modelId="{BAD7DA1F-3D68-4667-A9FA-23B4B3F46733}" type="presParOf" srcId="{360E5B4C-147B-419A-BEA6-6300CF187FFD}" destId="{6592EC03-46D1-418F-9F3C-52CD67B9658E}" srcOrd="4" destOrd="0" presId="urn:microsoft.com/office/officeart/2005/8/layout/hProcess11"/>
    <dgm:cxn modelId="{1687A4FC-FB35-452A-B785-A26CEF2DE5A3}" type="presParOf" srcId="{6592EC03-46D1-418F-9F3C-52CD67B9658E}" destId="{16CBE567-05A9-44F8-B50A-EC6EB35DD621}" srcOrd="0" destOrd="0" presId="urn:microsoft.com/office/officeart/2005/8/layout/hProcess11"/>
    <dgm:cxn modelId="{ED249E3C-FD31-4B87-BD82-010DF3E358EF}" type="presParOf" srcId="{6592EC03-46D1-418F-9F3C-52CD67B9658E}" destId="{E4420067-FD44-4A13-883A-B4D7A91D2DFB}" srcOrd="1" destOrd="0" presId="urn:microsoft.com/office/officeart/2005/8/layout/hProcess11"/>
    <dgm:cxn modelId="{D024882B-521D-4A2D-B243-489A5C7CCE7F}" type="presParOf" srcId="{6592EC03-46D1-418F-9F3C-52CD67B9658E}" destId="{29020415-4848-4208-B28B-1686D145F927}" srcOrd="2" destOrd="0" presId="urn:microsoft.com/office/officeart/2005/8/layout/hProcess11"/>
    <dgm:cxn modelId="{64E727B6-8471-46DA-A752-32F72C93F3A1}" type="presParOf" srcId="{360E5B4C-147B-419A-BEA6-6300CF187FFD}" destId="{8512940E-6B3A-466A-B0B1-F57EBFB232CC}" srcOrd="5" destOrd="0" presId="urn:microsoft.com/office/officeart/2005/8/layout/hProcess11"/>
    <dgm:cxn modelId="{2CA5FFF5-0784-4C90-902E-82E62994C893}" type="presParOf" srcId="{360E5B4C-147B-419A-BEA6-6300CF187FFD}" destId="{BA5ECFEF-885D-4630-A965-4F1976FE30BE}" srcOrd="6" destOrd="0" presId="urn:microsoft.com/office/officeart/2005/8/layout/hProcess11"/>
    <dgm:cxn modelId="{01CBEEC4-A55C-4C4F-A46B-6EB911F3BA91}" type="presParOf" srcId="{BA5ECFEF-885D-4630-A965-4F1976FE30BE}" destId="{E7BB295C-10B9-4B03-BBBF-CF3C6B0E5672}" srcOrd="0" destOrd="0" presId="urn:microsoft.com/office/officeart/2005/8/layout/hProcess11"/>
    <dgm:cxn modelId="{63617126-4A1B-45CD-AE3E-E4BA707BEB6C}" type="presParOf" srcId="{BA5ECFEF-885D-4630-A965-4F1976FE30BE}" destId="{E11D3EA5-1246-4D67-8018-DDDA03D839C9}" srcOrd="1" destOrd="0" presId="urn:microsoft.com/office/officeart/2005/8/layout/hProcess11"/>
    <dgm:cxn modelId="{3B60B8EA-4D0F-4943-9D43-E1E024EAAE82}" type="presParOf" srcId="{BA5ECFEF-885D-4630-A965-4F1976FE30BE}" destId="{4FEE0B2A-8257-4618-BE76-7B883CD0D406}" srcOrd="2" destOrd="0" presId="urn:microsoft.com/office/officeart/2005/8/layout/hProcess11"/>
    <dgm:cxn modelId="{2A922888-8657-4727-8B48-BE8B57050940}" type="presParOf" srcId="{360E5B4C-147B-419A-BEA6-6300CF187FFD}" destId="{140E0155-ED03-4F4F-964F-BC213F54B622}" srcOrd="7" destOrd="0" presId="urn:microsoft.com/office/officeart/2005/8/layout/hProcess11"/>
    <dgm:cxn modelId="{ECF0D2F9-EB6D-4F59-B6D8-A285B4FFB567}" type="presParOf" srcId="{360E5B4C-147B-419A-BEA6-6300CF187FFD}" destId="{F1040341-06C9-44FD-B1A3-B2CBDFBEE773}" srcOrd="8" destOrd="0" presId="urn:microsoft.com/office/officeart/2005/8/layout/hProcess11"/>
    <dgm:cxn modelId="{8DE45820-4228-4175-9308-59B3A78A343E}" type="presParOf" srcId="{F1040341-06C9-44FD-B1A3-B2CBDFBEE773}" destId="{1568F213-5909-48AA-AF9C-1CFC32AD1338}" srcOrd="0" destOrd="0" presId="urn:microsoft.com/office/officeart/2005/8/layout/hProcess11"/>
    <dgm:cxn modelId="{B6CDEA97-28BC-481F-9DEF-5E6C46D973B6}" type="presParOf" srcId="{F1040341-06C9-44FD-B1A3-B2CBDFBEE773}" destId="{3DF6FBF7-2037-45B7-9FBA-C0AF22E48653}" srcOrd="1" destOrd="0" presId="urn:microsoft.com/office/officeart/2005/8/layout/hProcess11"/>
    <dgm:cxn modelId="{26AE6CF5-1773-4846-8B6F-8FE804D94B67}" type="presParOf" srcId="{F1040341-06C9-44FD-B1A3-B2CBDFBEE773}" destId="{147A67C2-F4F5-4AE8-9C71-F589D0DA81BB}" srcOrd="2" destOrd="0" presId="urn:microsoft.com/office/officeart/2005/8/layout/hProcess11"/>
    <dgm:cxn modelId="{1196E831-4103-4292-B0A5-465E5AB5B9DB}" type="presParOf" srcId="{360E5B4C-147B-419A-BEA6-6300CF187FFD}" destId="{5EF86334-176D-4D9F-B2AC-DCA537A27801}" srcOrd="9" destOrd="0" presId="urn:microsoft.com/office/officeart/2005/8/layout/hProcess11"/>
    <dgm:cxn modelId="{92CC6A9B-5072-4E60-8814-D62CA972F592}" type="presParOf" srcId="{360E5B4C-147B-419A-BEA6-6300CF187FFD}" destId="{A6D4ED9C-DD83-491C-80FA-1CD2EFA59E34}" srcOrd="10" destOrd="0" presId="urn:microsoft.com/office/officeart/2005/8/layout/hProcess11"/>
    <dgm:cxn modelId="{19768AEA-2A69-415D-979A-BC86B8485A97}" type="presParOf" srcId="{A6D4ED9C-DD83-491C-80FA-1CD2EFA59E34}" destId="{AEC089A2-A955-4BC7-B00E-DEE60532D415}" srcOrd="0" destOrd="0" presId="urn:microsoft.com/office/officeart/2005/8/layout/hProcess11"/>
    <dgm:cxn modelId="{00417765-3EA7-4DE8-B1D6-F3941D3038B5}" type="presParOf" srcId="{A6D4ED9C-DD83-491C-80FA-1CD2EFA59E34}" destId="{F8965B97-DB98-4767-BE9A-C60C254B5081}" srcOrd="1" destOrd="0" presId="urn:microsoft.com/office/officeart/2005/8/layout/hProcess11"/>
    <dgm:cxn modelId="{3F06B787-2886-436D-A327-D4D253D0FDCE}" type="presParOf" srcId="{A6D4ED9C-DD83-491C-80FA-1CD2EFA59E34}" destId="{F4029122-6363-4014-939F-9E1C01BA1204}" srcOrd="2" destOrd="0" presId="urn:microsoft.com/office/officeart/2005/8/layout/hProcess11"/>
    <dgm:cxn modelId="{B40632B6-7C5F-4C0F-A615-A7E54B41B397}" type="presParOf" srcId="{360E5B4C-147B-419A-BEA6-6300CF187FFD}" destId="{894F7362-3004-4EE4-A857-0815CAB18616}" srcOrd="11" destOrd="0" presId="urn:microsoft.com/office/officeart/2005/8/layout/hProcess11"/>
    <dgm:cxn modelId="{7CF41BE3-F97B-48AC-8BC2-D4229F9AF0FD}" type="presParOf" srcId="{360E5B4C-147B-419A-BEA6-6300CF187FFD}" destId="{A6E64065-5984-430F-83F1-BE4668F7096B}" srcOrd="12" destOrd="0" presId="urn:microsoft.com/office/officeart/2005/8/layout/hProcess11"/>
    <dgm:cxn modelId="{353CBA87-3A1A-4D48-BE19-931785C89399}" type="presParOf" srcId="{A6E64065-5984-430F-83F1-BE4668F7096B}" destId="{1BBE6CF8-02DF-4C8A-A573-79C4319795E9}" srcOrd="0" destOrd="0" presId="urn:microsoft.com/office/officeart/2005/8/layout/hProcess11"/>
    <dgm:cxn modelId="{05A5D51F-BF98-4C98-BA90-E556F845B847}" type="presParOf" srcId="{A6E64065-5984-430F-83F1-BE4668F7096B}" destId="{306A5B47-05A6-409F-855C-6B85627DF2D8}" srcOrd="1" destOrd="0" presId="urn:microsoft.com/office/officeart/2005/8/layout/hProcess11"/>
    <dgm:cxn modelId="{7A4D273C-EC35-4B79-8AFD-BB5B9C64A248}" type="presParOf" srcId="{A6E64065-5984-430F-83F1-BE4668F7096B}" destId="{54CE3150-AC17-46A9-A2B9-6B3B18179A1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846C6-9CFE-4F16-9361-1A4EF80C3F3D}">
      <dsp:nvSpPr>
        <dsp:cNvPr id="0" name=""/>
        <dsp:cNvSpPr/>
      </dsp:nvSpPr>
      <dsp:spPr>
        <a:xfrm>
          <a:off x="0" y="0"/>
          <a:ext cx="764993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A057ECC-8DE6-4E7C-AE19-E8000CA4C391}">
      <dsp:nvSpPr>
        <dsp:cNvPr id="0" name=""/>
        <dsp:cNvSpPr/>
      </dsp:nvSpPr>
      <dsp:spPr>
        <a:xfrm>
          <a:off x="0" y="0"/>
          <a:ext cx="1529987" cy="5940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0" y="0"/>
        <a:ext cx="1529987" cy="5940762"/>
      </dsp:txXfrm>
    </dsp:sp>
    <dsp:sp modelId="{6EFDE96F-530B-4F3F-96D1-673D43F9FF62}">
      <dsp:nvSpPr>
        <dsp:cNvPr id="0" name=""/>
        <dsp:cNvSpPr/>
      </dsp:nvSpPr>
      <dsp:spPr>
        <a:xfrm>
          <a:off x="1644736" y="40103"/>
          <a:ext cx="6005201" cy="80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rgbClr val="111827"/>
              </a:solidFill>
            </a:rPr>
            <a:t>Overall integration architecture</a:t>
          </a:r>
          <a:endParaRPr lang="en-US" sz="2200" kern="1200"/>
        </a:p>
      </dsp:txBody>
      <dsp:txXfrm>
        <a:off x="1644736" y="40103"/>
        <a:ext cx="6005201" cy="802061"/>
      </dsp:txXfrm>
    </dsp:sp>
    <dsp:sp modelId="{16328C28-D005-4A44-9700-FACE13773747}">
      <dsp:nvSpPr>
        <dsp:cNvPr id="0" name=""/>
        <dsp:cNvSpPr/>
      </dsp:nvSpPr>
      <dsp:spPr>
        <a:xfrm>
          <a:off x="1529987" y="842164"/>
          <a:ext cx="611995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10FBA491-192A-4845-84E3-22C257CC9EF7}">
      <dsp:nvSpPr>
        <dsp:cNvPr id="0" name=""/>
        <dsp:cNvSpPr/>
      </dsp:nvSpPr>
      <dsp:spPr>
        <a:xfrm>
          <a:off x="1644736" y="882267"/>
          <a:ext cx="6005201" cy="80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rgbClr val="111827"/>
              </a:solidFill>
            </a:rPr>
            <a:t>Pattern 1 | </a:t>
          </a:r>
          <a:r>
            <a:rPr lang="en-US" sz="2200" b="0" kern="1200" dirty="0">
              <a:solidFill>
                <a:srgbClr val="17202A"/>
              </a:solidFill>
            </a:rPr>
            <a:t>A three-layer Datasphere architecture</a:t>
          </a:r>
          <a:endParaRPr lang="en-US" sz="2200" kern="1200" dirty="0"/>
        </a:p>
      </dsp:txBody>
      <dsp:txXfrm>
        <a:off x="1644736" y="882267"/>
        <a:ext cx="6005201" cy="802061"/>
      </dsp:txXfrm>
    </dsp:sp>
    <dsp:sp modelId="{F8F6FE2E-3186-4ACD-AF23-C07DBCA3D095}">
      <dsp:nvSpPr>
        <dsp:cNvPr id="0" name=""/>
        <dsp:cNvSpPr/>
      </dsp:nvSpPr>
      <dsp:spPr>
        <a:xfrm>
          <a:off x="1529987" y="1684328"/>
          <a:ext cx="611995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08993D61-4D9D-48E6-B8B1-24367998E333}">
      <dsp:nvSpPr>
        <dsp:cNvPr id="0" name=""/>
        <dsp:cNvSpPr/>
      </dsp:nvSpPr>
      <dsp:spPr>
        <a:xfrm>
          <a:off x="1644736" y="1724431"/>
          <a:ext cx="6005201" cy="80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rgbClr val="111827"/>
              </a:solidFill>
            </a:rPr>
            <a:t>Pattern 2 | </a:t>
          </a:r>
          <a:r>
            <a:rPr lang="en-US" sz="2200" kern="1200" dirty="0">
              <a:solidFill>
                <a:srgbClr val="111827"/>
              </a:solidFill>
            </a:rPr>
            <a:t>S/4HANA Private Cloud to Datasphere</a:t>
          </a:r>
          <a:endParaRPr lang="en-US" sz="2200" b="0" kern="1200" dirty="0"/>
        </a:p>
      </dsp:txBody>
      <dsp:txXfrm>
        <a:off x="1644736" y="1724431"/>
        <a:ext cx="6005201" cy="802061"/>
      </dsp:txXfrm>
    </dsp:sp>
    <dsp:sp modelId="{131AC842-8D81-4DB8-AB68-FA4E30AAD752}">
      <dsp:nvSpPr>
        <dsp:cNvPr id="0" name=""/>
        <dsp:cNvSpPr/>
      </dsp:nvSpPr>
      <dsp:spPr>
        <a:xfrm>
          <a:off x="1529987" y="2526492"/>
          <a:ext cx="611995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AF2283C-1982-4F22-9D49-B4568B704E26}">
      <dsp:nvSpPr>
        <dsp:cNvPr id="0" name=""/>
        <dsp:cNvSpPr/>
      </dsp:nvSpPr>
      <dsp:spPr>
        <a:xfrm>
          <a:off x="1644736" y="2566595"/>
          <a:ext cx="6005201" cy="80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rgbClr val="111827"/>
              </a:solidFill>
            </a:rPr>
            <a:t>Pattern 3 | </a:t>
          </a:r>
          <a:r>
            <a:rPr lang="en-CA" sz="2200" b="0" kern="1200" dirty="0"/>
            <a:t>SAP Ariba Integration Using CAP and SAP Integration Suite</a:t>
          </a:r>
          <a:endParaRPr lang="en-US" sz="2200" b="0" kern="1200" dirty="0"/>
        </a:p>
      </dsp:txBody>
      <dsp:txXfrm>
        <a:off x="1644736" y="2566595"/>
        <a:ext cx="6005201" cy="802061"/>
      </dsp:txXfrm>
    </dsp:sp>
    <dsp:sp modelId="{5548A403-53A8-4628-B3F9-1756F454255D}">
      <dsp:nvSpPr>
        <dsp:cNvPr id="0" name=""/>
        <dsp:cNvSpPr/>
      </dsp:nvSpPr>
      <dsp:spPr>
        <a:xfrm>
          <a:off x="1529987" y="3368656"/>
          <a:ext cx="611995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FEAE2EE-A3CD-4512-801D-5ABEF769EFBF}">
      <dsp:nvSpPr>
        <dsp:cNvPr id="0" name=""/>
        <dsp:cNvSpPr/>
      </dsp:nvSpPr>
      <dsp:spPr>
        <a:xfrm>
          <a:off x="1644736" y="3408759"/>
          <a:ext cx="6005201" cy="80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rgbClr val="111827"/>
              </a:solidFill>
            </a:rPr>
            <a:t>Pattern 4| </a:t>
          </a:r>
          <a:r>
            <a:rPr lang="en-CA" sz="2200" b="0" kern="1200" dirty="0"/>
            <a:t>File-Based Integration Using SFTP and SAP Integration Suite</a:t>
          </a:r>
          <a:endParaRPr lang="en-US" sz="2200" b="0" kern="1200" dirty="0"/>
        </a:p>
      </dsp:txBody>
      <dsp:txXfrm>
        <a:off x="1644736" y="3408759"/>
        <a:ext cx="6005201" cy="802061"/>
      </dsp:txXfrm>
    </dsp:sp>
    <dsp:sp modelId="{E9BFA7A5-63E5-402D-9032-A0F36EEA5843}">
      <dsp:nvSpPr>
        <dsp:cNvPr id="0" name=""/>
        <dsp:cNvSpPr/>
      </dsp:nvSpPr>
      <dsp:spPr>
        <a:xfrm>
          <a:off x="1529987" y="4210820"/>
          <a:ext cx="611995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767E70E1-8715-431C-950E-9D874577C1E5}">
      <dsp:nvSpPr>
        <dsp:cNvPr id="0" name=""/>
        <dsp:cNvSpPr/>
      </dsp:nvSpPr>
      <dsp:spPr>
        <a:xfrm>
          <a:off x="1644736" y="4250923"/>
          <a:ext cx="6005201" cy="80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rgbClr val="111827"/>
              </a:solidFill>
            </a:rPr>
            <a:t>Pattern 5| </a:t>
          </a:r>
          <a:r>
            <a:rPr lang="en-CA" sz="2200" b="0" kern="1200"/>
            <a:t>Kafka Event Streaming Integration</a:t>
          </a:r>
          <a:endParaRPr lang="en-US" sz="2200" b="0" kern="1200" dirty="0"/>
        </a:p>
      </dsp:txBody>
      <dsp:txXfrm>
        <a:off x="1644736" y="4250923"/>
        <a:ext cx="6005201" cy="802061"/>
      </dsp:txXfrm>
    </dsp:sp>
    <dsp:sp modelId="{4A28B2EE-7008-4298-AB10-1ADBE7005CAB}">
      <dsp:nvSpPr>
        <dsp:cNvPr id="0" name=""/>
        <dsp:cNvSpPr/>
      </dsp:nvSpPr>
      <dsp:spPr>
        <a:xfrm>
          <a:off x="1529987" y="5052984"/>
          <a:ext cx="611995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7A36A68A-2706-45DA-A97C-48C99F8DFB89}">
      <dsp:nvSpPr>
        <dsp:cNvPr id="0" name=""/>
        <dsp:cNvSpPr/>
      </dsp:nvSpPr>
      <dsp:spPr>
        <a:xfrm>
          <a:off x="1644736" y="5093087"/>
          <a:ext cx="6005201" cy="80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/>
            <a:t>Key Lessons Learned</a:t>
          </a:r>
        </a:p>
      </dsp:txBody>
      <dsp:txXfrm>
        <a:off x="1644736" y="5093087"/>
        <a:ext cx="6005201" cy="802061"/>
      </dsp:txXfrm>
    </dsp:sp>
    <dsp:sp modelId="{647A5512-04C1-4EC2-AC32-144C57252A15}">
      <dsp:nvSpPr>
        <dsp:cNvPr id="0" name=""/>
        <dsp:cNvSpPr/>
      </dsp:nvSpPr>
      <dsp:spPr>
        <a:xfrm>
          <a:off x="1529987" y="5895148"/>
          <a:ext cx="611995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CBDA4-9828-4578-82ED-6B0F2591E17B}">
      <dsp:nvSpPr>
        <dsp:cNvPr id="0" name=""/>
        <dsp:cNvSpPr/>
      </dsp:nvSpPr>
      <dsp:spPr>
        <a:xfrm>
          <a:off x="0" y="981183"/>
          <a:ext cx="10967055" cy="1308244"/>
        </a:xfrm>
        <a:prstGeom prst="notchedRightArrow">
          <a:avLst/>
        </a:prstGeom>
        <a:solidFill>
          <a:srgbClr val="FFD1D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91C45F-A81B-4E20-A559-C9C17CC74F46}">
      <dsp:nvSpPr>
        <dsp:cNvPr id="0" name=""/>
        <dsp:cNvSpPr/>
      </dsp:nvSpPr>
      <dsp:spPr>
        <a:xfrm>
          <a:off x="843" y="0"/>
          <a:ext cx="1351871" cy="13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December 2024</a:t>
          </a:r>
          <a:br>
            <a:rPr lang="en-US" sz="1200" kern="1200"/>
          </a:br>
          <a:r>
            <a:rPr lang="en-US" sz="1200" kern="1200"/>
            <a:t>SAP Datasphere environment established</a:t>
          </a:r>
        </a:p>
      </dsp:txBody>
      <dsp:txXfrm>
        <a:off x="843" y="0"/>
        <a:ext cx="1351871" cy="1308244"/>
      </dsp:txXfrm>
    </dsp:sp>
    <dsp:sp modelId="{691278B0-1C76-47CC-AD4B-00EB6F422D48}">
      <dsp:nvSpPr>
        <dsp:cNvPr id="0" name=""/>
        <dsp:cNvSpPr/>
      </dsp:nvSpPr>
      <dsp:spPr>
        <a:xfrm>
          <a:off x="513248" y="1471774"/>
          <a:ext cx="327061" cy="327061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A7B0F-C000-42C3-9D9C-CC5B7D587146}">
      <dsp:nvSpPr>
        <dsp:cNvPr id="0" name=""/>
        <dsp:cNvSpPr/>
      </dsp:nvSpPr>
      <dsp:spPr>
        <a:xfrm>
          <a:off x="1420308" y="1962366"/>
          <a:ext cx="1351871" cy="13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June 2025</a:t>
          </a:r>
          <a:br>
            <a:rPr lang="en-US" sz="1200" kern="1200">
              <a:latin typeface="Aptos Display"/>
            </a:rPr>
          </a:br>
          <a:r>
            <a:rPr lang="en-US" sz="1200" kern="1200"/>
            <a:t>Return on Equity (</a:t>
          </a:r>
          <a:r>
            <a:rPr lang="en-US" sz="1200" kern="1200" err="1"/>
            <a:t>RoE</a:t>
          </a:r>
          <a:r>
            <a:rPr lang="en-US" sz="1200" kern="1200"/>
            <a:t>) solution deployed</a:t>
          </a:r>
          <a:br>
            <a:rPr lang="en-US" sz="1000" kern="1200"/>
          </a:br>
          <a:endParaRPr lang="en-US" sz="1000" b="0" kern="1200">
            <a:latin typeface="Aptos Display"/>
          </a:endParaRPr>
        </a:p>
      </dsp:txBody>
      <dsp:txXfrm>
        <a:off x="1420308" y="1962366"/>
        <a:ext cx="1351871" cy="1308244"/>
      </dsp:txXfrm>
    </dsp:sp>
    <dsp:sp modelId="{188ACEEC-DDAA-410B-B5E1-BD6906246085}">
      <dsp:nvSpPr>
        <dsp:cNvPr id="0" name=""/>
        <dsp:cNvSpPr/>
      </dsp:nvSpPr>
      <dsp:spPr>
        <a:xfrm>
          <a:off x="1932713" y="1471774"/>
          <a:ext cx="327061" cy="327061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BE567-05A9-44F8-B50A-EC6EB35DD621}">
      <dsp:nvSpPr>
        <dsp:cNvPr id="0" name=""/>
        <dsp:cNvSpPr/>
      </dsp:nvSpPr>
      <dsp:spPr>
        <a:xfrm>
          <a:off x="2839773" y="0"/>
          <a:ext cx="1351871" cy="13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October 2025</a:t>
          </a:r>
          <a:br>
            <a:rPr lang="en-US" sz="1200" kern="1200"/>
          </a:br>
          <a:r>
            <a:rPr lang="en-US" sz="1200" kern="1200"/>
            <a:t>RNI solution deployed</a:t>
          </a:r>
        </a:p>
      </dsp:txBody>
      <dsp:txXfrm>
        <a:off x="2839773" y="0"/>
        <a:ext cx="1351871" cy="1308244"/>
      </dsp:txXfrm>
    </dsp:sp>
    <dsp:sp modelId="{E4420067-FD44-4A13-883A-B4D7A91D2DFB}">
      <dsp:nvSpPr>
        <dsp:cNvPr id="0" name=""/>
        <dsp:cNvSpPr/>
      </dsp:nvSpPr>
      <dsp:spPr>
        <a:xfrm>
          <a:off x="3352179" y="1471774"/>
          <a:ext cx="327061" cy="327061"/>
        </a:xfrm>
        <a:prstGeom prst="ellipse">
          <a:avLst/>
        </a:prstGeom>
        <a:solidFill>
          <a:srgbClr val="FF0000">
            <a:alpha val="76667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B295C-10B9-4B03-BBBF-CF3C6B0E5672}">
      <dsp:nvSpPr>
        <dsp:cNvPr id="0" name=""/>
        <dsp:cNvSpPr/>
      </dsp:nvSpPr>
      <dsp:spPr>
        <a:xfrm>
          <a:off x="4259238" y="1962366"/>
          <a:ext cx="1351871" cy="13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March 2026</a:t>
          </a:r>
          <a:br>
            <a:rPr lang="en-US" sz="1200" kern="1200"/>
          </a:br>
          <a:r>
            <a:rPr lang="en-US" sz="1200" kern="1200"/>
            <a:t>SAP Datasphere transitioned to SAP Business Data Cloud (BDC)</a:t>
          </a:r>
          <a:br>
            <a:rPr lang="en-US" sz="1200" kern="1200"/>
          </a:br>
          <a:endParaRPr lang="en-US" sz="1200" kern="1200"/>
        </a:p>
      </dsp:txBody>
      <dsp:txXfrm>
        <a:off x="4259238" y="1962366"/>
        <a:ext cx="1351871" cy="1308244"/>
      </dsp:txXfrm>
    </dsp:sp>
    <dsp:sp modelId="{E11D3EA5-1246-4D67-8018-DDDA03D839C9}">
      <dsp:nvSpPr>
        <dsp:cNvPr id="0" name=""/>
        <dsp:cNvSpPr/>
      </dsp:nvSpPr>
      <dsp:spPr>
        <a:xfrm>
          <a:off x="4771644" y="1471774"/>
          <a:ext cx="327061" cy="327061"/>
        </a:xfrm>
        <a:prstGeom prst="ellipse">
          <a:avLst/>
        </a:prstGeom>
        <a:solidFill>
          <a:srgbClr val="FF0000">
            <a:alpha val="7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8F213-5909-48AA-AF9C-1CFC32AD1338}">
      <dsp:nvSpPr>
        <dsp:cNvPr id="0" name=""/>
        <dsp:cNvSpPr/>
      </dsp:nvSpPr>
      <dsp:spPr>
        <a:xfrm>
          <a:off x="5678704" y="0"/>
          <a:ext cx="1351871" cy="13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March 2026</a:t>
          </a:r>
          <a:br>
            <a:rPr lang="en-US" sz="1200" kern="1200"/>
          </a:br>
          <a:r>
            <a:rPr lang="en-US" sz="1200" kern="1200"/>
            <a:t>Organizational transactional data deployed and integrated with SAP S/4HANA Finance</a:t>
          </a:r>
        </a:p>
      </dsp:txBody>
      <dsp:txXfrm>
        <a:off x="5678704" y="0"/>
        <a:ext cx="1351871" cy="1308244"/>
      </dsp:txXfrm>
    </dsp:sp>
    <dsp:sp modelId="{3DF6FBF7-2037-45B7-9FBA-C0AF22E48653}">
      <dsp:nvSpPr>
        <dsp:cNvPr id="0" name=""/>
        <dsp:cNvSpPr/>
      </dsp:nvSpPr>
      <dsp:spPr>
        <a:xfrm>
          <a:off x="6191109" y="1471774"/>
          <a:ext cx="327061" cy="327061"/>
        </a:xfrm>
        <a:prstGeom prst="ellipse">
          <a:avLst/>
        </a:prstGeom>
        <a:solidFill>
          <a:srgbClr val="FF0000">
            <a:alpha val="63333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089A2-A955-4BC7-B00E-DEE60532D415}">
      <dsp:nvSpPr>
        <dsp:cNvPr id="0" name=""/>
        <dsp:cNvSpPr/>
      </dsp:nvSpPr>
      <dsp:spPr>
        <a:xfrm>
          <a:off x="7098169" y="1962366"/>
          <a:ext cx="1351871" cy="13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April 2026</a:t>
          </a:r>
          <a:br>
            <a:rPr lang="en-US" sz="1200" kern="1200"/>
          </a:br>
          <a:r>
            <a:rPr lang="en-US" sz="1200" kern="1200"/>
            <a:t>Ariba data integrated into SAP Datasphere through a CAP application</a:t>
          </a:r>
        </a:p>
      </dsp:txBody>
      <dsp:txXfrm>
        <a:off x="7098169" y="1962366"/>
        <a:ext cx="1351871" cy="1308244"/>
      </dsp:txXfrm>
    </dsp:sp>
    <dsp:sp modelId="{F8965B97-DB98-4767-BE9A-C60C254B5081}">
      <dsp:nvSpPr>
        <dsp:cNvPr id="0" name=""/>
        <dsp:cNvSpPr/>
      </dsp:nvSpPr>
      <dsp:spPr>
        <a:xfrm>
          <a:off x="7610574" y="1471774"/>
          <a:ext cx="327061" cy="327061"/>
        </a:xfrm>
        <a:prstGeom prst="ellipse">
          <a:avLst/>
        </a:prstGeom>
        <a:solidFill>
          <a:srgbClr val="FF0000">
            <a:alpha val="56667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E6CF8-02DF-4C8A-A573-79C4319795E9}">
      <dsp:nvSpPr>
        <dsp:cNvPr id="0" name=""/>
        <dsp:cNvSpPr/>
      </dsp:nvSpPr>
      <dsp:spPr>
        <a:xfrm>
          <a:off x="8517634" y="0"/>
          <a:ext cx="1351871" cy="1308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November 2026 | Planned</a:t>
          </a:r>
          <a:br>
            <a:rPr lang="en-US" sz="1200" kern="1200"/>
          </a:br>
          <a:r>
            <a:rPr lang="en-US" sz="1200" kern="1200"/>
            <a:t>Ariba data integrated with Finance General Ledger data</a:t>
          </a:r>
        </a:p>
      </dsp:txBody>
      <dsp:txXfrm>
        <a:off x="8517634" y="0"/>
        <a:ext cx="1351871" cy="1308244"/>
      </dsp:txXfrm>
    </dsp:sp>
    <dsp:sp modelId="{306A5B47-05A6-409F-855C-6B85627DF2D8}">
      <dsp:nvSpPr>
        <dsp:cNvPr id="0" name=""/>
        <dsp:cNvSpPr/>
      </dsp:nvSpPr>
      <dsp:spPr>
        <a:xfrm>
          <a:off x="9030039" y="1471774"/>
          <a:ext cx="327061" cy="327061"/>
        </a:xfrm>
        <a:prstGeom prst="ellipse">
          <a:avLst/>
        </a:prstGeom>
        <a:solidFill>
          <a:srgbClr val="FF00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562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23850" y="701675"/>
            <a:ext cx="6210300" cy="34940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62245-B222-4A56-8CE4-91881051E997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6199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846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30CAE-4EC6-0F76-C700-03210BF0C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F2E350-2ACE-1581-BBD3-F696FD921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7491E5-A208-AE38-B29C-37755EBAB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6A4E4-2E6A-47FD-F0D5-C55AD229FF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6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Architecture visual reused from the presenter-supplied original deck.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Three-layer architecture visual reused from slide 9 of the presenter-supplied original deck.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Pattern content adapted from slide 5 of the presenter-supplied original deck.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Ariba architecture visual and process adapted from slide 8 of the presenter-supplied original deck.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Pattern content adapted from slide 6 of the presenter-supplied original deck.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Pattern content adapted from slide 7 of the presenter-supplied original deck.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29BFB-6D06-1263-EBD5-AD1A5E85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D8A6BC-D1CC-2905-E304-3B3BCDD83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23850" y="701675"/>
            <a:ext cx="6210300" cy="3494088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F42D03-9750-DC11-926B-3A4069D2F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FB7720-BEA3-C782-B356-2456A1AF3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62245-B222-4A56-8CE4-91881051E997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855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/>
          <p:nvPr/>
        </p:nvSpPr>
        <p:spPr>
          <a:xfrm>
            <a:off x="10012680" y="6510528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NATIONAL BANK</a:t>
            </a:r>
            <a:endParaRPr lang="en-US" sz="700"/>
          </a:p>
        </p:txBody>
      </p:sp>
      <p:sp>
        <p:nvSpPr>
          <p:cNvPr id="4" name="Text 2"/>
          <p:cNvSpPr/>
          <p:nvPr/>
        </p:nvSpPr>
        <p:spPr>
          <a:xfrm>
            <a:off x="502920" y="6473952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>
                <a:solidFill>
                  <a:srgbClr val="8A91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ASUG Québec Chapter • Fall Meeting 2026</a:t>
            </a:r>
            <a:endParaRPr lang="en-US" sz="7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d cover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 descr="Une image contenant rouge, ligne, conception&#10;&#10;Le contenu généré par l’IA peut être incorrect.">
            <a:extLst>
              <a:ext uri="{FF2B5EF4-FFF2-40B4-BE49-F238E27FC236}">
                <a16:creationId xmlns:a16="http://schemas.microsoft.com/office/drawing/2014/main" id="{8DF2B456-8934-3FB3-4A8D-9969296025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6E778C4-7F03-AB42-449F-333A68862B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6000" y="279000"/>
            <a:ext cx="8729725" cy="3045477"/>
          </a:xfrm>
        </p:spPr>
        <p:txBody>
          <a:bodyPr anchor="t"/>
          <a:lstStyle>
            <a:lvl1pPr algn="l">
              <a:lnSpc>
                <a:spcPct val="80000"/>
              </a:lnSpc>
              <a:defRPr sz="8200" spc="-150">
                <a:solidFill>
                  <a:schemeClr val="tx1"/>
                </a:solidFill>
              </a:defRPr>
            </a:lvl1pPr>
          </a:lstStyle>
          <a:p>
            <a:r>
              <a:rPr lang="en-CA"/>
              <a:t>Presentation title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663D2EB-5CE1-3C9F-13F8-F36B27A6BB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6000" y="6444000"/>
            <a:ext cx="2835338" cy="223837"/>
          </a:xfrm>
        </p:spPr>
        <p:txBody>
          <a:bodyPr lIns="36000" rIns="36000" anchor="ctr"/>
          <a:lstStyle>
            <a:lvl1pPr>
              <a:buNone/>
              <a:defRPr sz="1050"/>
            </a:lvl1pPr>
          </a:lstStyle>
          <a:p>
            <a:pPr lvl="0"/>
            <a:r>
              <a:rPr lang="en-CA"/>
              <a:t>Date</a:t>
            </a: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7981573B-F612-EEB8-3DFB-DE3974B1EE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978" y="6231433"/>
            <a:ext cx="1476000" cy="49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28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3B98DAA8-071F-8ED7-CF1B-D40504DD5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rgbClr val="DE17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</a:pPr>
            <a:endParaRPr lang="en-CA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279C3A8-7A05-86BD-E119-B6F58A533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78823" y="6464920"/>
            <a:ext cx="2204937" cy="223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CA" sz="800">
                <a:solidFill>
                  <a:schemeClr val="bg1"/>
                </a:solidFill>
              </a:rPr>
              <a:t>National Bank</a:t>
            </a:r>
          </a:p>
        </p:txBody>
      </p:sp>
      <p:sp>
        <p:nvSpPr>
          <p:cNvPr id="8" name="SUJET">
            <a:extLst>
              <a:ext uri="{FF2B5EF4-FFF2-40B4-BE49-F238E27FC236}">
                <a16:creationId xmlns:a16="http://schemas.microsoft.com/office/drawing/2014/main" id="{C011188E-AB6E-B7FF-B3A1-225DF6369A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063" y="233999"/>
            <a:ext cx="3554937" cy="180001"/>
          </a:xfrm>
        </p:spPr>
        <p:txBody>
          <a:bodyPr lIns="18000" tIns="0" rIns="18000" bIns="0"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CA"/>
              <a:t>Click to add a subject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E280B6-F7AC-A796-AA2A-BF994A25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063" y="413999"/>
            <a:ext cx="3554937" cy="594076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CA"/>
              <a:t>Click to add a headline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7749EC-42B2-CEE5-9D95-572D91A3BC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96000" y="414000"/>
            <a:ext cx="7649938" cy="5940763"/>
          </a:xfrm>
        </p:spPr>
        <p:txBody>
          <a:bodyPr lIns="0" tIns="198000" rIns="0" bIns="198000"/>
          <a:lstStyle>
            <a:lvl1pPr>
              <a:defRPr/>
            </a:lvl1pPr>
          </a:lstStyle>
          <a:p>
            <a:pPr lvl="0"/>
            <a:r>
              <a:rPr lang="en-CA"/>
              <a:t>Click to add text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46CAA4-59E5-FA78-23DC-EF35D4F88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E07E85-8138-0B06-9C07-559CC2D5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AE3DD-E46F-48E2-BAED-1C2B457B48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4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13416-9A26-6466-8DD7-3400C1EED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000" y="1262412"/>
            <a:ext cx="9266968" cy="1230623"/>
          </a:xfrm>
        </p:spPr>
        <p:txBody>
          <a:bodyPr wrap="square"/>
          <a:lstStyle/>
          <a:p>
            <a:r>
              <a:rPr lang="en-US" sz="4000"/>
              <a:t>SAP DATASPHERE INTEGRATION PATTERNS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A4BC841-12E4-8002-78BD-0E5A6CD56426}"/>
              </a:ext>
            </a:extLst>
          </p:cNvPr>
          <p:cNvSpPr txBox="1">
            <a:spLocks/>
          </p:cNvSpPr>
          <p:nvPr/>
        </p:nvSpPr>
        <p:spPr>
          <a:xfrm>
            <a:off x="385429" y="2386538"/>
            <a:ext cx="6976905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/>
              <a:t>Sai Krishna Kalivarapu</a:t>
            </a:r>
          </a:p>
          <a:p>
            <a:r>
              <a:rPr lang="en-US" sz="1200"/>
              <a:t>Senior Manager, National Bank of Canada</a:t>
            </a:r>
          </a:p>
          <a:p>
            <a:r>
              <a:rPr lang="en-US" sz="2000" b="1"/>
              <a:t>Livia Ferraz</a:t>
            </a:r>
          </a:p>
          <a:p>
            <a:r>
              <a:rPr lang="en-US" sz="1200"/>
              <a:t>SAP BI Analyst</a:t>
            </a:r>
            <a:r>
              <a:rPr lang="en-US" sz="1200" b="1"/>
              <a:t>, </a:t>
            </a:r>
            <a:r>
              <a:rPr lang="en-US" sz="1200"/>
              <a:t>National Bank of Canada</a:t>
            </a:r>
          </a:p>
          <a:p>
            <a:endParaRPr lang="en-US" sz="2000"/>
          </a:p>
          <a:p>
            <a:endParaRPr lang="en-US" sz="200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3D0CF900-8AB5-7462-552E-40AC84A860F5}"/>
              </a:ext>
            </a:extLst>
          </p:cNvPr>
          <p:cNvSpPr/>
          <p:nvPr/>
        </p:nvSpPr>
        <p:spPr>
          <a:xfrm>
            <a:off x="385429" y="1983796"/>
            <a:ext cx="5120640" cy="1"/>
          </a:xfrm>
          <a:prstGeom prst="line">
            <a:avLst/>
          </a:prstGeom>
          <a:noFill/>
          <a:ln w="15240">
            <a:solidFill>
              <a:srgbClr val="FFFF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898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7128F973-4ADD-6F24-9812-1F8EA503F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3" y="413999"/>
            <a:ext cx="3554937" cy="594076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CA" kern="1200">
                <a:latin typeface="+mj-lt"/>
                <a:ea typeface="+mj-ea"/>
                <a:cs typeface="+mj-cs"/>
              </a:rPr>
              <a:t>Agenda</a:t>
            </a:r>
            <a:br>
              <a:rPr lang="en-CA">
                <a:cs typeface="Arial"/>
              </a:rPr>
            </a:br>
            <a:br>
              <a:rPr lang="en-CA">
                <a:cs typeface="Arial"/>
              </a:rPr>
            </a:br>
            <a:br>
              <a:rPr lang="en-CA" sz="3200"/>
            </a:br>
            <a:br>
              <a:rPr lang="en-CA" sz="3200"/>
            </a:br>
            <a:endParaRPr lang="en-CA" kern="1200">
              <a:latin typeface="+mj-lt"/>
              <a:cs typeface="Arial"/>
            </a:endParaRPr>
          </a:p>
        </p:txBody>
      </p:sp>
      <p:sp>
        <p:nvSpPr>
          <p:cNvPr id="44" name="Slide Number Placeholder 5">
            <a:extLst>
              <a:ext uri="{FF2B5EF4-FFF2-40B4-BE49-F238E27FC236}">
                <a16:creationId xmlns:a16="http://schemas.microsoft.com/office/drawing/2014/main" id="{5D9E62A3-404D-140C-A468-2B2F171F1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000" y="6464920"/>
            <a:ext cx="359938" cy="223200"/>
          </a:xfrm>
        </p:spPr>
        <p:txBody>
          <a:bodyPr/>
          <a:lstStyle/>
          <a:p>
            <a:pPr>
              <a:spcAft>
                <a:spcPts val="600"/>
              </a:spcAft>
            </a:pPr>
            <a:fld id="{21DAE3DD-E46F-48E2-BAED-1C2B457B4828}" type="slidenum">
              <a:rPr lang="en-CA" smtClean="0"/>
              <a:pPr>
                <a:spcAft>
                  <a:spcPts val="600"/>
                </a:spcAft>
              </a:pPr>
              <a:t>2</a:t>
            </a:fld>
            <a:endParaRPr lang="en-CA"/>
          </a:p>
        </p:txBody>
      </p:sp>
      <p:sp>
        <p:nvSpPr>
          <p:cNvPr id="4" name="Espace réservé du numéro de diapositive 3" hidden="1">
            <a:extLst>
              <a:ext uri="{FF2B5EF4-FFF2-40B4-BE49-F238E27FC236}">
                <a16:creationId xmlns:a16="http://schemas.microsoft.com/office/drawing/2014/main" id="{4991CF58-49E0-B7E6-9AA4-9FDB7E44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fontScale="77500" lnSpcReduction="20000"/>
          </a:bodyPr>
          <a:lstStyle/>
          <a:p>
            <a:pPr>
              <a:spcAft>
                <a:spcPts val="600"/>
              </a:spcAft>
            </a:pPr>
            <a:fld id="{21DAE3DD-E46F-48E2-BAED-1C2B457B4828}" type="slidenum">
              <a:rPr lang="en-CA" smtClean="0"/>
              <a:pPr>
                <a:spcAft>
                  <a:spcPts val="600"/>
                </a:spcAft>
              </a:pPr>
              <a:t>2</a:t>
            </a:fld>
            <a:endParaRPr lang="en-CA"/>
          </a:p>
        </p:txBody>
      </p:sp>
      <p:graphicFrame>
        <p:nvGraphicFramePr>
          <p:cNvPr id="36" name="ZoneTexte 30">
            <a:extLst>
              <a:ext uri="{FF2B5EF4-FFF2-40B4-BE49-F238E27FC236}">
                <a16:creationId xmlns:a16="http://schemas.microsoft.com/office/drawing/2014/main" id="{5021EDFD-9A34-F378-396E-5544A8CE3E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788219"/>
              </p:ext>
            </p:extLst>
          </p:nvPr>
        </p:nvGraphicFramePr>
        <p:xfrm>
          <a:off x="4296000" y="414000"/>
          <a:ext cx="7649938" cy="594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5" name="Agenda Red Divider 1"/>
          <p:cNvCxnSpPr/>
          <p:nvPr/>
        </p:nvCxnSpPr>
        <p:spPr>
          <a:xfrm>
            <a:off x="4296000" y="414000"/>
            <a:ext cx="7649938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Agenda Red Divider 2"/>
          <p:cNvCxnSpPr/>
          <p:nvPr/>
        </p:nvCxnSpPr>
        <p:spPr>
          <a:xfrm>
            <a:off x="5825987" y="1252969"/>
            <a:ext cx="6119950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Agenda Red Divider 3"/>
          <p:cNvCxnSpPr/>
          <p:nvPr/>
        </p:nvCxnSpPr>
        <p:spPr>
          <a:xfrm>
            <a:off x="5825988" y="2938100"/>
            <a:ext cx="6119950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Agenda Red Divider 4"/>
          <p:cNvCxnSpPr/>
          <p:nvPr/>
        </p:nvCxnSpPr>
        <p:spPr>
          <a:xfrm>
            <a:off x="5825987" y="3777069"/>
            <a:ext cx="6119950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Agenda Red Divider 5"/>
          <p:cNvCxnSpPr/>
          <p:nvPr/>
        </p:nvCxnSpPr>
        <p:spPr>
          <a:xfrm>
            <a:off x="5825988" y="4634913"/>
            <a:ext cx="6119950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Agenda Red Divider 6"/>
          <p:cNvCxnSpPr/>
          <p:nvPr/>
        </p:nvCxnSpPr>
        <p:spPr>
          <a:xfrm>
            <a:off x="5825987" y="5471269"/>
            <a:ext cx="6119950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Agenda Red Divider 7"/>
          <p:cNvCxnSpPr/>
          <p:nvPr/>
        </p:nvCxnSpPr>
        <p:spPr>
          <a:xfrm>
            <a:off x="5825987" y="6307625"/>
            <a:ext cx="6119950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Agenda Red Divider 2">
            <a:extLst>
              <a:ext uri="{FF2B5EF4-FFF2-40B4-BE49-F238E27FC236}">
                <a16:creationId xmlns:a16="http://schemas.microsoft.com/office/drawing/2014/main" id="{DC300D6D-645A-7C18-ADFD-69967694545D}"/>
              </a:ext>
            </a:extLst>
          </p:cNvPr>
          <p:cNvCxnSpPr/>
          <p:nvPr/>
        </p:nvCxnSpPr>
        <p:spPr>
          <a:xfrm>
            <a:off x="5825988" y="2087757"/>
            <a:ext cx="6119950" cy="0"/>
          </a:xfrm>
          <a:prstGeom prst="line">
            <a:avLst/>
          </a:prstGeom>
          <a:ln w="6350">
            <a:solidFill>
              <a:srgbClr val="DE1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15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EAC4F-B015-541B-9231-21060E50730C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2D72A9C-CDA1-151A-7CAE-733151766097}"/>
              </a:ext>
            </a:extLst>
          </p:cNvPr>
          <p:cNvSpPr/>
          <p:nvPr/>
        </p:nvSpPr>
        <p:spPr>
          <a:xfrm>
            <a:off x="530352" y="621792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7202A"/>
                </a:solidFill>
              </a:rPr>
              <a:t>SAP Datasphere Journey</a:t>
            </a:r>
            <a:endParaRPr lang="en-US" sz="280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210667C4-08DB-4639-3FB2-2E0D556ABB8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graphicFrame>
        <p:nvGraphicFramePr>
          <p:cNvPr id="26" name="Content Placeholder 5">
            <a:extLst>
              <a:ext uri="{FF2B5EF4-FFF2-40B4-BE49-F238E27FC236}">
                <a16:creationId xmlns:a16="http://schemas.microsoft.com/office/drawing/2014/main" id="{C2CB4D18-E025-F86D-00C7-2BEA2E5465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1213596"/>
              </p:ext>
            </p:extLst>
          </p:nvPr>
        </p:nvGraphicFramePr>
        <p:xfrm>
          <a:off x="260621" y="1906562"/>
          <a:ext cx="10967055" cy="3270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617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474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E3182D"/>
                </a:solidFill>
              </a:rPr>
              <a:t>ARCHITECTURE</a:t>
            </a:r>
            <a:endParaRPr lang="en-US" sz="90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7202A"/>
                </a:solidFill>
              </a:rPr>
              <a:t>The integration landscape at a glance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530352" y="1143000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F6B7A"/>
                </a:solidFill>
              </a:rPr>
              <a:t>Key integration patterns that we have successfully implemented around SAP Datasphere.</a:t>
            </a:r>
            <a:endParaRPr lang="en-US" sz="1200"/>
          </a:p>
        </p:txBody>
      </p:sp>
      <p:sp>
        <p:nvSpPr>
          <p:cNvPr id="5" name="Shape 3"/>
          <p:cNvSpPr/>
          <p:nvPr/>
        </p:nvSpPr>
        <p:spPr>
          <a:xfrm>
            <a:off x="502919" y="1600199"/>
            <a:ext cx="9072401" cy="4864609"/>
          </a:xfrm>
          <a:prstGeom prst="roundRect">
            <a:avLst>
              <a:gd name="adj" fmla="val 1237"/>
            </a:avLst>
          </a:prstGeom>
          <a:solidFill>
            <a:srgbClr val="FFFFFF"/>
          </a:solidFill>
          <a:ln w="12700">
            <a:solidFill>
              <a:srgbClr val="E1E6EB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pic>
        <p:nvPicPr>
          <p:cNvPr id="6" name="Image 0" descr="/mnt/data/work_asug/ppt/media/image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43" y="1653689"/>
            <a:ext cx="8458599" cy="470181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8778240" y="5541264"/>
            <a:ext cx="2734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</a:rPr>
              <a:t>Architecture is a decision, not a default</a:t>
            </a:r>
            <a:endParaRPr lang="en-US" sz="9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474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3182D"/>
                </a:solidFill>
              </a:rPr>
              <a:t>PATTERN 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7202A"/>
                </a:solidFill>
              </a:rPr>
              <a:t>A three-layer Datasphere architecture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530352" y="1143000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F6B7A"/>
                </a:solidFill>
              </a:rPr>
              <a:t>Separate ingestion, harmonization, and reporting in layers.</a:t>
            </a:r>
            <a:endParaRPr lang="en-US" sz="1200"/>
          </a:p>
        </p:txBody>
      </p:sp>
      <p:sp>
        <p:nvSpPr>
          <p:cNvPr id="5" name="Shape 3"/>
          <p:cNvSpPr/>
          <p:nvPr/>
        </p:nvSpPr>
        <p:spPr>
          <a:xfrm>
            <a:off x="594360" y="1600200"/>
            <a:ext cx="6766560" cy="4526280"/>
          </a:xfrm>
          <a:prstGeom prst="roundRect">
            <a:avLst>
              <a:gd name="adj" fmla="val 1010"/>
            </a:avLst>
          </a:prstGeom>
          <a:solidFill>
            <a:srgbClr val="FFFFFF"/>
          </a:solidFill>
          <a:ln w="12700">
            <a:solidFill>
              <a:srgbClr val="E1E6E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6" name="Image 0" descr="/mnt/data/work_asug/ppt/media/image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78" y="1764792"/>
            <a:ext cx="6240780" cy="41605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726680" y="1645920"/>
            <a:ext cx="370332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4E8ED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8" name="Shape 5"/>
          <p:cNvSpPr/>
          <p:nvPr/>
        </p:nvSpPr>
        <p:spPr>
          <a:xfrm>
            <a:off x="7726680" y="1645920"/>
            <a:ext cx="73152" cy="1143000"/>
          </a:xfrm>
          <a:prstGeom prst="rect">
            <a:avLst/>
          </a:prstGeom>
          <a:solidFill>
            <a:srgbClr val="0A6ED1"/>
          </a:solidFill>
          <a:ln w="12700">
            <a:solidFill>
              <a:srgbClr val="0A6ED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6"/>
          <p:cNvSpPr/>
          <p:nvPr/>
        </p:nvSpPr>
        <p:spPr>
          <a:xfrm>
            <a:off x="7973568" y="182880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7202A"/>
                </a:solidFill>
              </a:rPr>
              <a:t>Local / inbound</a:t>
            </a:r>
            <a:endParaRPr lang="en-US" sz="1500"/>
          </a:p>
        </p:txBody>
      </p:sp>
      <p:sp>
        <p:nvSpPr>
          <p:cNvPr id="10" name="Text 7"/>
          <p:cNvSpPr/>
          <p:nvPr/>
        </p:nvSpPr>
        <p:spPr>
          <a:xfrm>
            <a:off x="7973568" y="2267712"/>
            <a:ext cx="3264408" cy="374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F6B7A"/>
                </a:solidFill>
              </a:rPr>
              <a:t>Land data close to the source structure; preserve traceability.</a:t>
            </a:r>
            <a:endParaRPr lang="en-US" sz="1050"/>
          </a:p>
        </p:txBody>
      </p:sp>
      <p:sp>
        <p:nvSpPr>
          <p:cNvPr id="11" name="Shape 8"/>
          <p:cNvSpPr/>
          <p:nvPr/>
        </p:nvSpPr>
        <p:spPr>
          <a:xfrm>
            <a:off x="7726680" y="2971800"/>
            <a:ext cx="370332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4E8ED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2" name="Shape 9"/>
          <p:cNvSpPr/>
          <p:nvPr/>
        </p:nvSpPr>
        <p:spPr>
          <a:xfrm>
            <a:off x="7726680" y="2971800"/>
            <a:ext cx="73152" cy="1143000"/>
          </a:xfrm>
          <a:prstGeom prst="rect">
            <a:avLst/>
          </a:prstGeom>
          <a:solidFill>
            <a:srgbClr val="0F828F"/>
          </a:solidFill>
          <a:ln w="12700">
            <a:solidFill>
              <a:srgbClr val="0F828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/>
          <p:nvPr/>
        </p:nvSpPr>
        <p:spPr>
          <a:xfrm>
            <a:off x="7973568" y="315468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7202A"/>
                </a:solidFill>
              </a:rPr>
              <a:t>Harmonized</a:t>
            </a:r>
            <a:endParaRPr lang="en-US" sz="1500"/>
          </a:p>
        </p:txBody>
      </p:sp>
      <p:sp>
        <p:nvSpPr>
          <p:cNvPr id="14" name="Text 11"/>
          <p:cNvSpPr/>
          <p:nvPr/>
        </p:nvSpPr>
        <p:spPr>
          <a:xfrm>
            <a:off x="7973568" y="3593592"/>
            <a:ext cx="3264408" cy="374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F6B7A"/>
                </a:solidFill>
              </a:rPr>
              <a:t>Standardize semantics and reusable business logic.</a:t>
            </a:r>
            <a:endParaRPr lang="en-US" sz="1050"/>
          </a:p>
        </p:txBody>
      </p:sp>
      <p:sp>
        <p:nvSpPr>
          <p:cNvPr id="15" name="Shape 12"/>
          <p:cNvSpPr/>
          <p:nvPr/>
        </p:nvSpPr>
        <p:spPr>
          <a:xfrm>
            <a:off x="7726680" y="4297680"/>
            <a:ext cx="370332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E4E8ED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6" name="Shape 13"/>
          <p:cNvSpPr/>
          <p:nvPr/>
        </p:nvSpPr>
        <p:spPr>
          <a:xfrm>
            <a:off x="7726680" y="4297680"/>
            <a:ext cx="73152" cy="1143000"/>
          </a:xfrm>
          <a:prstGeom prst="rect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4"/>
          <p:cNvSpPr/>
          <p:nvPr/>
        </p:nvSpPr>
        <p:spPr>
          <a:xfrm>
            <a:off x="7973568" y="4480560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7202A"/>
                </a:solidFill>
              </a:rPr>
              <a:t>Reporting</a:t>
            </a:r>
            <a:endParaRPr lang="en-US" sz="1500"/>
          </a:p>
        </p:txBody>
      </p:sp>
      <p:sp>
        <p:nvSpPr>
          <p:cNvPr id="18" name="Text 15"/>
          <p:cNvSpPr/>
          <p:nvPr/>
        </p:nvSpPr>
        <p:spPr>
          <a:xfrm>
            <a:off x="7973568" y="4919472"/>
            <a:ext cx="3264408" cy="374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F6B7A"/>
                </a:solidFill>
              </a:rPr>
              <a:t>Expose consumption-ready views and analytical models.</a:t>
            </a:r>
            <a:endParaRPr lang="en-US" sz="10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474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3182D"/>
                </a:solidFill>
              </a:rPr>
              <a:t>PATTERN 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7202A"/>
                </a:solidFill>
              </a:rPr>
              <a:t>S/4HANA Private Cloud to Datasphere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530352" y="1143000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F6B7A"/>
                </a:solidFill>
              </a:rPr>
              <a:t>Why replication became the default for high-volume Finance analytics.</a:t>
            </a:r>
            <a:endParaRPr lang="en-US" sz="1200"/>
          </a:p>
        </p:txBody>
      </p:sp>
      <p:sp>
        <p:nvSpPr>
          <p:cNvPr id="5" name="Shape 3"/>
          <p:cNvSpPr/>
          <p:nvPr/>
        </p:nvSpPr>
        <p:spPr>
          <a:xfrm>
            <a:off x="594360" y="1600200"/>
            <a:ext cx="333756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4E8ED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6" name="Shape 4"/>
          <p:cNvSpPr/>
          <p:nvPr/>
        </p:nvSpPr>
        <p:spPr>
          <a:xfrm>
            <a:off x="594360" y="1600200"/>
            <a:ext cx="73152" cy="1234440"/>
          </a:xfrm>
          <a:prstGeom prst="rect">
            <a:avLst/>
          </a:prstGeom>
          <a:solidFill>
            <a:srgbClr val="0A6ED1"/>
          </a:solidFill>
          <a:ln w="12700">
            <a:solidFill>
              <a:srgbClr val="0A6ED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/>
          <p:nvPr/>
        </p:nvSpPr>
        <p:spPr>
          <a:xfrm>
            <a:off x="841248" y="1783080"/>
            <a:ext cx="2898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7202A"/>
                </a:solidFill>
              </a:rPr>
              <a:t>Options evaluated</a:t>
            </a:r>
            <a:endParaRPr lang="en-US" sz="1500"/>
          </a:p>
        </p:txBody>
      </p:sp>
      <p:sp>
        <p:nvSpPr>
          <p:cNvPr id="8" name="Text 6"/>
          <p:cNvSpPr/>
          <p:nvPr/>
        </p:nvSpPr>
        <p:spPr>
          <a:xfrm>
            <a:off x="841248" y="2221992"/>
            <a:ext cx="2898648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F6B7A"/>
                </a:solidFill>
              </a:rPr>
              <a:t>SAP business content • Custom CDS views • Remote tables • Replication flows</a:t>
            </a:r>
            <a:endParaRPr lang="en-US" sz="1050"/>
          </a:p>
        </p:txBody>
      </p:sp>
      <p:sp>
        <p:nvSpPr>
          <p:cNvPr id="9" name="Shape 7"/>
          <p:cNvSpPr/>
          <p:nvPr/>
        </p:nvSpPr>
        <p:spPr>
          <a:xfrm>
            <a:off x="594360" y="3017520"/>
            <a:ext cx="333756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4E8ED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0" name="Shape 8"/>
          <p:cNvSpPr/>
          <p:nvPr/>
        </p:nvSpPr>
        <p:spPr>
          <a:xfrm>
            <a:off x="594360" y="3017520"/>
            <a:ext cx="73152" cy="1234440"/>
          </a:xfrm>
          <a:prstGeom prst="rect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841248" y="3200400"/>
            <a:ext cx="2898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7202A"/>
                </a:solidFill>
              </a:rPr>
              <a:t>Decision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841248" y="3639312"/>
            <a:ext cx="2898648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F6B7A"/>
                </a:solidFill>
              </a:rPr>
              <a:t>Use Replication Flows for most Finance use cases to reduce source runtime dependency and improve reporting performance.</a:t>
            </a:r>
            <a:endParaRPr lang="en-US" sz="1050"/>
          </a:p>
        </p:txBody>
      </p:sp>
      <p:sp>
        <p:nvSpPr>
          <p:cNvPr id="13" name="Shape 11"/>
          <p:cNvSpPr/>
          <p:nvPr/>
        </p:nvSpPr>
        <p:spPr>
          <a:xfrm>
            <a:off x="594360" y="4434840"/>
            <a:ext cx="333756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E4E8ED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4" name="Shape 12"/>
          <p:cNvSpPr/>
          <p:nvPr/>
        </p:nvSpPr>
        <p:spPr>
          <a:xfrm>
            <a:off x="594360" y="4434840"/>
            <a:ext cx="73152" cy="1234440"/>
          </a:xfrm>
          <a:prstGeom prst="rect">
            <a:avLst/>
          </a:prstGeom>
          <a:solidFill>
            <a:srgbClr val="0F828F"/>
          </a:solidFill>
          <a:ln w="12700">
            <a:solidFill>
              <a:srgbClr val="0F828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841248" y="4617720"/>
            <a:ext cx="2898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7202A"/>
                </a:solidFill>
              </a:rPr>
              <a:t>Optimize end to end</a:t>
            </a:r>
            <a:endParaRPr lang="en-US" sz="1500"/>
          </a:p>
        </p:txBody>
      </p:sp>
      <p:sp>
        <p:nvSpPr>
          <p:cNvPr id="16" name="Text 14"/>
          <p:cNvSpPr/>
          <p:nvPr/>
        </p:nvSpPr>
        <p:spPr>
          <a:xfrm>
            <a:off x="841248" y="5056632"/>
            <a:ext cx="2898648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F6B7A"/>
                </a:solidFill>
              </a:rPr>
              <a:t>Partition large financial tables • Optimize CDS/HANA execution • Scale Cloud Connector and network throughput</a:t>
            </a:r>
            <a:endParaRPr lang="en-US" sz="1050"/>
          </a:p>
        </p:txBody>
      </p:sp>
      <p:sp>
        <p:nvSpPr>
          <p:cNvPr id="17" name="Shape 15"/>
          <p:cNvSpPr/>
          <p:nvPr/>
        </p:nvSpPr>
        <p:spPr>
          <a:xfrm>
            <a:off x="4572000" y="2240280"/>
            <a:ext cx="13258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7780">
            <a:solidFill>
              <a:srgbClr val="D9DEE5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4663440" y="2487168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17202A"/>
                </a:solidFill>
              </a:rPr>
              <a:t>S/4HANA</a:t>
            </a:r>
            <a:endParaRPr lang="en-US" sz="1200"/>
          </a:p>
        </p:txBody>
      </p:sp>
      <p:sp>
        <p:nvSpPr>
          <p:cNvPr id="19" name="Text 17"/>
          <p:cNvSpPr/>
          <p:nvPr/>
        </p:nvSpPr>
        <p:spPr>
          <a:xfrm>
            <a:off x="4663440" y="2852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>
                <a:solidFill>
                  <a:srgbClr val="5F6B7A"/>
                </a:solidFill>
              </a:rPr>
              <a:t>Source</a:t>
            </a:r>
            <a:endParaRPr lang="en-US" sz="850"/>
          </a:p>
        </p:txBody>
      </p:sp>
      <p:sp>
        <p:nvSpPr>
          <p:cNvPr id="20" name="Shape 18"/>
          <p:cNvSpPr/>
          <p:nvPr/>
        </p:nvSpPr>
        <p:spPr>
          <a:xfrm>
            <a:off x="5897880" y="2761488"/>
            <a:ext cx="320040" cy="1"/>
          </a:xfrm>
          <a:prstGeom prst="line">
            <a:avLst/>
          </a:prstGeom>
          <a:noFill/>
          <a:ln w="25400">
            <a:solidFill>
              <a:srgbClr val="C000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6263640" y="2240280"/>
            <a:ext cx="1325880" cy="1051560"/>
          </a:xfrm>
          <a:prstGeom prst="roundRect">
            <a:avLst>
              <a:gd name="adj" fmla="val 6957"/>
            </a:avLst>
          </a:prstGeom>
          <a:solidFill>
            <a:srgbClr val="E3182D"/>
          </a:solidFill>
          <a:ln w="17780">
            <a:solidFill>
              <a:srgbClr val="C00000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/>
          <p:nvPr/>
        </p:nvSpPr>
        <p:spPr>
          <a:xfrm>
            <a:off x="6355080" y="2487168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Replication Flow</a:t>
            </a:r>
            <a:endParaRPr lang="en-US" sz="1200"/>
          </a:p>
        </p:txBody>
      </p:sp>
      <p:sp>
        <p:nvSpPr>
          <p:cNvPr id="23" name="Text 21"/>
          <p:cNvSpPr/>
          <p:nvPr/>
        </p:nvSpPr>
        <p:spPr>
          <a:xfrm>
            <a:off x="6355080" y="2852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>
                <a:solidFill>
                  <a:srgbClr val="DCEBFA"/>
                </a:solidFill>
              </a:rPr>
              <a:t>Move</a:t>
            </a:r>
            <a:endParaRPr lang="en-US" sz="850"/>
          </a:p>
        </p:txBody>
      </p:sp>
      <p:sp>
        <p:nvSpPr>
          <p:cNvPr id="24" name="Shape 22"/>
          <p:cNvSpPr/>
          <p:nvPr/>
        </p:nvSpPr>
        <p:spPr>
          <a:xfrm>
            <a:off x="7589520" y="2761488"/>
            <a:ext cx="320040" cy="1"/>
          </a:xfrm>
          <a:prstGeom prst="line">
            <a:avLst/>
          </a:prstGeom>
          <a:noFill/>
          <a:ln w="25400">
            <a:solidFill>
              <a:srgbClr val="D9DEE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3"/>
          <p:cNvSpPr/>
          <p:nvPr/>
        </p:nvSpPr>
        <p:spPr>
          <a:xfrm>
            <a:off x="7955280" y="2240280"/>
            <a:ext cx="13258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7780">
            <a:solidFill>
              <a:srgbClr val="D9DEE5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26" name="Text 24"/>
          <p:cNvSpPr/>
          <p:nvPr/>
        </p:nvSpPr>
        <p:spPr>
          <a:xfrm>
            <a:off x="8046720" y="2487168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17202A"/>
                </a:solidFill>
              </a:rPr>
              <a:t>Datasphere</a:t>
            </a:r>
            <a:endParaRPr lang="en-US" sz="1200"/>
          </a:p>
        </p:txBody>
      </p:sp>
      <p:sp>
        <p:nvSpPr>
          <p:cNvPr id="27" name="Text 25"/>
          <p:cNvSpPr/>
          <p:nvPr/>
        </p:nvSpPr>
        <p:spPr>
          <a:xfrm>
            <a:off x="8046720" y="2852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>
                <a:solidFill>
                  <a:srgbClr val="5F6B7A"/>
                </a:solidFill>
              </a:rPr>
              <a:t>Persist</a:t>
            </a:r>
            <a:endParaRPr lang="en-US" sz="850"/>
          </a:p>
        </p:txBody>
      </p:sp>
      <p:sp>
        <p:nvSpPr>
          <p:cNvPr id="28" name="Shape 26"/>
          <p:cNvSpPr/>
          <p:nvPr/>
        </p:nvSpPr>
        <p:spPr>
          <a:xfrm>
            <a:off x="9281160" y="2761488"/>
            <a:ext cx="320040" cy="1"/>
          </a:xfrm>
          <a:prstGeom prst="line">
            <a:avLst/>
          </a:prstGeom>
          <a:noFill/>
          <a:ln w="25400">
            <a:solidFill>
              <a:srgbClr val="D9DEE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7"/>
          <p:cNvSpPr/>
          <p:nvPr/>
        </p:nvSpPr>
        <p:spPr>
          <a:xfrm>
            <a:off x="9646920" y="2240280"/>
            <a:ext cx="13258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7780">
            <a:solidFill>
              <a:srgbClr val="D9DEE5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30" name="Text 28"/>
          <p:cNvSpPr/>
          <p:nvPr/>
        </p:nvSpPr>
        <p:spPr>
          <a:xfrm>
            <a:off x="9738360" y="2487168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>
                <a:solidFill>
                  <a:srgbClr val="17202A"/>
                </a:solidFill>
              </a:rPr>
              <a:t>Analytics</a:t>
            </a:r>
            <a:endParaRPr lang="en-US" sz="1200"/>
          </a:p>
        </p:txBody>
      </p:sp>
      <p:sp>
        <p:nvSpPr>
          <p:cNvPr id="31" name="Text 29"/>
          <p:cNvSpPr/>
          <p:nvPr/>
        </p:nvSpPr>
        <p:spPr>
          <a:xfrm>
            <a:off x="9738360" y="2852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>
                <a:solidFill>
                  <a:srgbClr val="5F6B7A"/>
                </a:solidFill>
              </a:rPr>
              <a:t>Consume</a:t>
            </a:r>
            <a:endParaRPr lang="en-US" sz="850"/>
          </a:p>
        </p:txBody>
      </p:sp>
      <p:sp>
        <p:nvSpPr>
          <p:cNvPr id="32" name="Text 30"/>
          <p:cNvSpPr/>
          <p:nvPr/>
        </p:nvSpPr>
        <p:spPr>
          <a:xfrm>
            <a:off x="4617720" y="3931920"/>
            <a:ext cx="6309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>
                <a:solidFill>
                  <a:srgbClr val="17202A"/>
                </a:solidFill>
              </a:rPr>
              <a:t>Performance is an end-to-end chain</a:t>
            </a:r>
            <a:endParaRPr lang="en-US" sz="210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35" name="Performance Chain Step 1"/>
          <p:cNvSpPr txBox="1"/>
          <p:nvPr/>
        </p:nvSpPr>
        <p:spPr>
          <a:xfrm>
            <a:off x="4617720" y="4483668"/>
            <a:ext cx="1874519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3182D"/>
                </a:solidFill>
              </a:rPr>
              <a:t>01  DATASPHERE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202A"/>
                </a:solidFill>
              </a:rPr>
              <a:t>Partition large datasets
for faster loads</a:t>
            </a:r>
          </a:p>
        </p:txBody>
      </p:sp>
      <p:sp>
        <p:nvSpPr>
          <p:cNvPr id="36" name="Performance Chain Step 2"/>
          <p:cNvSpPr txBox="1"/>
          <p:nvPr/>
        </p:nvSpPr>
        <p:spPr>
          <a:xfrm>
            <a:off x="6720840" y="4483668"/>
            <a:ext cx="1874519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3182D"/>
                </a:solidFill>
              </a:rPr>
              <a:t>02  SAP HANA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202A"/>
                </a:solidFill>
              </a:rPr>
              <a:t>Optimize CDS view
execution</a:t>
            </a:r>
          </a:p>
        </p:txBody>
      </p:sp>
      <p:sp>
        <p:nvSpPr>
          <p:cNvPr id="37" name="Performance Chain Step 3"/>
          <p:cNvSpPr txBox="1"/>
          <p:nvPr/>
        </p:nvSpPr>
        <p:spPr>
          <a:xfrm>
            <a:off x="8823960" y="4483668"/>
            <a:ext cx="1874519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3182D"/>
                </a:solidFill>
              </a:rPr>
              <a:t>03  INFRASTRUCTURE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202A"/>
                </a:solidFill>
              </a:rPr>
              <a:t>Scale Cloud Connector
capacity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474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3182D"/>
                </a:solidFill>
              </a:rPr>
              <a:t>PATTERN 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7202A"/>
                </a:solidFill>
              </a:rPr>
              <a:t>SAP Ariba integration using CAP and Integration Suite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530352" y="1143000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F6B7A"/>
                </a:solidFill>
              </a:rPr>
              <a:t>Standard content accelerated the baseline; enterprise requirements shaped the implementation.</a:t>
            </a:r>
            <a:endParaRPr lang="en-US" sz="1200"/>
          </a:p>
        </p:txBody>
      </p:sp>
      <p:sp>
        <p:nvSpPr>
          <p:cNvPr id="5" name="Shape 3"/>
          <p:cNvSpPr/>
          <p:nvPr/>
        </p:nvSpPr>
        <p:spPr>
          <a:xfrm>
            <a:off x="502919" y="1572768"/>
            <a:ext cx="7459261" cy="4431217"/>
          </a:xfrm>
          <a:prstGeom prst="roundRect">
            <a:avLst>
              <a:gd name="adj" fmla="val 1010"/>
            </a:avLst>
          </a:prstGeom>
          <a:solidFill>
            <a:srgbClr val="FFFFFF"/>
          </a:solidFill>
          <a:ln w="12700">
            <a:solidFill>
              <a:srgbClr val="E1E6E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Shape 4"/>
          <p:cNvSpPr/>
          <p:nvPr/>
        </p:nvSpPr>
        <p:spPr>
          <a:xfrm>
            <a:off x="8209802" y="1644655"/>
            <a:ext cx="384048" cy="384048"/>
          </a:xfrm>
          <a:prstGeom prst="ellipse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5"/>
          <p:cNvSpPr/>
          <p:nvPr/>
        </p:nvSpPr>
        <p:spPr>
          <a:xfrm>
            <a:off x="8213206" y="1761424"/>
            <a:ext cx="3840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1</a:t>
            </a:r>
            <a:endParaRPr lang="en-US" sz="1000"/>
          </a:p>
        </p:txBody>
      </p:sp>
      <p:sp>
        <p:nvSpPr>
          <p:cNvPr id="9" name="Text 6"/>
          <p:cNvSpPr/>
          <p:nvPr/>
        </p:nvSpPr>
        <p:spPr>
          <a:xfrm>
            <a:off x="8761846" y="1682496"/>
            <a:ext cx="3246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>
                <a:solidFill>
                  <a:srgbClr val="17202A"/>
                </a:solidFill>
              </a:rPr>
              <a:t>Extract via CAP services</a:t>
            </a:r>
            <a:endParaRPr lang="en-US" sz="1220"/>
          </a:p>
        </p:txBody>
      </p:sp>
      <p:sp>
        <p:nvSpPr>
          <p:cNvPr id="10" name="Shape 7"/>
          <p:cNvSpPr/>
          <p:nvPr/>
        </p:nvSpPr>
        <p:spPr>
          <a:xfrm>
            <a:off x="8213206" y="2359152"/>
            <a:ext cx="384048" cy="384048"/>
          </a:xfrm>
          <a:prstGeom prst="ellipse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8"/>
          <p:cNvSpPr/>
          <p:nvPr/>
        </p:nvSpPr>
        <p:spPr>
          <a:xfrm>
            <a:off x="8213206" y="246840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2</a:t>
            </a:r>
            <a:endParaRPr lang="en-US" sz="1000"/>
          </a:p>
        </p:txBody>
      </p:sp>
      <p:sp>
        <p:nvSpPr>
          <p:cNvPr id="12" name="Text 9"/>
          <p:cNvSpPr/>
          <p:nvPr/>
        </p:nvSpPr>
        <p:spPr>
          <a:xfrm>
            <a:off x="8761846" y="2377440"/>
            <a:ext cx="3246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>
                <a:solidFill>
                  <a:srgbClr val="17202A"/>
                </a:solidFill>
              </a:rPr>
              <a:t>Create and monitor jobs</a:t>
            </a:r>
            <a:endParaRPr lang="en-US" sz="1220"/>
          </a:p>
        </p:txBody>
      </p:sp>
      <p:sp>
        <p:nvSpPr>
          <p:cNvPr id="13" name="Shape 10"/>
          <p:cNvSpPr/>
          <p:nvPr/>
        </p:nvSpPr>
        <p:spPr>
          <a:xfrm>
            <a:off x="8213206" y="3054096"/>
            <a:ext cx="384048" cy="384048"/>
          </a:xfrm>
          <a:prstGeom prst="ellipse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1"/>
          <p:cNvSpPr/>
          <p:nvPr/>
        </p:nvSpPr>
        <p:spPr>
          <a:xfrm>
            <a:off x="8213206" y="317136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3</a:t>
            </a:r>
            <a:endParaRPr lang="en-US" sz="1000"/>
          </a:p>
        </p:txBody>
      </p:sp>
      <p:sp>
        <p:nvSpPr>
          <p:cNvPr id="15" name="Text 12"/>
          <p:cNvSpPr/>
          <p:nvPr/>
        </p:nvSpPr>
        <p:spPr>
          <a:xfrm>
            <a:off x="8761846" y="3072384"/>
            <a:ext cx="3246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>
                <a:solidFill>
                  <a:srgbClr val="17202A"/>
                </a:solidFill>
              </a:rPr>
              <a:t>Download extracted datasets</a:t>
            </a:r>
            <a:endParaRPr lang="en-US" sz="1220"/>
          </a:p>
        </p:txBody>
      </p:sp>
      <p:sp>
        <p:nvSpPr>
          <p:cNvPr id="16" name="Shape 13"/>
          <p:cNvSpPr/>
          <p:nvPr/>
        </p:nvSpPr>
        <p:spPr>
          <a:xfrm>
            <a:off x="8213206" y="3749040"/>
            <a:ext cx="384048" cy="384048"/>
          </a:xfrm>
          <a:prstGeom prst="ellipse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4"/>
          <p:cNvSpPr/>
          <p:nvPr/>
        </p:nvSpPr>
        <p:spPr>
          <a:xfrm>
            <a:off x="8213206" y="387032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4</a:t>
            </a:r>
            <a:endParaRPr lang="en-US" sz="1000"/>
          </a:p>
        </p:txBody>
      </p:sp>
      <p:sp>
        <p:nvSpPr>
          <p:cNvPr id="18" name="Text 15"/>
          <p:cNvSpPr/>
          <p:nvPr/>
        </p:nvSpPr>
        <p:spPr>
          <a:xfrm>
            <a:off x="8761846" y="3767328"/>
            <a:ext cx="3246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>
                <a:solidFill>
                  <a:srgbClr val="17202A"/>
                </a:solidFill>
              </a:rPr>
              <a:t>Transform and enrich</a:t>
            </a:r>
            <a:endParaRPr lang="en-US" sz="1220"/>
          </a:p>
        </p:txBody>
      </p:sp>
      <p:sp>
        <p:nvSpPr>
          <p:cNvPr id="19" name="Shape 16"/>
          <p:cNvSpPr/>
          <p:nvPr/>
        </p:nvSpPr>
        <p:spPr>
          <a:xfrm>
            <a:off x="8213206" y="4443984"/>
            <a:ext cx="384048" cy="384048"/>
          </a:xfrm>
          <a:prstGeom prst="ellipse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Text 17"/>
          <p:cNvSpPr/>
          <p:nvPr/>
        </p:nvSpPr>
        <p:spPr>
          <a:xfrm>
            <a:off x="8213206" y="455724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5</a:t>
            </a:r>
            <a:endParaRPr lang="en-US" sz="1000"/>
          </a:p>
        </p:txBody>
      </p:sp>
      <p:sp>
        <p:nvSpPr>
          <p:cNvPr id="21" name="Text 18"/>
          <p:cNvSpPr/>
          <p:nvPr/>
        </p:nvSpPr>
        <p:spPr>
          <a:xfrm>
            <a:off x="8761846" y="4462272"/>
            <a:ext cx="3246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/>
              <a:t>Upsert into Datasphere HDI</a:t>
            </a:r>
          </a:p>
        </p:txBody>
      </p:sp>
      <p:sp>
        <p:nvSpPr>
          <p:cNvPr id="22" name="Shape 19"/>
          <p:cNvSpPr/>
          <p:nvPr/>
        </p:nvSpPr>
        <p:spPr>
          <a:xfrm>
            <a:off x="8213206" y="5138928"/>
            <a:ext cx="384048" cy="384048"/>
          </a:xfrm>
          <a:prstGeom prst="ellipse">
            <a:avLst/>
          </a:prstGeom>
          <a:solidFill>
            <a:srgbClr val="E3182D"/>
          </a:solidFill>
          <a:ln w="12700">
            <a:solidFill>
              <a:srgbClr val="E3182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0"/>
          <p:cNvSpPr/>
          <p:nvPr/>
        </p:nvSpPr>
        <p:spPr>
          <a:xfrm>
            <a:off x="8213206" y="525219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6</a:t>
            </a:r>
            <a:endParaRPr lang="en-US" sz="1000"/>
          </a:p>
        </p:txBody>
      </p:sp>
      <p:sp>
        <p:nvSpPr>
          <p:cNvPr id="24" name="Text 21"/>
          <p:cNvSpPr/>
          <p:nvPr/>
        </p:nvSpPr>
        <p:spPr>
          <a:xfrm>
            <a:off x="8761846" y="5157216"/>
            <a:ext cx="3246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>
                <a:solidFill>
                  <a:srgbClr val="17202A"/>
                </a:solidFill>
              </a:rPr>
              <a:t>Trigger downstream processing</a:t>
            </a:r>
            <a:endParaRPr lang="en-US" sz="122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CD6749E-C133-C7F1-FEF6-74E07ED2F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81" y="1933944"/>
            <a:ext cx="7125419" cy="37845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474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3182D"/>
                </a:solidFill>
              </a:rPr>
              <a:t>PATTERN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30352" y="621792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7202A"/>
                </a:solidFill>
              </a:rPr>
              <a:t>File-based integration using SFTP and Integration Suite</a:t>
            </a:r>
            <a:endParaRPr lang="en-US" sz="280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cxnSp>
        <p:nvCxnSpPr>
          <p:cNvPr id="42" name="Connector 41"/>
          <p:cNvCxnSpPr/>
          <p:nvPr/>
        </p:nvCxnSpPr>
        <p:spPr>
          <a:xfrm>
            <a:off x="3858768" y="1755648"/>
            <a:ext cx="0" cy="3694176"/>
          </a:xfrm>
          <a:prstGeom prst="line">
            <a:avLst/>
          </a:prstGeom>
          <a:ln w="12700">
            <a:solidFill>
              <a:srgbClr val="D9DF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8275320" y="1755648"/>
            <a:ext cx="0" cy="3694176"/>
          </a:xfrm>
          <a:prstGeom prst="line">
            <a:avLst/>
          </a:prstGeom>
          <a:ln w="12700">
            <a:solidFill>
              <a:srgbClr val="D9DF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30352" y="1755648"/>
            <a:ext cx="3017520" cy="0"/>
          </a:xfrm>
          <a:prstGeom prst="line">
            <a:avLst/>
          </a:prstGeom>
          <a:ln w="25400">
            <a:solidFill>
              <a:srgbClr val="E318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4133087" y="1755648"/>
            <a:ext cx="3822192" cy="0"/>
          </a:xfrm>
          <a:prstGeom prst="line">
            <a:avLst/>
          </a:prstGeom>
          <a:ln w="25400">
            <a:solidFill>
              <a:srgbClr val="E318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549640" y="1755648"/>
            <a:ext cx="2816352" cy="0"/>
          </a:xfrm>
          <a:prstGeom prst="line">
            <a:avLst/>
          </a:prstGeom>
          <a:ln w="25400">
            <a:solidFill>
              <a:srgbClr val="E318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Stage 01"/>
          <p:cNvSpPr txBox="1"/>
          <p:nvPr/>
        </p:nvSpPr>
        <p:spPr>
          <a:xfrm>
            <a:off x="530352" y="190195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1">
                <a:solidFill>
                  <a:srgbClr val="E3182D"/>
                </a:solidFill>
              </a:rPr>
              <a:t>01</a:t>
            </a:r>
          </a:p>
        </p:txBody>
      </p:sp>
      <p:sp>
        <p:nvSpPr>
          <p:cNvPr id="48" name="Stage 02"/>
          <p:cNvSpPr txBox="1"/>
          <p:nvPr/>
        </p:nvSpPr>
        <p:spPr>
          <a:xfrm>
            <a:off x="4133087" y="190195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1">
                <a:solidFill>
                  <a:srgbClr val="E3182D"/>
                </a:solidFill>
              </a:rPr>
              <a:t>02</a:t>
            </a:r>
          </a:p>
        </p:txBody>
      </p:sp>
      <p:sp>
        <p:nvSpPr>
          <p:cNvPr id="49" name="Stage 03"/>
          <p:cNvSpPr txBox="1"/>
          <p:nvPr/>
        </p:nvSpPr>
        <p:spPr>
          <a:xfrm>
            <a:off x="8549640" y="190195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1">
                <a:solidFill>
                  <a:srgbClr val="E3182D"/>
                </a:solidFill>
              </a:rPr>
              <a:t>03</a:t>
            </a:r>
          </a:p>
        </p:txBody>
      </p:sp>
      <p:sp>
        <p:nvSpPr>
          <p:cNvPr id="50" name="SFTP Source Narrative"/>
          <p:cNvSpPr txBox="1"/>
          <p:nvPr/>
        </p:nvSpPr>
        <p:spPr>
          <a:xfrm>
            <a:off x="530352" y="2286000"/>
            <a:ext cx="3017520" cy="1165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000"/>
              </a:spcAft>
            </a:pPr>
            <a:r>
              <a:rPr sz="1800" b="1">
                <a:solidFill>
                  <a:srgbClr val="17202A"/>
                </a:solidFill>
              </a:rPr>
              <a:t>File-Based Integration Using SFTP</a:t>
            </a:r>
          </a:p>
          <a:p>
            <a:pPr>
              <a:lnSpc>
                <a:spcPct val="115000"/>
              </a:lnSpc>
            </a:pPr>
            <a:r>
              <a:rPr sz="1400" b="0">
                <a:solidFill>
                  <a:srgbClr val="5F6B7A"/>
                </a:solidFill>
              </a:rPr>
              <a:t>-  </a:t>
            </a:r>
            <a:r>
              <a:rPr lang="en-CA" sz="1400" b="0">
                <a:solidFill>
                  <a:srgbClr val="5F6B7A"/>
                </a:solidFill>
              </a:rPr>
              <a:t>W</a:t>
            </a:r>
            <a:r>
              <a:rPr sz="1400" b="0">
                <a:solidFill>
                  <a:srgbClr val="5F6B7A"/>
                </a:solidFill>
              </a:rPr>
              <a:t>e integrated Datasphere with SFTP sources through Cloud Connector.</a:t>
            </a:r>
          </a:p>
        </p:txBody>
      </p:sp>
      <p:sp>
        <p:nvSpPr>
          <p:cNvPr id="51" name="Integration Suite Narrative"/>
          <p:cNvSpPr txBox="1"/>
          <p:nvPr/>
        </p:nvSpPr>
        <p:spPr>
          <a:xfrm>
            <a:off x="4133087" y="2286000"/>
            <a:ext cx="3822191" cy="3017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17202A"/>
                </a:solidFill>
              </a:rPr>
              <a:t>SAP Integration Suite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sz="1400" b="0">
                <a:solidFill>
                  <a:srgbClr val="5F6B7A"/>
                </a:solidFill>
              </a:rPr>
              <a:t>- For these scenarios, SAP Integration Suite played a critical role in:</a:t>
            </a:r>
          </a:p>
          <a:p>
            <a:pPr>
              <a:lnSpc>
                <a:spcPct val="100000"/>
              </a:lnSpc>
              <a:spcAft>
                <a:spcPts val="700"/>
              </a:spcAft>
            </a:pPr>
            <a:r>
              <a:rPr sz="1400" b="1">
                <a:solidFill>
                  <a:srgbClr val="E3182D"/>
                </a:solidFill>
              </a:rPr>
              <a:t>•  </a:t>
            </a:r>
            <a:r>
              <a:rPr sz="1400" b="0">
                <a:solidFill>
                  <a:srgbClr val="17202A"/>
                </a:solidFill>
              </a:rPr>
              <a:t>Flattening nested JSON structures</a:t>
            </a:r>
          </a:p>
          <a:p>
            <a:pPr>
              <a:lnSpc>
                <a:spcPct val="100000"/>
              </a:lnSpc>
              <a:spcAft>
                <a:spcPts val="700"/>
              </a:spcAft>
            </a:pPr>
            <a:r>
              <a:rPr sz="1400" b="1">
                <a:solidFill>
                  <a:srgbClr val="E3182D"/>
                </a:solidFill>
              </a:rPr>
              <a:t>•  </a:t>
            </a:r>
            <a:r>
              <a:rPr sz="1400" b="0">
                <a:solidFill>
                  <a:srgbClr val="17202A"/>
                </a:solidFill>
              </a:rPr>
              <a:t>Data cleansing and transformation</a:t>
            </a:r>
          </a:p>
          <a:p>
            <a:pPr>
              <a:lnSpc>
                <a:spcPct val="100000"/>
              </a:lnSpc>
              <a:spcAft>
                <a:spcPts val="700"/>
              </a:spcAft>
            </a:pPr>
            <a:r>
              <a:rPr sz="1400" b="1">
                <a:solidFill>
                  <a:srgbClr val="E3182D"/>
                </a:solidFill>
              </a:rPr>
              <a:t>•  </a:t>
            </a:r>
            <a:r>
              <a:rPr sz="1400" b="0">
                <a:solidFill>
                  <a:srgbClr val="17202A"/>
                </a:solidFill>
              </a:rPr>
              <a:t>Field mapping</a:t>
            </a:r>
          </a:p>
          <a:p>
            <a:pPr>
              <a:lnSpc>
                <a:spcPct val="100000"/>
              </a:lnSpc>
              <a:spcAft>
                <a:spcPts val="700"/>
              </a:spcAft>
            </a:pPr>
            <a:r>
              <a:rPr sz="1400" b="1">
                <a:solidFill>
                  <a:srgbClr val="E3182D"/>
                </a:solidFill>
              </a:rPr>
              <a:t>•  </a:t>
            </a:r>
            <a:r>
              <a:rPr sz="1400" b="0">
                <a:solidFill>
                  <a:srgbClr val="17202A"/>
                </a:solidFill>
              </a:rPr>
              <a:t>Exception handling</a:t>
            </a:r>
          </a:p>
          <a:p>
            <a:pPr>
              <a:lnSpc>
                <a:spcPct val="100000"/>
              </a:lnSpc>
              <a:spcAft>
                <a:spcPts val="700"/>
              </a:spcAft>
            </a:pPr>
            <a:r>
              <a:rPr sz="1400" b="1">
                <a:solidFill>
                  <a:srgbClr val="E3182D"/>
                </a:solidFill>
              </a:rPr>
              <a:t>•  </a:t>
            </a:r>
            <a:r>
              <a:rPr sz="1400" b="0">
                <a:solidFill>
                  <a:srgbClr val="17202A"/>
                </a:solidFill>
              </a:rPr>
              <a:t>Handling Encrypted Files</a:t>
            </a:r>
          </a:p>
        </p:txBody>
      </p:sp>
      <p:sp>
        <p:nvSpPr>
          <p:cNvPr id="52" name="Datasphere Load Narrative"/>
          <p:cNvSpPr txBox="1"/>
          <p:nvPr/>
        </p:nvSpPr>
        <p:spPr>
          <a:xfrm>
            <a:off x="8549640" y="2286000"/>
            <a:ext cx="2816352" cy="2606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1">
                <a:solidFill>
                  <a:srgbClr val="17202A"/>
                </a:solidFill>
              </a:rPr>
              <a:t>After transformation, data was loaded directly into the Datasphere HANA database layer using the JDBC adapter.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34747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3182D"/>
                </a:solidFill>
              </a:rPr>
              <a:t>PATTERN 5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30352" y="785586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7202A"/>
                </a:solidFill>
              </a:rPr>
              <a:t>Kafka event streaming integration</a:t>
            </a:r>
            <a:endParaRPr lang="en-US" sz="280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6480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8A919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41" name="Kafka Adapter Opening"/>
          <p:cNvSpPr txBox="1"/>
          <p:nvPr/>
        </p:nvSpPr>
        <p:spPr>
          <a:xfrm>
            <a:off x="530352" y="1259422"/>
            <a:ext cx="11064240" cy="5852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7202A"/>
                </a:solidFill>
              </a:rPr>
              <a:t>For production deployments, we leveraged the </a:t>
            </a:r>
            <a:r>
              <a:rPr sz="1800" b="1">
                <a:solidFill>
                  <a:srgbClr val="E3182D"/>
                </a:solidFill>
              </a:rPr>
              <a:t>SAP Integration Suite Advantco Kafka Adapter.</a:t>
            </a:r>
          </a:p>
        </p:txBody>
      </p:sp>
      <p:sp>
        <p:nvSpPr>
          <p:cNvPr id="42" name="Architecture Provided Label"/>
          <p:cNvSpPr txBox="1"/>
          <p:nvPr/>
        </p:nvSpPr>
        <p:spPr>
          <a:xfrm>
            <a:off x="601567" y="1840337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500" b="1">
                <a:solidFill>
                  <a:srgbClr val="17202A"/>
                </a:solidFill>
              </a:rPr>
              <a:t>This architecture provided:</a:t>
            </a:r>
          </a:p>
        </p:txBody>
      </p:sp>
      <p:cxnSp>
        <p:nvCxnSpPr>
          <p:cNvPr id="54" name="Conclusion Accent"/>
          <p:cNvCxnSpPr/>
          <p:nvPr/>
        </p:nvCxnSpPr>
        <p:spPr>
          <a:xfrm>
            <a:off x="722632" y="4831364"/>
            <a:ext cx="0" cy="804672"/>
          </a:xfrm>
          <a:prstGeom prst="line">
            <a:avLst/>
          </a:prstGeom>
          <a:ln w="50800">
            <a:solidFill>
              <a:srgbClr val="E318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Kafka Architecture Conclusion"/>
          <p:cNvSpPr txBox="1"/>
          <p:nvPr/>
        </p:nvSpPr>
        <p:spPr>
          <a:xfrm>
            <a:off x="913602" y="4938186"/>
            <a:ext cx="10297113" cy="5971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17202A"/>
                </a:solidFill>
              </a:rPr>
              <a:t>The additional integration layer increased architectural flexibility while meeting enterprise security and compliance standards.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34C49D0-007A-896F-C230-E8AA94F19188}"/>
              </a:ext>
            </a:extLst>
          </p:cNvPr>
          <p:cNvGrpSpPr/>
          <p:nvPr/>
        </p:nvGrpSpPr>
        <p:grpSpPr>
          <a:xfrm>
            <a:off x="942016" y="2261314"/>
            <a:ext cx="10240283" cy="1990177"/>
            <a:chOff x="876230" y="2218629"/>
            <a:chExt cx="10240283" cy="199017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57587E3-3DF4-5A95-7179-B5AA69727D26}"/>
                </a:ext>
              </a:extLst>
            </p:cNvPr>
            <p:cNvGrpSpPr/>
            <p:nvPr/>
          </p:nvGrpSpPr>
          <p:grpSpPr>
            <a:xfrm>
              <a:off x="876230" y="2218632"/>
              <a:ext cx="1901013" cy="1990174"/>
              <a:chOff x="527276" y="1891043"/>
              <a:chExt cx="2192994" cy="199017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898207A-8B02-C319-7AD6-FF7D2B66EFB1}"/>
                  </a:ext>
                </a:extLst>
              </p:cNvPr>
              <p:cNvGrpSpPr/>
              <p:nvPr/>
            </p:nvGrpSpPr>
            <p:grpSpPr>
              <a:xfrm>
                <a:off x="527276" y="1891043"/>
                <a:ext cx="2192994" cy="1990174"/>
                <a:chOff x="548640" y="1691640"/>
                <a:chExt cx="2192994" cy="2880360"/>
              </a:xfrm>
            </p:grpSpPr>
            <p:sp>
              <p:nvSpPr>
                <p:cNvPr id="7" name="Shape 3">
                  <a:extLst>
                    <a:ext uri="{FF2B5EF4-FFF2-40B4-BE49-F238E27FC236}">
                      <a16:creationId xmlns:a16="http://schemas.microsoft.com/office/drawing/2014/main" id="{0902AB10-69B8-DAF5-C325-D0705924E062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2192994" cy="2880360"/>
                </a:xfrm>
                <a:prstGeom prst="roundRect">
                  <a:avLst>
                    <a:gd name="adj" fmla="val 2105"/>
                  </a:avLst>
                </a:prstGeom>
                <a:solidFill>
                  <a:srgbClr val="FFFFFF"/>
                </a:solidFill>
                <a:ln w="12700">
                  <a:solidFill>
                    <a:srgbClr val="E4E8ED"/>
                  </a:solidFill>
                  <a:prstDash val="solid"/>
                </a:ln>
                <a:effectLst>
                  <a:outerShdw blurRad="15240" dist="5080" dir="2700000" algn="bl" rotWithShape="0">
                    <a:srgbClr val="000000">
                      <a:alpha val="10000"/>
                    </a:srgbClr>
                  </a:outerShdw>
                </a:effec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" name="Shape 4">
                  <a:extLst>
                    <a:ext uri="{FF2B5EF4-FFF2-40B4-BE49-F238E27FC236}">
                      <a16:creationId xmlns:a16="http://schemas.microsoft.com/office/drawing/2014/main" id="{06F7B43F-9E33-DD79-4616-D095365FBD83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73152" cy="2880360"/>
                </a:xfrm>
                <a:prstGeom prst="rect">
                  <a:avLst/>
                </a:prstGeom>
                <a:solidFill>
                  <a:srgbClr val="0A6ED1"/>
                </a:solidFill>
                <a:ln w="12700">
                  <a:solidFill>
                    <a:srgbClr val="0A6ED1"/>
                  </a:solidFill>
                  <a:prstDash val="solid"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11" name="Capability 2 Text">
                <a:extLst>
                  <a:ext uri="{FF2B5EF4-FFF2-40B4-BE49-F238E27FC236}">
                    <a16:creationId xmlns:a16="http://schemas.microsoft.com/office/drawing/2014/main" id="{40AB32AF-5F44-DA99-654E-71E4A55269A2}"/>
                  </a:ext>
                </a:extLst>
              </p:cNvPr>
              <p:cNvSpPr txBox="1"/>
              <p:nvPr/>
            </p:nvSpPr>
            <p:spPr>
              <a:xfrm>
                <a:off x="635289" y="2162511"/>
                <a:ext cx="1975103" cy="44563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>
                  <a:lnSpc>
                    <a:spcPct val="105000"/>
                  </a:lnSpc>
                </a:pPr>
                <a:r>
                  <a:rPr lang="en-US" sz="1400" b="1">
                    <a:solidFill>
                      <a:srgbClr val="17202A"/>
                    </a:solidFill>
                  </a:rPr>
                  <a:t>Private</a:t>
                </a:r>
              </a:p>
              <a:p>
                <a:pPr algn="ctr">
                  <a:lnSpc>
                    <a:spcPct val="105000"/>
                  </a:lnSpc>
                </a:pPr>
                <a:r>
                  <a:rPr lang="en-US" sz="1400" b="1">
                    <a:solidFill>
                      <a:srgbClr val="17202A"/>
                    </a:solidFill>
                  </a:rPr>
                  <a:t>Connectivity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9DE7F4B-BF0F-F4F9-34A7-58268D8D4FE9}"/>
                </a:ext>
              </a:extLst>
            </p:cNvPr>
            <p:cNvGrpSpPr/>
            <p:nvPr/>
          </p:nvGrpSpPr>
          <p:grpSpPr>
            <a:xfrm>
              <a:off x="2962827" y="2218631"/>
              <a:ext cx="1901013" cy="1990174"/>
              <a:chOff x="2998434" y="1891042"/>
              <a:chExt cx="2192994" cy="1990174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C869461-C178-1469-F365-B408B7276959}"/>
                  </a:ext>
                </a:extLst>
              </p:cNvPr>
              <p:cNvGrpSpPr/>
              <p:nvPr/>
            </p:nvGrpSpPr>
            <p:grpSpPr>
              <a:xfrm>
                <a:off x="2998434" y="1891042"/>
                <a:ext cx="2192994" cy="1990174"/>
                <a:chOff x="548640" y="1691640"/>
                <a:chExt cx="2192994" cy="2880360"/>
              </a:xfrm>
            </p:grpSpPr>
            <p:sp>
              <p:nvSpPr>
                <p:cNvPr id="13" name="Shape 3">
                  <a:extLst>
                    <a:ext uri="{FF2B5EF4-FFF2-40B4-BE49-F238E27FC236}">
                      <a16:creationId xmlns:a16="http://schemas.microsoft.com/office/drawing/2014/main" id="{CCFEDE61-7F06-B829-2150-775543DDD1A1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2192994" cy="2880360"/>
                </a:xfrm>
                <a:prstGeom prst="roundRect">
                  <a:avLst>
                    <a:gd name="adj" fmla="val 2105"/>
                  </a:avLst>
                </a:prstGeom>
                <a:solidFill>
                  <a:srgbClr val="FFFFFF"/>
                </a:solidFill>
                <a:ln w="12700">
                  <a:solidFill>
                    <a:srgbClr val="E4E8ED"/>
                  </a:solidFill>
                  <a:prstDash val="solid"/>
                </a:ln>
                <a:effectLst>
                  <a:outerShdw blurRad="15240" dist="5080" dir="2700000" algn="bl" rotWithShape="0">
                    <a:srgbClr val="000000">
                      <a:alpha val="10000"/>
                    </a:srgbClr>
                  </a:outerShdw>
                </a:effec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" name="Shape 4">
                  <a:extLst>
                    <a:ext uri="{FF2B5EF4-FFF2-40B4-BE49-F238E27FC236}">
                      <a16:creationId xmlns:a16="http://schemas.microsoft.com/office/drawing/2014/main" id="{EAE01B93-4614-0A48-B90F-981FE6DBC284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73152" cy="2880360"/>
                </a:xfrm>
                <a:prstGeom prst="rect">
                  <a:avLst/>
                </a:prstGeom>
                <a:solidFill>
                  <a:srgbClr val="34818E"/>
                </a:solidFill>
                <a:ln w="12700">
                  <a:solidFill>
                    <a:srgbClr val="34818E"/>
                  </a:solidFill>
                  <a:prstDash val="solid"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47" name="Capability 2 Text"/>
              <p:cNvSpPr txBox="1"/>
              <p:nvPr/>
            </p:nvSpPr>
            <p:spPr>
              <a:xfrm>
                <a:off x="3125624" y="2276457"/>
                <a:ext cx="1975103" cy="21941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>
                  <a:lnSpc>
                    <a:spcPct val="105000"/>
                  </a:lnSpc>
                </a:pPr>
                <a:r>
                  <a:rPr sz="1400" b="1">
                    <a:solidFill>
                      <a:srgbClr val="17202A"/>
                    </a:solidFill>
                  </a:rPr>
                  <a:t>PGP </a:t>
                </a:r>
                <a:r>
                  <a:rPr lang="en-US" sz="1400" b="1">
                    <a:solidFill>
                      <a:srgbClr val="17202A"/>
                    </a:solidFill>
                  </a:rPr>
                  <a:t>Decryption</a:t>
                </a:r>
                <a:r>
                  <a:rPr sz="1400" b="1">
                    <a:solidFill>
                      <a:srgbClr val="17202A"/>
                    </a:solidFill>
                  </a:rPr>
                  <a:t> </a:t>
                </a:r>
                <a:endParaRPr lang="en-US" sz="1400" b="1">
                  <a:solidFill>
                    <a:srgbClr val="17202A"/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918E83B-19EB-E507-186F-1B7FB6B469C8}"/>
                </a:ext>
              </a:extLst>
            </p:cNvPr>
            <p:cNvGrpSpPr/>
            <p:nvPr/>
          </p:nvGrpSpPr>
          <p:grpSpPr>
            <a:xfrm>
              <a:off x="5049426" y="2218631"/>
              <a:ext cx="1901013" cy="1990174"/>
              <a:chOff x="5512322" y="1891042"/>
              <a:chExt cx="2192994" cy="1990174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A529B5E-5F30-C375-1B70-EFE185752B76}"/>
                  </a:ext>
                </a:extLst>
              </p:cNvPr>
              <p:cNvGrpSpPr/>
              <p:nvPr/>
            </p:nvGrpSpPr>
            <p:grpSpPr>
              <a:xfrm>
                <a:off x="5512322" y="1891042"/>
                <a:ext cx="2192994" cy="1990174"/>
                <a:chOff x="548640" y="1691640"/>
                <a:chExt cx="2192994" cy="2880360"/>
              </a:xfrm>
            </p:grpSpPr>
            <p:sp>
              <p:nvSpPr>
                <p:cNvPr id="16" name="Shape 3">
                  <a:extLst>
                    <a:ext uri="{FF2B5EF4-FFF2-40B4-BE49-F238E27FC236}">
                      <a16:creationId xmlns:a16="http://schemas.microsoft.com/office/drawing/2014/main" id="{2F7CBE0D-96F3-9AC8-68BB-DA0BA8111597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2192994" cy="2880360"/>
                </a:xfrm>
                <a:prstGeom prst="roundRect">
                  <a:avLst>
                    <a:gd name="adj" fmla="val 2105"/>
                  </a:avLst>
                </a:prstGeom>
                <a:solidFill>
                  <a:srgbClr val="FFFFFF"/>
                </a:solidFill>
                <a:ln w="12700">
                  <a:solidFill>
                    <a:srgbClr val="E4E8ED"/>
                  </a:solidFill>
                  <a:prstDash val="solid"/>
                </a:ln>
                <a:effectLst>
                  <a:outerShdw blurRad="15240" dist="5080" dir="2700000" algn="bl" rotWithShape="0">
                    <a:srgbClr val="000000">
                      <a:alpha val="10000"/>
                    </a:srgbClr>
                  </a:outerShdw>
                </a:effec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" name="Shape 4">
                  <a:extLst>
                    <a:ext uri="{FF2B5EF4-FFF2-40B4-BE49-F238E27FC236}">
                      <a16:creationId xmlns:a16="http://schemas.microsoft.com/office/drawing/2014/main" id="{5425917C-7ECA-9653-CAC4-06AEFA2030C2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73152" cy="2880360"/>
                </a:xfrm>
                <a:prstGeom prst="rect">
                  <a:avLst/>
                </a:prstGeom>
                <a:solidFill>
                  <a:srgbClr val="D52C30"/>
                </a:solidFill>
                <a:ln w="12700">
                  <a:solidFill>
                    <a:srgbClr val="D52C30"/>
                  </a:solidFill>
                  <a:prstDash val="solid"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49" name="Capability 3 Text"/>
              <p:cNvSpPr txBox="1"/>
              <p:nvPr/>
            </p:nvSpPr>
            <p:spPr>
              <a:xfrm>
                <a:off x="5639466" y="2162513"/>
                <a:ext cx="1975103" cy="44563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>
                  <a:lnSpc>
                    <a:spcPct val="105000"/>
                  </a:lnSpc>
                </a:pPr>
                <a:r>
                  <a:rPr lang="en-US" sz="1400" b="1">
                    <a:solidFill>
                      <a:srgbClr val="17202A"/>
                    </a:solidFill>
                  </a:rPr>
                  <a:t>Message Transformation</a:t>
                </a:r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960AB1A-9372-A3CB-5A23-9A6E7748A653}"/>
                </a:ext>
              </a:extLst>
            </p:cNvPr>
            <p:cNvGrpSpPr/>
            <p:nvPr/>
          </p:nvGrpSpPr>
          <p:grpSpPr>
            <a:xfrm>
              <a:off x="7136023" y="2218630"/>
              <a:ext cx="1901013" cy="1990174"/>
              <a:chOff x="7492098" y="1891041"/>
              <a:chExt cx="2192994" cy="1990174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6F455E36-ABD9-C3E4-0685-714F0FB65B4D}"/>
                  </a:ext>
                </a:extLst>
              </p:cNvPr>
              <p:cNvGrpSpPr/>
              <p:nvPr/>
            </p:nvGrpSpPr>
            <p:grpSpPr>
              <a:xfrm>
                <a:off x="7492098" y="1891041"/>
                <a:ext cx="2192994" cy="1990174"/>
                <a:chOff x="548640" y="1691640"/>
                <a:chExt cx="2192994" cy="2880360"/>
              </a:xfrm>
            </p:grpSpPr>
            <p:sp>
              <p:nvSpPr>
                <p:cNvPr id="19" name="Shape 3">
                  <a:extLst>
                    <a:ext uri="{FF2B5EF4-FFF2-40B4-BE49-F238E27FC236}">
                      <a16:creationId xmlns:a16="http://schemas.microsoft.com/office/drawing/2014/main" id="{E43AF1F9-3881-90B0-9C49-10419F2F3EB5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2192994" cy="2880360"/>
                </a:xfrm>
                <a:prstGeom prst="roundRect">
                  <a:avLst>
                    <a:gd name="adj" fmla="val 2105"/>
                  </a:avLst>
                </a:prstGeom>
                <a:solidFill>
                  <a:srgbClr val="FFFFFF"/>
                </a:solidFill>
                <a:ln w="12700">
                  <a:solidFill>
                    <a:srgbClr val="E4E8ED"/>
                  </a:solidFill>
                  <a:prstDash val="solid"/>
                </a:ln>
                <a:effectLst>
                  <a:outerShdw blurRad="15240" dist="5080" dir="2700000" algn="bl" rotWithShape="0">
                    <a:srgbClr val="000000">
                      <a:alpha val="10000"/>
                    </a:srgbClr>
                  </a:outerShdw>
                </a:effec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20" name="Shape 4">
                  <a:extLst>
                    <a:ext uri="{FF2B5EF4-FFF2-40B4-BE49-F238E27FC236}">
                      <a16:creationId xmlns:a16="http://schemas.microsoft.com/office/drawing/2014/main" id="{F7CD615A-5F70-A8E6-AB84-946AC277C54C}"/>
                    </a:ext>
                  </a:extLst>
                </p:cNvPr>
                <p:cNvSpPr/>
                <p:nvPr/>
              </p:nvSpPr>
              <p:spPr>
                <a:xfrm>
                  <a:off x="548640" y="1691640"/>
                  <a:ext cx="73152" cy="2880360"/>
                </a:xfrm>
                <a:prstGeom prst="rect">
                  <a:avLst/>
                </a:prstGeom>
                <a:solidFill>
                  <a:srgbClr val="D29B22"/>
                </a:solidFill>
                <a:ln w="12700">
                  <a:solidFill>
                    <a:srgbClr val="D29B22"/>
                  </a:solidFill>
                  <a:prstDash val="solid"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51" name="Capability 4 Text"/>
              <p:cNvSpPr txBox="1"/>
              <p:nvPr/>
            </p:nvSpPr>
            <p:spPr>
              <a:xfrm>
                <a:off x="8068945" y="2176755"/>
                <a:ext cx="1138027" cy="44563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>
                  <a:lnSpc>
                    <a:spcPct val="105000"/>
                  </a:lnSpc>
                </a:pPr>
                <a:r>
                  <a:rPr lang="en-US" sz="1400" b="1">
                    <a:solidFill>
                      <a:srgbClr val="17202A"/>
                    </a:solidFill>
                  </a:rPr>
                  <a:t>Operational Monitoring</a:t>
                </a:r>
                <a:endParaRPr sz="1400" b="1">
                  <a:solidFill>
                    <a:srgbClr val="17202A"/>
                  </a:solidFill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45CFF7C-D9DD-1A70-8567-7A69A288DD55}"/>
                </a:ext>
              </a:extLst>
            </p:cNvPr>
            <p:cNvGrpSpPr/>
            <p:nvPr/>
          </p:nvGrpSpPr>
          <p:grpSpPr>
            <a:xfrm>
              <a:off x="9215500" y="2218629"/>
              <a:ext cx="1901013" cy="1990174"/>
              <a:chOff x="548640" y="1691640"/>
              <a:chExt cx="2192994" cy="2880360"/>
            </a:xfrm>
          </p:grpSpPr>
          <p:sp>
            <p:nvSpPr>
              <p:cNvPr id="25" name="Shape 3">
                <a:extLst>
                  <a:ext uri="{FF2B5EF4-FFF2-40B4-BE49-F238E27FC236}">
                    <a16:creationId xmlns:a16="http://schemas.microsoft.com/office/drawing/2014/main" id="{F1B79242-2651-5731-C237-4CC7A3C30321}"/>
                  </a:ext>
                </a:extLst>
              </p:cNvPr>
              <p:cNvSpPr/>
              <p:nvPr/>
            </p:nvSpPr>
            <p:spPr>
              <a:xfrm>
                <a:off x="548640" y="1691640"/>
                <a:ext cx="2192994" cy="2880360"/>
              </a:xfrm>
              <a:prstGeom prst="roundRect">
                <a:avLst>
                  <a:gd name="adj" fmla="val 2105"/>
                </a:avLst>
              </a:prstGeom>
              <a:solidFill>
                <a:srgbClr val="FFFFFF"/>
              </a:solidFill>
              <a:ln w="12700">
                <a:solidFill>
                  <a:srgbClr val="E4E8ED"/>
                </a:solidFill>
                <a:prstDash val="solid"/>
              </a:ln>
              <a:effectLst>
                <a:outerShdw blurRad="15240" dist="5080" dir="2700000" algn="bl" rotWithShape="0">
                  <a:srgbClr val="000000">
                    <a:alpha val="10000"/>
                  </a:srgbClr>
                </a:outerShdw>
              </a:effec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6" name="Shape 4">
                <a:extLst>
                  <a:ext uri="{FF2B5EF4-FFF2-40B4-BE49-F238E27FC236}">
                    <a16:creationId xmlns:a16="http://schemas.microsoft.com/office/drawing/2014/main" id="{A70190F4-ECA1-4561-7232-AA22EB64E10A}"/>
                  </a:ext>
                </a:extLst>
              </p:cNvPr>
              <p:cNvSpPr/>
              <p:nvPr/>
            </p:nvSpPr>
            <p:spPr>
              <a:xfrm>
                <a:off x="548640" y="1691640"/>
                <a:ext cx="73152" cy="2880360"/>
              </a:xfrm>
              <a:prstGeom prst="rect">
                <a:avLst/>
              </a:prstGeom>
              <a:solidFill>
                <a:srgbClr val="7030A0"/>
              </a:solidFill>
              <a:ln w="12700">
                <a:solidFill>
                  <a:srgbClr val="7030A0"/>
                </a:solidFill>
                <a:prstDash val="solid"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53" name="Capability 5 Text"/>
            <p:cNvSpPr txBox="1"/>
            <p:nvPr/>
          </p:nvSpPr>
          <p:spPr>
            <a:xfrm>
              <a:off x="9465807" y="2497224"/>
              <a:ext cx="1455236" cy="44563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05000"/>
                </a:lnSpc>
              </a:pPr>
              <a:r>
                <a:rPr sz="1400" b="1">
                  <a:solidFill>
                    <a:srgbClr val="17202A"/>
                  </a:solidFill>
                </a:rPr>
                <a:t>Centralized</a:t>
              </a:r>
              <a:r>
                <a:rPr lang="en-US" sz="1400" b="1">
                  <a:solidFill>
                    <a:srgbClr val="17202A"/>
                  </a:solidFill>
                </a:rPr>
                <a:t> </a:t>
              </a:r>
            </a:p>
            <a:p>
              <a:pPr algn="ctr">
                <a:lnSpc>
                  <a:spcPct val="105000"/>
                </a:lnSpc>
              </a:pPr>
              <a:r>
                <a:rPr lang="en-US" sz="1400" b="1">
                  <a:solidFill>
                    <a:srgbClr val="17202A"/>
                  </a:solidFill>
                </a:rPr>
                <a:t>Governance</a:t>
              </a:r>
              <a:endParaRPr sz="1400" b="1">
                <a:solidFill>
                  <a:srgbClr val="17202A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DAA276F-5C8A-281D-EF05-5E1D65F660BE}"/>
              </a:ext>
            </a:extLst>
          </p:cNvPr>
          <p:cNvSpPr txBox="1"/>
          <p:nvPr/>
        </p:nvSpPr>
        <p:spPr>
          <a:xfrm>
            <a:off x="3169067" y="2991028"/>
            <a:ext cx="175188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solidFill>
                  <a:schemeClr val="bg2">
                    <a:lumMod val="49000"/>
                  </a:schemeClr>
                </a:solidFill>
                <a:latin typeface="Aptos"/>
                <a:cs typeface="Segoe UI"/>
              </a:rPr>
              <a:t>Automated decryption of inbound messages to support secure data exchange.</a:t>
            </a:r>
            <a:endParaRPr lang="en-US" sz="1200">
              <a:solidFill>
                <a:schemeClr val="bg2">
                  <a:lumMod val="49000"/>
                </a:schemeClr>
              </a:solidFill>
              <a:latin typeface="Aptos"/>
            </a:endParaRPr>
          </a:p>
          <a:p>
            <a:pPr algn="just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9BE0AD-D72E-2EA6-33B9-49D0BF76B178}"/>
              </a:ext>
            </a:extLst>
          </p:cNvPr>
          <p:cNvSpPr txBox="1"/>
          <p:nvPr/>
        </p:nvSpPr>
        <p:spPr>
          <a:xfrm>
            <a:off x="1068225" y="2991027"/>
            <a:ext cx="175188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solidFill>
                  <a:schemeClr val="bg2">
                    <a:lumMod val="49000"/>
                  </a:schemeClr>
                </a:solidFill>
                <a:latin typeface="Aptos"/>
                <a:cs typeface="Segoe UI"/>
              </a:rPr>
              <a:t>Secure connectivity through private network channels, avoiding exposure to public internet.</a:t>
            </a:r>
            <a:endParaRPr lang="en-US">
              <a:solidFill>
                <a:schemeClr val="bg2">
                  <a:lumMod val="49000"/>
                </a:schemeClr>
              </a:solidFill>
            </a:endParaRPr>
          </a:p>
          <a:p>
            <a:pPr algn="just"/>
            <a:endParaRPr lang="en-US" sz="1200">
              <a:solidFill>
                <a:schemeClr val="bg2">
                  <a:lumMod val="49000"/>
                </a:schemeClr>
              </a:solidFill>
              <a:latin typeface="Aptos"/>
              <a:cs typeface="Segoe UI"/>
            </a:endParaRPr>
          </a:p>
          <a:p>
            <a:pPr algn="just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E4CF46-93F2-2BF1-A955-13C2219EA255}"/>
              </a:ext>
            </a:extLst>
          </p:cNvPr>
          <p:cNvSpPr txBox="1"/>
          <p:nvPr/>
        </p:nvSpPr>
        <p:spPr>
          <a:xfrm>
            <a:off x="5269907" y="3012392"/>
            <a:ext cx="1751886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>
                <a:solidFill>
                  <a:schemeClr val="bg2">
                    <a:lumMod val="49000"/>
                  </a:schemeClr>
                </a:solidFill>
                <a:latin typeface="Segoe UI"/>
                <a:cs typeface="Segoe UI"/>
              </a:rPr>
              <a:t>Transform and map event payloads between source and target formats.</a:t>
            </a:r>
            <a:endParaRPr lang="en-US" sz="1100">
              <a:solidFill>
                <a:schemeClr val="bg2">
                  <a:lumMod val="49000"/>
                </a:schemeClr>
              </a:solidFill>
              <a:latin typeface="Segoe UI"/>
            </a:endParaRPr>
          </a:p>
          <a:p>
            <a:pPr algn="just"/>
            <a:endParaRPr lang="en-US" sz="1200">
              <a:solidFill>
                <a:schemeClr val="bg2">
                  <a:lumMod val="49000"/>
                </a:schemeClr>
              </a:solidFill>
              <a:latin typeface="Aptos"/>
              <a:cs typeface="Segoe UI"/>
            </a:endParaRPr>
          </a:p>
          <a:p>
            <a:pPr algn="just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BA000E1-4B6D-5FE0-64F5-21EEAF6061DA}"/>
              </a:ext>
            </a:extLst>
          </p:cNvPr>
          <p:cNvSpPr txBox="1"/>
          <p:nvPr/>
        </p:nvSpPr>
        <p:spPr>
          <a:xfrm>
            <a:off x="7370747" y="3005269"/>
            <a:ext cx="1751886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>
                <a:solidFill>
                  <a:schemeClr val="bg2">
                    <a:lumMod val="49000"/>
                  </a:schemeClr>
                </a:solidFill>
                <a:latin typeface="Segoe UI"/>
                <a:cs typeface="Segoe UI"/>
              </a:rPr>
              <a:t>Centralized visibility into message processing, errors, and integration health.</a:t>
            </a:r>
            <a:endParaRPr lang="en-US" sz="1100">
              <a:solidFill>
                <a:schemeClr val="bg2">
                  <a:lumMod val="49000"/>
                </a:schemeClr>
              </a:solidFill>
              <a:latin typeface="Segoe UI"/>
            </a:endParaRPr>
          </a:p>
          <a:p>
            <a:pPr algn="just"/>
            <a:endParaRPr lang="en-US" sz="1200">
              <a:solidFill>
                <a:schemeClr val="bg2">
                  <a:lumMod val="49000"/>
                </a:schemeClr>
              </a:solidFill>
              <a:latin typeface="Aptos"/>
              <a:cs typeface="Segoe UI"/>
            </a:endParaRPr>
          </a:p>
          <a:p>
            <a:pPr algn="just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CE9CE42-3D5C-E2FE-1545-98D693D28B45}"/>
              </a:ext>
            </a:extLst>
          </p:cNvPr>
          <p:cNvSpPr txBox="1"/>
          <p:nvPr/>
        </p:nvSpPr>
        <p:spPr>
          <a:xfrm>
            <a:off x="9407494" y="2998147"/>
            <a:ext cx="1751886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>
                <a:solidFill>
                  <a:schemeClr val="bg2">
                    <a:lumMod val="49000"/>
                  </a:schemeClr>
                </a:solidFill>
                <a:latin typeface="Segoe UI"/>
                <a:cs typeface="Segoe UI"/>
              </a:rPr>
              <a:t>Consistent security, auditing, and policy enforcement across integrations.</a:t>
            </a:r>
            <a:endParaRPr lang="en-US" sz="1100">
              <a:solidFill>
                <a:schemeClr val="bg2">
                  <a:lumMod val="49000"/>
                </a:schemeClr>
              </a:solidFill>
              <a:latin typeface="Segoe UI"/>
            </a:endParaRPr>
          </a:p>
          <a:p>
            <a:pPr algn="just"/>
            <a:endParaRPr lang="en-US" sz="1200">
              <a:solidFill>
                <a:schemeClr val="bg2">
                  <a:lumMod val="49000"/>
                </a:schemeClr>
              </a:solidFill>
              <a:latin typeface="Aptos"/>
              <a:cs typeface="Segoe UI"/>
            </a:endParaRPr>
          </a:p>
          <a:p>
            <a:pPr algn="just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89D08D4-A53D-F33D-7241-007BE02F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>
                <a:latin typeface="72 Brand Variable"/>
              </a:rPr>
              <a:t>Key Lessons Learned</a:t>
            </a:r>
            <a:br>
              <a:rPr lang="en-CA" b="1">
                <a:solidFill>
                  <a:srgbClr val="223548"/>
                </a:solidFill>
                <a:latin typeface="72 Brand Variable"/>
              </a:rPr>
            </a:br>
            <a:endParaRPr lang="fr-CA">
              <a:cs typeface="Arial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84E8B1-3904-8107-D763-DC620659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>
                <a:solidFill>
                  <a:srgbClr val="DE171E"/>
                </a:solidFill>
              </a:rPr>
              <a:t>.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45478C-B5BE-B57E-6C79-6DCC39503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AE3DD-E46F-48E2-BAED-1C2B457B4828}" type="slidenum">
              <a:rPr lang="en-CA" smtClean="0"/>
              <a:t>10</a:t>
            </a:fld>
            <a:endParaRPr lang="en-CA"/>
          </a:p>
        </p:txBody>
      </p:sp>
      <p:sp>
        <p:nvSpPr>
          <p:cNvPr id="7" name="Lessons Intro"/>
          <p:cNvSpPr txBox="1"/>
          <p:nvPr/>
        </p:nvSpPr>
        <p:spPr>
          <a:xfrm>
            <a:off x="4160520" y="576072"/>
            <a:ext cx="7360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sz="1400" b="0">
                <a:solidFill>
                  <a:srgbClr val="5F6B7A"/>
                </a:solidFill>
              </a:rPr>
              <a:t>After implementing these integration patterns across multiple projects, several key lessons emerged: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160520" y="1188720"/>
            <a:ext cx="0" cy="566928"/>
          </a:xfrm>
          <a:prstGeom prst="line">
            <a:avLst/>
          </a:prstGeom>
          <a:ln w="50800">
            <a:solidFill>
              <a:srgbClr val="E318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re Lesson"/>
          <p:cNvSpPr txBox="1"/>
          <p:nvPr/>
        </p:nvSpPr>
        <p:spPr>
          <a:xfrm>
            <a:off x="4370832" y="1170432"/>
            <a:ext cx="70866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2000" b="1">
                <a:solidFill>
                  <a:srgbClr val="17202A"/>
                </a:solidFill>
              </a:rPr>
              <a:t>There is no single integration approach that fits every use case.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160520" y="2011680"/>
            <a:ext cx="7406640" cy="0"/>
          </a:xfrm>
          <a:prstGeom prst="line">
            <a:avLst/>
          </a:prstGeom>
          <a:ln w="12700">
            <a:solidFill>
              <a:srgbClr val="D9DF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Lesson 01 Number"/>
          <p:cNvSpPr txBox="1"/>
          <p:nvPr/>
        </p:nvSpPr>
        <p:spPr>
          <a:xfrm>
            <a:off x="4160520" y="2221992"/>
            <a:ext cx="7315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900" b="1" dirty="0">
                <a:solidFill>
                  <a:srgbClr val="E3182D"/>
                </a:solidFill>
              </a:rPr>
              <a:t>01</a:t>
            </a:r>
          </a:p>
        </p:txBody>
      </p:sp>
      <p:sp>
        <p:nvSpPr>
          <p:cNvPr id="12" name="Lesson 01 Text"/>
          <p:cNvSpPr txBox="1"/>
          <p:nvPr/>
        </p:nvSpPr>
        <p:spPr>
          <a:xfrm>
            <a:off x="4983480" y="2163624"/>
            <a:ext cx="6537960" cy="1332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500" b="1" dirty="0">
                <a:solidFill>
                  <a:srgbClr val="17202A"/>
                </a:solidFill>
              </a:rPr>
              <a:t>SAP S/4HANA Cloud Private Edition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sz="1400" b="0" dirty="0">
                <a:solidFill>
                  <a:srgbClr val="5F6B7A"/>
                </a:solidFill>
              </a:rPr>
              <a:t>Replication Flows are often the preferred option for large-volume analytical workloads where performance and scalability are critical.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sz="1400" b="0" dirty="0">
                <a:solidFill>
                  <a:srgbClr val="5F6B7A"/>
                </a:solidFill>
              </a:rPr>
              <a:t>Infrastructure sizing, particularly for Cloud Connector and network throughput, should be considered early in large-scale implementations.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160520" y="3493008"/>
            <a:ext cx="7406640" cy="0"/>
          </a:xfrm>
          <a:prstGeom prst="line">
            <a:avLst/>
          </a:prstGeom>
          <a:ln w="12700">
            <a:solidFill>
              <a:srgbClr val="D9DF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Lesson 02&amp;03 Number"/>
          <p:cNvSpPr txBox="1"/>
          <p:nvPr/>
        </p:nvSpPr>
        <p:spPr>
          <a:xfrm>
            <a:off x="4160520" y="3675887"/>
            <a:ext cx="73152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900" b="1" dirty="0">
                <a:solidFill>
                  <a:srgbClr val="E3182D"/>
                </a:solidFill>
              </a:rPr>
              <a:t>02</a:t>
            </a:r>
          </a:p>
        </p:txBody>
      </p:sp>
      <p:sp>
        <p:nvSpPr>
          <p:cNvPr id="15" name="Lesson 02&amp;03 Text"/>
          <p:cNvSpPr txBox="1"/>
          <p:nvPr/>
        </p:nvSpPr>
        <p:spPr>
          <a:xfrm>
            <a:off x="4983480" y="3675887"/>
            <a:ext cx="6537960" cy="20611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sz="1500" b="1" dirty="0">
                <a:solidFill>
                  <a:srgbClr val="17202A"/>
                </a:solidFill>
              </a:rPr>
              <a:t>SAP Ariba Integration Using CAP and SAP Integration Suite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5F6B7A"/>
                </a:solidFill>
              </a:rPr>
              <a:t>Standard SAP-delivered content accelerates implementation but often requires customization to meet enterprise-specific requirements.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en-CA" sz="2000" b="1" dirty="0">
              <a:solidFill>
                <a:srgbClr val="17202A"/>
              </a:solidFill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sz="1500" b="1" dirty="0">
                <a:solidFill>
                  <a:srgbClr val="17202A"/>
                </a:solidFill>
              </a:rPr>
              <a:t>File-Based Integration Using SFTP, SAP Integration Suite and Kafka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sz="1400" b="0" dirty="0">
                <a:solidFill>
                  <a:srgbClr val="5F6B7A"/>
                </a:solidFill>
              </a:rPr>
              <a:t>SAP Integration Suite becomes increasingly valuable when orchestration, security, transformation, and monitoring requirements grow.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160520" y="4846320"/>
            <a:ext cx="7406640" cy="0"/>
          </a:xfrm>
          <a:prstGeom prst="line">
            <a:avLst/>
          </a:prstGeom>
          <a:ln w="12700">
            <a:solidFill>
              <a:srgbClr val="D9DF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Lesson 04 Number"/>
          <p:cNvSpPr txBox="1"/>
          <p:nvPr/>
        </p:nvSpPr>
        <p:spPr>
          <a:xfrm>
            <a:off x="4160520" y="5010912"/>
            <a:ext cx="73152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900" b="1" dirty="0">
                <a:solidFill>
                  <a:srgbClr val="E3182D"/>
                </a:solidFill>
              </a:rPr>
              <a:t>0</a:t>
            </a:r>
            <a:r>
              <a:rPr lang="en-CA" sz="1900" b="1" dirty="0">
                <a:solidFill>
                  <a:srgbClr val="E3182D"/>
                </a:solidFill>
              </a:rPr>
              <a:t>3</a:t>
            </a:r>
            <a:endParaRPr sz="1900" b="1" dirty="0">
              <a:solidFill>
                <a:srgbClr val="E318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51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FC9CA-AA17-1B35-CB51-6358F009B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98A303B3-78E0-2192-308E-7A6372FC9C3E}"/>
              </a:ext>
            </a:extLst>
          </p:cNvPr>
          <p:cNvSpPr txBox="1">
            <a:spLocks/>
          </p:cNvSpPr>
          <p:nvPr/>
        </p:nvSpPr>
        <p:spPr>
          <a:xfrm>
            <a:off x="749808" y="2973762"/>
            <a:ext cx="6976905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+mn-lt"/>
              </a:rPr>
              <a:t>Sai Krishna Kalivarapu</a:t>
            </a:r>
          </a:p>
          <a:p>
            <a:r>
              <a:rPr lang="en-US" sz="1050">
                <a:latin typeface="+mn-lt"/>
              </a:rPr>
              <a:t>Senior Manager, National Bank of Canada</a:t>
            </a:r>
          </a:p>
          <a:p>
            <a:r>
              <a:rPr lang="en-US" sz="1600" b="1">
                <a:latin typeface="+mn-lt"/>
              </a:rPr>
              <a:t>Livia Ferraz</a:t>
            </a:r>
          </a:p>
          <a:p>
            <a:r>
              <a:rPr lang="en-US" sz="1050">
                <a:latin typeface="+mn-lt"/>
              </a:rPr>
              <a:t>SAP BI Analyst</a:t>
            </a:r>
            <a:r>
              <a:rPr lang="en-US" sz="1050" b="1">
                <a:latin typeface="+mn-lt"/>
              </a:rPr>
              <a:t>, </a:t>
            </a:r>
            <a:r>
              <a:rPr lang="en-US" sz="1050">
                <a:latin typeface="+mn-lt"/>
              </a:rPr>
              <a:t>National Bank of Canada</a:t>
            </a:r>
          </a:p>
          <a:p>
            <a:endParaRPr lang="en-US" sz="1600">
              <a:latin typeface="+mn-lt"/>
            </a:endParaRPr>
          </a:p>
          <a:p>
            <a:endParaRPr lang="en-US" sz="20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4C688613-F571-1587-45EB-B8515DC60091}"/>
              </a:ext>
            </a:extLst>
          </p:cNvPr>
          <p:cNvSpPr/>
          <p:nvPr/>
        </p:nvSpPr>
        <p:spPr>
          <a:xfrm>
            <a:off x="713232" y="914400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>
                <a:solidFill>
                  <a:srgbClr val="FFFFFF"/>
                </a:solidFill>
              </a:rPr>
              <a:t>THANK YOU</a:t>
            </a:r>
            <a:endParaRPr lang="en-US" sz="400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933C3540-EA32-DD4E-7C53-CDB4A2DB9219}"/>
              </a:ext>
            </a:extLst>
          </p:cNvPr>
          <p:cNvSpPr/>
          <p:nvPr/>
        </p:nvSpPr>
        <p:spPr>
          <a:xfrm>
            <a:off x="749808" y="196596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>
                <a:solidFill>
                  <a:srgbClr val="FFFFFF"/>
                </a:solidFill>
              </a:rPr>
              <a:t>Questions and discussion</a:t>
            </a:r>
            <a:endParaRPr lang="en-US" sz="2300"/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49939BA6-E556-5C59-BC21-A9B16CDA1D37}"/>
              </a:ext>
            </a:extLst>
          </p:cNvPr>
          <p:cNvSpPr/>
          <p:nvPr/>
        </p:nvSpPr>
        <p:spPr>
          <a:xfrm>
            <a:off x="749808" y="2761488"/>
            <a:ext cx="5120640" cy="1"/>
          </a:xfrm>
          <a:prstGeom prst="line">
            <a:avLst/>
          </a:prstGeom>
          <a:noFill/>
          <a:ln w="12700">
            <a:solidFill>
              <a:srgbClr val="FFFF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8025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21157ca-bce3-41a8-8aa7-a23c4639610a}" enabled="0" method="" siteId="{c21157ca-bce3-41a8-8aa7-a23c4639610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893</Words>
  <Application>Microsoft Office PowerPoint</Application>
  <PresentationFormat>Widescreen</PresentationFormat>
  <Paragraphs>151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72 Brand Variable</vt:lpstr>
      <vt:lpstr>Aptos</vt:lpstr>
      <vt:lpstr>Aptos Display</vt:lpstr>
      <vt:lpstr>Arial</vt:lpstr>
      <vt:lpstr>Segoe UI</vt:lpstr>
      <vt:lpstr>Office Theme</vt:lpstr>
      <vt:lpstr>SAP DATASPHERE INTEGRATION PATTERNS</vt:lpstr>
      <vt:lpstr>Agenda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Lessons Learned </vt:lpstr>
      <vt:lpstr>PowerPoint Presentation</vt:lpstr>
    </vt:vector>
  </TitlesOfParts>
  <Company>National Bank of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SAP Datasphere to SAP Business Data Cloud</dc:title>
  <dc:subject>ASUG Quebec Chapter Fall Meeting 2026</dc:subject>
  <dc:creator>Ferraz Ximenes De Moura, Livia</dc:creator>
  <cp:lastModifiedBy>Ferraz Ximenes De Moura, Livia</cp:lastModifiedBy>
  <cp:revision>2</cp:revision>
  <dcterms:created xsi:type="dcterms:W3CDTF">2026-09-09T15:18:44Z</dcterms:created>
  <dcterms:modified xsi:type="dcterms:W3CDTF">2026-09-16T20:30:25Z</dcterms:modified>
</cp:coreProperties>
</file>