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5"/>
  </p:notesMasterIdLst>
  <p:sldIdLst>
    <p:sldId id="266" r:id="rId5"/>
    <p:sldId id="297" r:id="rId6"/>
    <p:sldId id="400" r:id="rId7"/>
    <p:sldId id="260" r:id="rId8"/>
    <p:sldId id="258" r:id="rId9"/>
    <p:sldId id="401" r:id="rId10"/>
    <p:sldId id="515" r:id="rId11"/>
    <p:sldId id="402" r:id="rId12"/>
    <p:sldId id="399" r:id="rId13"/>
    <p:sldId id="519" r:id="rId14"/>
    <p:sldId id="481" r:id="rId15"/>
    <p:sldId id="520" r:id="rId16"/>
    <p:sldId id="516" r:id="rId17"/>
    <p:sldId id="404" r:id="rId18"/>
    <p:sldId id="517" r:id="rId19"/>
    <p:sldId id="518" r:id="rId20"/>
    <p:sldId id="513" r:id="rId21"/>
    <p:sldId id="267" r:id="rId22"/>
    <p:sldId id="298" r:id="rId23"/>
    <p:sldId id="29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lue DE Template" id="{89230D28-9CA6-3043-89F2-1658DE475C68}">
          <p14:sldIdLst>
            <p14:sldId id="266"/>
            <p14:sldId id="297"/>
            <p14:sldId id="400"/>
            <p14:sldId id="260"/>
            <p14:sldId id="258"/>
            <p14:sldId id="401"/>
            <p14:sldId id="515"/>
            <p14:sldId id="402"/>
            <p14:sldId id="399"/>
            <p14:sldId id="519"/>
            <p14:sldId id="481"/>
            <p14:sldId id="520"/>
            <p14:sldId id="516"/>
            <p14:sldId id="404"/>
            <p14:sldId id="517"/>
            <p14:sldId id="518"/>
            <p14:sldId id="513"/>
            <p14:sldId id="267"/>
            <p14:sldId id="298"/>
            <p14:sldId id="299"/>
          </p14:sldIdLst>
        </p14:section>
        <p14:section name="Instructions" id="{10463B30-3BAE-BD4E-827C-DE459F30557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932" autoAdjust="0"/>
  </p:normalViewPr>
  <p:slideViewPr>
    <p:cSldViewPr snapToGrid="0">
      <p:cViewPr varScale="1">
        <p:scale>
          <a:sx n="96" d="100"/>
          <a:sy n="96" d="100"/>
        </p:scale>
        <p:origin x="10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Carey F" userId="e97bf94a-e39f-4051-a634-0fff21bbf2f9" providerId="ADAL" clId="{361357AE-779C-46A9-9A9F-2DB76E9949B4}"/>
    <pc:docChg chg="modSld">
      <pc:chgData name="Smith, Carey F" userId="e97bf94a-e39f-4051-a634-0fff21bbf2f9" providerId="ADAL" clId="{361357AE-779C-46A9-9A9F-2DB76E9949B4}" dt="2026-10-09T19:34:19.377" v="4" actId="12"/>
      <pc:docMkLst>
        <pc:docMk/>
      </pc:docMkLst>
      <pc:sldChg chg="modSp mod">
        <pc:chgData name="Smith, Carey F" userId="e97bf94a-e39f-4051-a634-0fff21bbf2f9" providerId="ADAL" clId="{361357AE-779C-46A9-9A9F-2DB76E9949B4}" dt="2026-10-09T19:33:18.335" v="3" actId="20577"/>
        <pc:sldMkLst>
          <pc:docMk/>
          <pc:sldMk cId="2992382039" sldId="267"/>
        </pc:sldMkLst>
        <pc:spChg chg="mod">
          <ac:chgData name="Smith, Carey F" userId="e97bf94a-e39f-4051-a634-0fff21bbf2f9" providerId="ADAL" clId="{361357AE-779C-46A9-9A9F-2DB76E9949B4}" dt="2026-10-09T19:33:18.335" v="3" actId="20577"/>
          <ac:spMkLst>
            <pc:docMk/>
            <pc:sldMk cId="2992382039" sldId="267"/>
            <ac:spMk id="2" creationId="{1670A24B-8E1A-DB42-FF05-6CEE103146E2}"/>
          </ac:spMkLst>
        </pc:spChg>
      </pc:sldChg>
      <pc:sldChg chg="modSp mod">
        <pc:chgData name="Smith, Carey F" userId="e97bf94a-e39f-4051-a634-0fff21bbf2f9" providerId="ADAL" clId="{361357AE-779C-46A9-9A9F-2DB76E9949B4}" dt="2026-10-09T19:34:19.377" v="4" actId="12"/>
        <pc:sldMkLst>
          <pc:docMk/>
          <pc:sldMk cId="2201096598" sldId="299"/>
        </pc:sldMkLst>
        <pc:spChg chg="mod">
          <ac:chgData name="Smith, Carey F" userId="e97bf94a-e39f-4051-a634-0fff21bbf2f9" providerId="ADAL" clId="{361357AE-779C-46A9-9A9F-2DB76E9949B4}" dt="2026-10-09T19:34:19.377" v="4" actId="12"/>
          <ac:spMkLst>
            <pc:docMk/>
            <pc:sldMk cId="2201096598" sldId="299"/>
            <ac:spMk id="7" creationId="{5CAD8257-2FCC-FF07-8F96-FB53FABDFF84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4" Type="http://schemas.openxmlformats.org/officeDocument/2006/relationships/image" Target="../media/image31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4" Type="http://schemas.openxmlformats.org/officeDocument/2006/relationships/image" Target="../media/image31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#1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#2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13A287-7058-4C7F-A177-983378F2B005}" type="doc">
      <dgm:prSet loTypeId="urn:microsoft.com/office/officeart/2008/layout/AscendingPictureAccentProcess" loCatId="picture" qsTypeId="urn:microsoft.com/office/officeart/2005/8/quickstyle/simple3#1" qsCatId="simple" csTypeId="urn:microsoft.com/office/officeart/2005/8/colors/colorful3#1" csCatId="colorful" phldr="1"/>
      <dgm:spPr/>
      <dgm:t>
        <a:bodyPr/>
        <a:lstStyle/>
        <a:p>
          <a:endParaRPr lang="en-US"/>
        </a:p>
      </dgm:t>
    </dgm:pt>
    <dgm:pt modelId="{3D22D020-D4D0-420B-80AA-8358510E7B18}">
      <dgm:prSet phldrT="[Text]" phldr="0" custT="1"/>
      <dgm:spPr/>
      <dgm:t>
        <a:bodyPr/>
        <a:lstStyle/>
        <a:p>
          <a:r>
            <a:rPr lang="en-US" sz="2000"/>
            <a:t>Incentives</a:t>
          </a:r>
        </a:p>
      </dgm:t>
    </dgm:pt>
    <dgm:pt modelId="{176D1924-2DBE-4166-B2DE-1ED9ADE34A1F}" type="parTrans" cxnId="{B5CE30E0-9AB8-404A-94AF-7B34DE004CDD}">
      <dgm:prSet/>
      <dgm:spPr/>
      <dgm:t>
        <a:bodyPr/>
        <a:lstStyle/>
        <a:p>
          <a:endParaRPr lang="en-US"/>
        </a:p>
      </dgm:t>
    </dgm:pt>
    <dgm:pt modelId="{30793837-368B-4133-BFAE-AB87FA22AE81}" type="sibTrans" cxnId="{B5CE30E0-9AB8-404A-94AF-7B34DE004CDD}">
      <dgm:prSet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oney outline"/>
        </a:ext>
      </dgm:extLst>
    </dgm:pt>
    <dgm:pt modelId="{89C10B41-4AA2-425F-BF10-273645813557}">
      <dgm:prSet phldrT="[Text]" custT="1"/>
      <dgm:spPr/>
      <dgm:t>
        <a:bodyPr/>
        <a:lstStyle/>
        <a:p>
          <a:r>
            <a:rPr lang="en-US" sz="1600"/>
            <a:t>Poor resource planning and allocation, including non-dedicated teams, is the </a:t>
          </a:r>
          <a:r>
            <a:rPr lang="en-US" sz="1600" b="1"/>
            <a:t>primary cause of failure for 23% of projects </a:t>
          </a:r>
          <a:r>
            <a:rPr lang="en-US" sz="1600"/>
            <a:t>that miss delivery goals.</a:t>
          </a:r>
        </a:p>
      </dgm:t>
    </dgm:pt>
    <dgm:pt modelId="{D2CBE433-21E7-4280-8751-8FD608FC9D5D}" type="parTrans" cxnId="{3CA4706C-9AA4-40C4-BD5F-CAC96A2A439A}">
      <dgm:prSet/>
      <dgm:spPr/>
      <dgm:t>
        <a:bodyPr/>
        <a:lstStyle/>
        <a:p>
          <a:endParaRPr lang="en-US"/>
        </a:p>
      </dgm:t>
    </dgm:pt>
    <dgm:pt modelId="{46BA0998-1D80-4074-8610-B92B6EF5BE1A}" type="sibTrans" cxnId="{3CA4706C-9AA4-40C4-BD5F-CAC96A2A439A}">
      <dgm:prSet/>
      <dgm:spPr/>
      <dgm:t>
        <a:bodyPr/>
        <a:lstStyle/>
        <a:p>
          <a:endParaRPr lang="en-US"/>
        </a:p>
      </dgm:t>
    </dgm:pt>
    <dgm:pt modelId="{D5151435-F8A2-455E-B03C-B7DECFE4454B}">
      <dgm:prSet phldrT="[Text]" custT="1"/>
      <dgm:spPr/>
      <dgm:t>
        <a:bodyPr/>
        <a:lstStyle/>
        <a:p>
          <a:r>
            <a:rPr lang="en-US" sz="1600"/>
            <a:t>Overallocated resources </a:t>
          </a:r>
          <a:r>
            <a:rPr lang="en-US" sz="1600" b="1"/>
            <a:t>make 73% more mistakes </a:t>
          </a:r>
          <a:r>
            <a:rPr lang="en-US" sz="1600"/>
            <a:t>than properly allocated ones</a:t>
          </a:r>
        </a:p>
      </dgm:t>
    </dgm:pt>
    <dgm:pt modelId="{CDF031C0-57B6-4059-937A-7FDDDEF073EA}" type="parTrans" cxnId="{B03D470F-F7D7-454C-BF16-3E014C37317A}">
      <dgm:prSet/>
      <dgm:spPr/>
      <dgm:t>
        <a:bodyPr/>
        <a:lstStyle/>
        <a:p>
          <a:endParaRPr lang="en-US"/>
        </a:p>
      </dgm:t>
    </dgm:pt>
    <dgm:pt modelId="{F63DBDCD-2B39-42A2-BA95-0891B1A1D8AA}" type="sibTrans" cxnId="{B03D470F-F7D7-454C-BF16-3E014C37317A}">
      <dgm:prSet/>
      <dgm:spPr/>
      <dgm:t>
        <a:bodyPr/>
        <a:lstStyle/>
        <a:p>
          <a:endParaRPr lang="en-US"/>
        </a:p>
      </dgm:t>
    </dgm:pt>
    <dgm:pt modelId="{09E09637-80DC-4999-BAF0-C30AE57581BE}">
      <dgm:prSet phldrT="[Text]" phldr="0" custT="1"/>
      <dgm:spPr/>
      <dgm:t>
        <a:bodyPr/>
        <a:lstStyle/>
        <a:p>
          <a:r>
            <a:rPr lang="en-US" sz="1800"/>
            <a:t>Prior Experience</a:t>
          </a:r>
        </a:p>
      </dgm:t>
    </dgm:pt>
    <dgm:pt modelId="{194027E5-59BD-4A32-9318-C9D759FD3DFF}" type="parTrans" cxnId="{CD41CDC4-0CB7-467A-BBF8-6ED93609BA82}">
      <dgm:prSet/>
      <dgm:spPr/>
      <dgm:t>
        <a:bodyPr/>
        <a:lstStyle/>
        <a:p>
          <a:endParaRPr lang="en-US"/>
        </a:p>
      </dgm:t>
    </dgm:pt>
    <dgm:pt modelId="{EEB92E1C-80BD-4F3E-8D05-8AAF6D3473EB}" type="sibTrans" cxnId="{CD41CDC4-0CB7-467A-BBF8-6ED93609BA82}">
      <dgm:prSet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28320A2-FA87-45DE-891C-E87118706647}">
      <dgm:prSet phldrT="[Text]" custT="1"/>
      <dgm:spPr/>
      <dgm:t>
        <a:bodyPr/>
        <a:lstStyle/>
        <a:p>
          <a:r>
            <a:rPr lang="en-US" sz="1600"/>
            <a:t>Enables better anticipation and risk management – high performing team with skilled members achieve up to </a:t>
          </a:r>
          <a:r>
            <a:rPr lang="en-US" sz="1600" b="1"/>
            <a:t>63% higher success rates</a:t>
          </a:r>
        </a:p>
      </dgm:t>
    </dgm:pt>
    <dgm:pt modelId="{B11C6DC0-C05C-4509-A903-FF5E5202BEA1}" type="parTrans" cxnId="{241FCF44-607E-4C83-B88B-FC74E952528F}">
      <dgm:prSet/>
      <dgm:spPr/>
      <dgm:t>
        <a:bodyPr/>
        <a:lstStyle/>
        <a:p>
          <a:endParaRPr lang="en-US"/>
        </a:p>
      </dgm:t>
    </dgm:pt>
    <dgm:pt modelId="{F7A7AE5D-DA7A-4C40-8884-07275E7301EF}" type="sibTrans" cxnId="{241FCF44-607E-4C83-B88B-FC74E952528F}">
      <dgm:prSet/>
      <dgm:spPr/>
      <dgm:t>
        <a:bodyPr/>
        <a:lstStyle/>
        <a:p>
          <a:endParaRPr lang="en-US"/>
        </a:p>
      </dgm:t>
    </dgm:pt>
    <dgm:pt modelId="{955A4594-F534-42F7-A2C4-A320FAA543B2}">
      <dgm:prSet custT="1"/>
      <dgm:spPr/>
      <dgm:t>
        <a:bodyPr/>
        <a:lstStyle/>
        <a:p>
          <a:r>
            <a:rPr lang="en-US" sz="1600"/>
            <a:t>Improves efficiency and decision-making</a:t>
          </a:r>
        </a:p>
      </dgm:t>
    </dgm:pt>
    <dgm:pt modelId="{AC53698D-5A8B-42E8-BA3F-0989AEFC91A3}" type="parTrans" cxnId="{C16BD998-9A69-41A1-9D33-FC93BA40F110}">
      <dgm:prSet/>
      <dgm:spPr/>
      <dgm:t>
        <a:bodyPr/>
        <a:lstStyle/>
        <a:p>
          <a:endParaRPr lang="en-US"/>
        </a:p>
      </dgm:t>
    </dgm:pt>
    <dgm:pt modelId="{5FDEFE25-265F-4A41-A2AB-3F88B4B2FC5E}" type="sibTrans" cxnId="{C16BD998-9A69-41A1-9D33-FC93BA40F110}">
      <dgm:prSet/>
      <dgm:spPr/>
      <dgm:t>
        <a:bodyPr/>
        <a:lstStyle/>
        <a:p>
          <a:endParaRPr lang="en-US"/>
        </a:p>
      </dgm:t>
    </dgm:pt>
    <dgm:pt modelId="{5F7F5AA9-36E3-42D5-ADE3-B96690A3806D}">
      <dgm:prSet phldrT="[Text]" phldr="0" custT="1"/>
      <dgm:spPr/>
      <dgm:t>
        <a:bodyPr/>
        <a:lstStyle/>
        <a:p>
          <a:r>
            <a:rPr lang="en-US" sz="1600"/>
            <a:t>Boosts alignment, engagement and productivity – up </a:t>
          </a:r>
          <a:r>
            <a:rPr lang="en-US" sz="1600" b="1"/>
            <a:t>to 37% higher productivity, 65% lower turnover, 22% higher </a:t>
          </a:r>
          <a:r>
            <a:rPr lang="en-US" sz="1800" b="1"/>
            <a:t>level</a:t>
          </a:r>
          <a:r>
            <a:rPr lang="en-US" sz="1600" b="1"/>
            <a:t> of loyalty</a:t>
          </a:r>
        </a:p>
      </dgm:t>
    </dgm:pt>
    <dgm:pt modelId="{0B1334FD-6EDE-4F28-AAC5-48931B92596B}" type="parTrans" cxnId="{62782F17-9BAD-481D-AD3B-451CE94ABF2F}">
      <dgm:prSet/>
      <dgm:spPr/>
      <dgm:t>
        <a:bodyPr/>
        <a:lstStyle/>
        <a:p>
          <a:endParaRPr lang="en-US"/>
        </a:p>
      </dgm:t>
    </dgm:pt>
    <dgm:pt modelId="{A52DD3F4-1F0C-4692-A933-62A6367A9BAE}" type="sibTrans" cxnId="{62782F17-9BAD-481D-AD3B-451CE94ABF2F}">
      <dgm:prSet/>
      <dgm:spPr/>
      <dgm:t>
        <a:bodyPr/>
        <a:lstStyle/>
        <a:p>
          <a:endParaRPr lang="en-US"/>
        </a:p>
      </dgm:t>
    </dgm:pt>
    <dgm:pt modelId="{27A96D10-7F50-4C36-AC9E-85D800A6E53C}">
      <dgm:prSet phldrT="[Text]" phldr="0" custT="1"/>
      <dgm:spPr/>
      <dgm:t>
        <a:bodyPr/>
        <a:lstStyle/>
        <a:p>
          <a:r>
            <a:rPr lang="en-US" sz="1800"/>
            <a:t>Dedicated Resources</a:t>
          </a:r>
        </a:p>
      </dgm:t>
    </dgm:pt>
    <dgm:pt modelId="{50ADF7BB-5D21-4C6F-BC94-26C2917E9380}" type="parTrans" cxnId="{180A6E1F-0227-46DC-9F1A-C4197A10761E}">
      <dgm:prSet/>
      <dgm:spPr/>
      <dgm:t>
        <a:bodyPr/>
        <a:lstStyle/>
        <a:p>
          <a:endParaRPr lang="en-US"/>
        </a:p>
      </dgm:t>
    </dgm:pt>
    <dgm:pt modelId="{3CE0900E-EF01-4D2E-948E-C0444979EF9E}" type="sibTrans" cxnId="{180A6E1F-0227-46DC-9F1A-C4197A10761E}">
      <dgm:prSet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roup of people outline"/>
        </a:ext>
      </dgm:extLst>
    </dgm:pt>
    <dgm:pt modelId="{B470236A-BC01-4045-8E77-856923743FEA}">
      <dgm:prSet phldrT="[Text]" phldr="0" custT="1"/>
      <dgm:spPr/>
      <dgm:t>
        <a:bodyPr/>
        <a:lstStyle/>
        <a:p>
          <a:r>
            <a:rPr lang="en-US" sz="1600"/>
            <a:t>Retain Talent – Burnt-out or unmotivated staff are </a:t>
          </a:r>
          <a:r>
            <a:rPr lang="en-US" sz="1600" b="1"/>
            <a:t>2.5 to 6x more likely to leave</a:t>
          </a:r>
        </a:p>
      </dgm:t>
    </dgm:pt>
    <dgm:pt modelId="{1F6A2E62-E8E8-49EA-9339-A4434692D157}" type="sibTrans" cxnId="{C9C9C225-4022-4723-AFC8-27AACD4645AF}">
      <dgm:prSet/>
      <dgm:spPr/>
      <dgm:t>
        <a:bodyPr/>
        <a:lstStyle/>
        <a:p>
          <a:endParaRPr lang="en-US"/>
        </a:p>
      </dgm:t>
    </dgm:pt>
    <dgm:pt modelId="{0BB3229B-B612-4CDD-A388-2258FC02A90B}" type="parTrans" cxnId="{C9C9C225-4022-4723-AFC8-27AACD4645AF}">
      <dgm:prSet/>
      <dgm:spPr/>
      <dgm:t>
        <a:bodyPr/>
        <a:lstStyle/>
        <a:p>
          <a:endParaRPr lang="en-US"/>
        </a:p>
      </dgm:t>
    </dgm:pt>
    <dgm:pt modelId="{B21E3DB0-7D3C-4BB2-AB76-3F11EB402221}" type="pres">
      <dgm:prSet presAssocID="{FA13A287-7058-4C7F-A177-983378F2B005}" presName="Name0" presStyleCnt="0">
        <dgm:presLayoutVars>
          <dgm:chMax val="7"/>
          <dgm:chPref val="7"/>
          <dgm:dir/>
        </dgm:presLayoutVars>
      </dgm:prSet>
      <dgm:spPr/>
    </dgm:pt>
    <dgm:pt modelId="{C335836C-7A36-4A9F-8C6F-8DD09E821A7F}" type="pres">
      <dgm:prSet presAssocID="{FA13A287-7058-4C7F-A177-983378F2B005}" presName="dot1" presStyleLbl="alignNode1" presStyleIdx="0" presStyleCnt="12"/>
      <dgm:spPr/>
    </dgm:pt>
    <dgm:pt modelId="{F4853F7D-5775-4090-A4CD-47FABE3E3AD3}" type="pres">
      <dgm:prSet presAssocID="{FA13A287-7058-4C7F-A177-983378F2B005}" presName="dot2" presStyleLbl="alignNode1" presStyleIdx="1" presStyleCnt="12"/>
      <dgm:spPr/>
    </dgm:pt>
    <dgm:pt modelId="{D5739C84-CC32-4BDE-9C5D-AAAA6ED7D9C3}" type="pres">
      <dgm:prSet presAssocID="{FA13A287-7058-4C7F-A177-983378F2B005}" presName="dot3" presStyleLbl="alignNode1" presStyleIdx="2" presStyleCnt="12"/>
      <dgm:spPr/>
    </dgm:pt>
    <dgm:pt modelId="{7A057651-C10C-49AF-AB14-B7D7E28CB822}" type="pres">
      <dgm:prSet presAssocID="{FA13A287-7058-4C7F-A177-983378F2B005}" presName="dot4" presStyleLbl="alignNode1" presStyleIdx="3" presStyleCnt="12"/>
      <dgm:spPr/>
    </dgm:pt>
    <dgm:pt modelId="{91A2ADD3-35E1-4653-8DB5-44566E2549C1}" type="pres">
      <dgm:prSet presAssocID="{FA13A287-7058-4C7F-A177-983378F2B005}" presName="dot5" presStyleLbl="alignNode1" presStyleIdx="4" presStyleCnt="12"/>
      <dgm:spPr/>
    </dgm:pt>
    <dgm:pt modelId="{6B6594B3-8237-40FE-82D0-A892F3C0949E}" type="pres">
      <dgm:prSet presAssocID="{FA13A287-7058-4C7F-A177-983378F2B005}" presName="dotArrow1" presStyleLbl="alignNode1" presStyleIdx="5" presStyleCnt="12"/>
      <dgm:spPr/>
    </dgm:pt>
    <dgm:pt modelId="{7B35A50C-2DDA-40A3-9927-AFD9C6509DF1}" type="pres">
      <dgm:prSet presAssocID="{FA13A287-7058-4C7F-A177-983378F2B005}" presName="dotArrow2" presStyleLbl="alignNode1" presStyleIdx="6" presStyleCnt="12"/>
      <dgm:spPr/>
    </dgm:pt>
    <dgm:pt modelId="{4417E7C6-77EA-4BDE-A3E8-F708587548EF}" type="pres">
      <dgm:prSet presAssocID="{FA13A287-7058-4C7F-A177-983378F2B005}" presName="dotArrow3" presStyleLbl="alignNode1" presStyleIdx="7" presStyleCnt="12"/>
      <dgm:spPr/>
    </dgm:pt>
    <dgm:pt modelId="{24CAF25F-53C3-4309-B107-57698D38BC0F}" type="pres">
      <dgm:prSet presAssocID="{FA13A287-7058-4C7F-A177-983378F2B005}" presName="dotArrow4" presStyleLbl="alignNode1" presStyleIdx="8" presStyleCnt="12"/>
      <dgm:spPr/>
    </dgm:pt>
    <dgm:pt modelId="{DEE193A1-887C-4A4E-A4EF-75F054865076}" type="pres">
      <dgm:prSet presAssocID="{FA13A287-7058-4C7F-A177-983378F2B005}" presName="dotArrow5" presStyleLbl="alignNode1" presStyleIdx="9" presStyleCnt="12"/>
      <dgm:spPr/>
    </dgm:pt>
    <dgm:pt modelId="{70101BEA-3E7D-4960-A96D-E0DF9CB91E96}" type="pres">
      <dgm:prSet presAssocID="{FA13A287-7058-4C7F-A177-983378F2B005}" presName="dotArrow6" presStyleLbl="alignNode1" presStyleIdx="10" presStyleCnt="12"/>
      <dgm:spPr/>
    </dgm:pt>
    <dgm:pt modelId="{5D0CF835-1066-4BF1-BF3A-2196E158DA92}" type="pres">
      <dgm:prSet presAssocID="{FA13A287-7058-4C7F-A177-983378F2B005}" presName="dotArrow7" presStyleLbl="alignNode1" presStyleIdx="11" presStyleCnt="12"/>
      <dgm:spPr/>
    </dgm:pt>
    <dgm:pt modelId="{A5933922-9869-41EE-8E0D-FA5ED50E316C}" type="pres">
      <dgm:prSet presAssocID="{3D22D020-D4D0-420B-80AA-8358510E7B18}" presName="parTx1" presStyleLbl="node1" presStyleIdx="0" presStyleCnt="3"/>
      <dgm:spPr/>
    </dgm:pt>
    <dgm:pt modelId="{3416519D-D7A3-4DBE-9911-77074141011D}" type="pres">
      <dgm:prSet presAssocID="{3D22D020-D4D0-420B-80AA-8358510E7B18}" presName="desTx1" presStyleLbl="revTx" presStyleIdx="0" presStyleCnt="3" custScaleX="197310" custLinFactNeighborX="52255" custLinFactNeighborY="-10461">
        <dgm:presLayoutVars>
          <dgm:bulletEnabled val="1"/>
        </dgm:presLayoutVars>
      </dgm:prSet>
      <dgm:spPr/>
    </dgm:pt>
    <dgm:pt modelId="{3511DB67-BD92-43CB-AAB8-A4A911CABABB}" type="pres">
      <dgm:prSet presAssocID="{30793837-368B-4133-BFAE-AB87FA22AE81}" presName="picture1" presStyleCnt="0"/>
      <dgm:spPr/>
    </dgm:pt>
    <dgm:pt modelId="{550ABBFF-1899-4751-B47B-699A3EA2A7E0}" type="pres">
      <dgm:prSet presAssocID="{30793837-368B-4133-BFAE-AB87FA22AE81}" presName="imageRepeatNode" presStyleLbl="fgImgPlace1" presStyleIdx="0" presStyleCnt="3" custLinFactNeighborX="2430" custLinFactNeighborY="3037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D7939DCC-463C-48FF-8C57-9D7DEF2BB222}" type="pres">
      <dgm:prSet presAssocID="{27A96D10-7F50-4C36-AC9E-85D800A6E53C}" presName="parTx2" presStyleLbl="node1" presStyleIdx="1" presStyleCnt="3" custLinFactNeighborX="2989" custLinFactNeighborY="-44601"/>
      <dgm:spPr/>
    </dgm:pt>
    <dgm:pt modelId="{769ADCDA-3BA6-4155-8381-47B22584E05A}" type="pres">
      <dgm:prSet presAssocID="{27A96D10-7F50-4C36-AC9E-85D800A6E53C}" presName="desTx2" presStyleLbl="revTx" presStyleIdx="1" presStyleCnt="3" custScaleX="377303" custLinFactX="36453" custLinFactNeighborX="100000" custLinFactNeighborY="-63950">
        <dgm:presLayoutVars>
          <dgm:bulletEnabled val="1"/>
        </dgm:presLayoutVars>
      </dgm:prSet>
      <dgm:spPr/>
    </dgm:pt>
    <dgm:pt modelId="{563F468D-0DEC-4792-B9BE-348CBB285B8A}" type="pres">
      <dgm:prSet presAssocID="{3CE0900E-EF01-4D2E-948E-C0444979EF9E}" presName="picture2" presStyleCnt="0"/>
      <dgm:spPr/>
    </dgm:pt>
    <dgm:pt modelId="{D82EEF8E-4E07-472D-95B2-EEA87487AA42}" type="pres">
      <dgm:prSet presAssocID="{3CE0900E-EF01-4D2E-948E-C0444979EF9E}" presName="imageRepeatNode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t="-10000" b="-10000"/>
          </a:stretch>
        </a:blipFill>
      </dgm:spPr>
    </dgm:pt>
    <dgm:pt modelId="{8CAD5060-1023-4041-BBD6-DEACDC764DBD}" type="pres">
      <dgm:prSet presAssocID="{09E09637-80DC-4999-BAF0-C30AE57581BE}" presName="parTx3" presStyleLbl="node1" presStyleIdx="2" presStyleCnt="3" custLinFactNeighborX="2989" custLinFactNeighborY="-44601"/>
      <dgm:spPr/>
    </dgm:pt>
    <dgm:pt modelId="{9088ED4F-5432-4E00-866D-69A77046DA8D}" type="pres">
      <dgm:prSet presAssocID="{09E09637-80DC-4999-BAF0-C30AE57581BE}" presName="desTx3" presStyleLbl="revTx" presStyleIdx="2" presStyleCnt="3" custScaleX="511092" custLinFactX="100000" custLinFactNeighborX="110607" custLinFactNeighborY="-74128">
        <dgm:presLayoutVars>
          <dgm:bulletEnabled val="1"/>
        </dgm:presLayoutVars>
      </dgm:prSet>
      <dgm:spPr/>
    </dgm:pt>
    <dgm:pt modelId="{52075FA9-604B-45DE-BEF1-641F0B616C0E}" type="pres">
      <dgm:prSet presAssocID="{EEB92E1C-80BD-4F3E-8D05-8AAF6D3473EB}" presName="picture3" presStyleCnt="0"/>
      <dgm:spPr/>
    </dgm:pt>
    <dgm:pt modelId="{EEDDE654-99A4-4A5B-A283-F70E103B1C38}" type="pres">
      <dgm:prSet presAssocID="{EEB92E1C-80BD-4F3E-8D05-8AAF6D3473EB}" presName="imageRepeatNode" presStyleLbl="fgImgPlace1" presStyleIdx="2" presStyleCnt="3" custScaleX="90909" custScaleY="90909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</dgm:ptLst>
  <dgm:cxnLst>
    <dgm:cxn modelId="{B2CF2902-0676-460C-AAFF-E7442D7B65D3}" type="presOf" srcId="{27A96D10-7F50-4C36-AC9E-85D800A6E53C}" destId="{D7939DCC-463C-48FF-8C57-9D7DEF2BB222}" srcOrd="0" destOrd="0" presId="urn:microsoft.com/office/officeart/2008/layout/AscendingPictureAccentProcess"/>
    <dgm:cxn modelId="{B03D470F-F7D7-454C-BF16-3E014C37317A}" srcId="{27A96D10-7F50-4C36-AC9E-85D800A6E53C}" destId="{D5151435-F8A2-455E-B03C-B7DECFE4454B}" srcOrd="1" destOrd="0" parTransId="{CDF031C0-57B6-4059-937A-7FDDDEF073EA}" sibTransId="{F63DBDCD-2B39-42A2-BA95-0891B1A1D8AA}"/>
    <dgm:cxn modelId="{62782F17-9BAD-481D-AD3B-451CE94ABF2F}" srcId="{3D22D020-D4D0-420B-80AA-8358510E7B18}" destId="{5F7F5AA9-36E3-42D5-ADE3-B96690A3806D}" srcOrd="0" destOrd="0" parTransId="{0B1334FD-6EDE-4F28-AAC5-48931B92596B}" sibTransId="{A52DD3F4-1F0C-4692-A933-62A6367A9BAE}"/>
    <dgm:cxn modelId="{180A6E1F-0227-46DC-9F1A-C4197A10761E}" srcId="{FA13A287-7058-4C7F-A177-983378F2B005}" destId="{27A96D10-7F50-4C36-AC9E-85D800A6E53C}" srcOrd="1" destOrd="0" parTransId="{50ADF7BB-5D21-4C6F-BC94-26C2917E9380}" sibTransId="{3CE0900E-EF01-4D2E-948E-C0444979EF9E}"/>
    <dgm:cxn modelId="{C9C9C225-4022-4723-AFC8-27AACD4645AF}" srcId="{3D22D020-D4D0-420B-80AA-8358510E7B18}" destId="{B470236A-BC01-4045-8E77-856923743FEA}" srcOrd="1" destOrd="0" parTransId="{0BB3229B-B612-4CDD-A388-2258FC02A90B}" sibTransId="{1F6A2E62-E8E8-49EA-9339-A4434692D157}"/>
    <dgm:cxn modelId="{D6FD9C38-1CB9-4661-ABE0-FC6FC00FF85E}" type="presOf" srcId="{89C10B41-4AA2-425F-BF10-273645813557}" destId="{769ADCDA-3BA6-4155-8381-47B22584E05A}" srcOrd="0" destOrd="0" presId="urn:microsoft.com/office/officeart/2008/layout/AscendingPictureAccentProcess"/>
    <dgm:cxn modelId="{2166D05E-1CF7-425A-BF05-13122CE92152}" type="presOf" srcId="{FA13A287-7058-4C7F-A177-983378F2B005}" destId="{B21E3DB0-7D3C-4BB2-AB76-3F11EB402221}" srcOrd="0" destOrd="0" presId="urn:microsoft.com/office/officeart/2008/layout/AscendingPictureAccentProcess"/>
    <dgm:cxn modelId="{5951C262-5737-4742-AB24-10F41480A0F2}" type="presOf" srcId="{3CE0900E-EF01-4D2E-948E-C0444979EF9E}" destId="{D82EEF8E-4E07-472D-95B2-EEA87487AA42}" srcOrd="0" destOrd="0" presId="urn:microsoft.com/office/officeart/2008/layout/AscendingPictureAccentProcess"/>
    <dgm:cxn modelId="{241FCF44-607E-4C83-B88B-FC74E952528F}" srcId="{09E09637-80DC-4999-BAF0-C30AE57581BE}" destId="{B28320A2-FA87-45DE-891C-E87118706647}" srcOrd="0" destOrd="0" parTransId="{B11C6DC0-C05C-4509-A903-FF5E5202BEA1}" sibTransId="{F7A7AE5D-DA7A-4C40-8884-07275E7301EF}"/>
    <dgm:cxn modelId="{48E9174A-C5A4-4D67-82AF-F764E5A1E45B}" type="presOf" srcId="{30793837-368B-4133-BFAE-AB87FA22AE81}" destId="{550ABBFF-1899-4751-B47B-699A3EA2A7E0}" srcOrd="0" destOrd="0" presId="urn:microsoft.com/office/officeart/2008/layout/AscendingPictureAccentProcess"/>
    <dgm:cxn modelId="{3F483B4C-CD59-46D5-A76C-C3FE48B2B653}" type="presOf" srcId="{B470236A-BC01-4045-8E77-856923743FEA}" destId="{3416519D-D7A3-4DBE-9911-77074141011D}" srcOrd="0" destOrd="1" presId="urn:microsoft.com/office/officeart/2008/layout/AscendingPictureAccentProcess"/>
    <dgm:cxn modelId="{3CA4706C-9AA4-40C4-BD5F-CAC96A2A439A}" srcId="{27A96D10-7F50-4C36-AC9E-85D800A6E53C}" destId="{89C10B41-4AA2-425F-BF10-273645813557}" srcOrd="0" destOrd="0" parTransId="{D2CBE433-21E7-4280-8751-8FD608FC9D5D}" sibTransId="{46BA0998-1D80-4074-8610-B92B6EF5BE1A}"/>
    <dgm:cxn modelId="{2BCC1187-44C1-4D66-B159-35AFBAB1B277}" type="presOf" srcId="{EEB92E1C-80BD-4F3E-8D05-8AAF6D3473EB}" destId="{EEDDE654-99A4-4A5B-A283-F70E103B1C38}" srcOrd="0" destOrd="0" presId="urn:microsoft.com/office/officeart/2008/layout/AscendingPictureAccentProcess"/>
    <dgm:cxn modelId="{2DA01792-83DE-4C59-ABBE-4F78385F88C6}" type="presOf" srcId="{955A4594-F534-42F7-A2C4-A320FAA543B2}" destId="{9088ED4F-5432-4E00-866D-69A77046DA8D}" srcOrd="0" destOrd="1" presId="urn:microsoft.com/office/officeart/2008/layout/AscendingPictureAccentProcess"/>
    <dgm:cxn modelId="{C16BD998-9A69-41A1-9D33-FC93BA40F110}" srcId="{09E09637-80DC-4999-BAF0-C30AE57581BE}" destId="{955A4594-F534-42F7-A2C4-A320FAA543B2}" srcOrd="1" destOrd="0" parTransId="{AC53698D-5A8B-42E8-BA3F-0989AEFC91A3}" sibTransId="{5FDEFE25-265F-4A41-A2AB-3F88B4B2FC5E}"/>
    <dgm:cxn modelId="{CC4820A6-BA91-401A-9579-CDC8F0873B58}" type="presOf" srcId="{5F7F5AA9-36E3-42D5-ADE3-B96690A3806D}" destId="{3416519D-D7A3-4DBE-9911-77074141011D}" srcOrd="0" destOrd="0" presId="urn:microsoft.com/office/officeart/2008/layout/AscendingPictureAccentProcess"/>
    <dgm:cxn modelId="{E22DF8C1-0761-4BBD-901F-27684478A6C2}" type="presOf" srcId="{09E09637-80DC-4999-BAF0-C30AE57581BE}" destId="{8CAD5060-1023-4041-BBD6-DEACDC764DBD}" srcOrd="0" destOrd="0" presId="urn:microsoft.com/office/officeart/2008/layout/AscendingPictureAccentProcess"/>
    <dgm:cxn modelId="{CD41CDC4-0CB7-467A-BBF8-6ED93609BA82}" srcId="{FA13A287-7058-4C7F-A177-983378F2B005}" destId="{09E09637-80DC-4999-BAF0-C30AE57581BE}" srcOrd="2" destOrd="0" parTransId="{194027E5-59BD-4A32-9318-C9D759FD3DFF}" sibTransId="{EEB92E1C-80BD-4F3E-8D05-8AAF6D3473EB}"/>
    <dgm:cxn modelId="{23EC2DC6-4B7F-4614-ACCB-976301DD6C8E}" type="presOf" srcId="{B28320A2-FA87-45DE-891C-E87118706647}" destId="{9088ED4F-5432-4E00-866D-69A77046DA8D}" srcOrd="0" destOrd="0" presId="urn:microsoft.com/office/officeart/2008/layout/AscendingPictureAccentProcess"/>
    <dgm:cxn modelId="{A65DA3D5-EA66-4F5F-9650-F89D8A6A7478}" type="presOf" srcId="{3D22D020-D4D0-420B-80AA-8358510E7B18}" destId="{A5933922-9869-41EE-8E0D-FA5ED50E316C}" srcOrd="0" destOrd="0" presId="urn:microsoft.com/office/officeart/2008/layout/AscendingPictureAccentProcess"/>
    <dgm:cxn modelId="{B5CE30E0-9AB8-404A-94AF-7B34DE004CDD}" srcId="{FA13A287-7058-4C7F-A177-983378F2B005}" destId="{3D22D020-D4D0-420B-80AA-8358510E7B18}" srcOrd="0" destOrd="0" parTransId="{176D1924-2DBE-4166-B2DE-1ED9ADE34A1F}" sibTransId="{30793837-368B-4133-BFAE-AB87FA22AE81}"/>
    <dgm:cxn modelId="{41E883FF-9F60-4F11-8189-93F793F4E4A4}" type="presOf" srcId="{D5151435-F8A2-455E-B03C-B7DECFE4454B}" destId="{769ADCDA-3BA6-4155-8381-47B22584E05A}" srcOrd="0" destOrd="1" presId="urn:microsoft.com/office/officeart/2008/layout/AscendingPictureAccentProcess"/>
    <dgm:cxn modelId="{886A1092-F38C-4A56-9B81-790EA6C5B80B}" type="presParOf" srcId="{B21E3DB0-7D3C-4BB2-AB76-3F11EB402221}" destId="{C335836C-7A36-4A9F-8C6F-8DD09E821A7F}" srcOrd="0" destOrd="0" presId="urn:microsoft.com/office/officeart/2008/layout/AscendingPictureAccentProcess"/>
    <dgm:cxn modelId="{27E20CA7-29D2-4E6B-A1FA-61577F51E977}" type="presParOf" srcId="{B21E3DB0-7D3C-4BB2-AB76-3F11EB402221}" destId="{F4853F7D-5775-4090-A4CD-47FABE3E3AD3}" srcOrd="1" destOrd="0" presId="urn:microsoft.com/office/officeart/2008/layout/AscendingPictureAccentProcess"/>
    <dgm:cxn modelId="{1C1487BD-C8B7-4CF9-9DD3-47F850842614}" type="presParOf" srcId="{B21E3DB0-7D3C-4BB2-AB76-3F11EB402221}" destId="{D5739C84-CC32-4BDE-9C5D-AAAA6ED7D9C3}" srcOrd="2" destOrd="0" presId="urn:microsoft.com/office/officeart/2008/layout/AscendingPictureAccentProcess"/>
    <dgm:cxn modelId="{A1C8BD8C-49EE-4BAB-99DA-1F862B23E2F5}" type="presParOf" srcId="{B21E3DB0-7D3C-4BB2-AB76-3F11EB402221}" destId="{7A057651-C10C-49AF-AB14-B7D7E28CB822}" srcOrd="3" destOrd="0" presId="urn:microsoft.com/office/officeart/2008/layout/AscendingPictureAccentProcess"/>
    <dgm:cxn modelId="{8CD23E9E-B10C-4700-BF01-860E078120EA}" type="presParOf" srcId="{B21E3DB0-7D3C-4BB2-AB76-3F11EB402221}" destId="{91A2ADD3-35E1-4653-8DB5-44566E2549C1}" srcOrd="4" destOrd="0" presId="urn:microsoft.com/office/officeart/2008/layout/AscendingPictureAccentProcess"/>
    <dgm:cxn modelId="{B4659CB8-F024-4658-B933-9238DCC7B675}" type="presParOf" srcId="{B21E3DB0-7D3C-4BB2-AB76-3F11EB402221}" destId="{6B6594B3-8237-40FE-82D0-A892F3C0949E}" srcOrd="5" destOrd="0" presId="urn:microsoft.com/office/officeart/2008/layout/AscendingPictureAccentProcess"/>
    <dgm:cxn modelId="{51B2E828-BBE9-458D-8975-2056A33BA882}" type="presParOf" srcId="{B21E3DB0-7D3C-4BB2-AB76-3F11EB402221}" destId="{7B35A50C-2DDA-40A3-9927-AFD9C6509DF1}" srcOrd="6" destOrd="0" presId="urn:microsoft.com/office/officeart/2008/layout/AscendingPictureAccentProcess"/>
    <dgm:cxn modelId="{54927E07-4DF6-4835-BE61-344EA38E70BE}" type="presParOf" srcId="{B21E3DB0-7D3C-4BB2-AB76-3F11EB402221}" destId="{4417E7C6-77EA-4BDE-A3E8-F708587548EF}" srcOrd="7" destOrd="0" presId="urn:microsoft.com/office/officeart/2008/layout/AscendingPictureAccentProcess"/>
    <dgm:cxn modelId="{8B01E375-083F-413D-979C-82B0805BEEB7}" type="presParOf" srcId="{B21E3DB0-7D3C-4BB2-AB76-3F11EB402221}" destId="{24CAF25F-53C3-4309-B107-57698D38BC0F}" srcOrd="8" destOrd="0" presId="urn:microsoft.com/office/officeart/2008/layout/AscendingPictureAccentProcess"/>
    <dgm:cxn modelId="{5CFCE10F-F875-4C5E-9C1B-9FC15B3E319B}" type="presParOf" srcId="{B21E3DB0-7D3C-4BB2-AB76-3F11EB402221}" destId="{DEE193A1-887C-4A4E-A4EF-75F054865076}" srcOrd="9" destOrd="0" presId="urn:microsoft.com/office/officeart/2008/layout/AscendingPictureAccentProcess"/>
    <dgm:cxn modelId="{09562FC7-1A21-4EDA-9E14-5593E0555626}" type="presParOf" srcId="{B21E3DB0-7D3C-4BB2-AB76-3F11EB402221}" destId="{70101BEA-3E7D-4960-A96D-E0DF9CB91E96}" srcOrd="10" destOrd="0" presId="urn:microsoft.com/office/officeart/2008/layout/AscendingPictureAccentProcess"/>
    <dgm:cxn modelId="{982AAD9B-8BA3-4CB1-949A-03D80C1CA0D6}" type="presParOf" srcId="{B21E3DB0-7D3C-4BB2-AB76-3F11EB402221}" destId="{5D0CF835-1066-4BF1-BF3A-2196E158DA92}" srcOrd="11" destOrd="0" presId="urn:microsoft.com/office/officeart/2008/layout/AscendingPictureAccentProcess"/>
    <dgm:cxn modelId="{EB25AC2F-56C3-4236-98BF-984A0FAC605D}" type="presParOf" srcId="{B21E3DB0-7D3C-4BB2-AB76-3F11EB402221}" destId="{A5933922-9869-41EE-8E0D-FA5ED50E316C}" srcOrd="12" destOrd="0" presId="urn:microsoft.com/office/officeart/2008/layout/AscendingPictureAccentProcess"/>
    <dgm:cxn modelId="{766BB6A1-9874-4B94-8C56-0F7E070C01F1}" type="presParOf" srcId="{B21E3DB0-7D3C-4BB2-AB76-3F11EB402221}" destId="{3416519D-D7A3-4DBE-9911-77074141011D}" srcOrd="13" destOrd="0" presId="urn:microsoft.com/office/officeart/2008/layout/AscendingPictureAccentProcess"/>
    <dgm:cxn modelId="{178B93E5-0412-4FA9-9A9B-3CA3AC20C552}" type="presParOf" srcId="{B21E3DB0-7D3C-4BB2-AB76-3F11EB402221}" destId="{3511DB67-BD92-43CB-AAB8-A4A911CABABB}" srcOrd="14" destOrd="0" presId="urn:microsoft.com/office/officeart/2008/layout/AscendingPictureAccentProcess"/>
    <dgm:cxn modelId="{43CC7408-62B7-4176-BB6C-4FA2AE4E6E13}" type="presParOf" srcId="{3511DB67-BD92-43CB-AAB8-A4A911CABABB}" destId="{550ABBFF-1899-4751-B47B-699A3EA2A7E0}" srcOrd="0" destOrd="0" presId="urn:microsoft.com/office/officeart/2008/layout/AscendingPictureAccentProcess"/>
    <dgm:cxn modelId="{8FED462A-A4B2-4EBB-8AEB-32F6A5FE601D}" type="presParOf" srcId="{B21E3DB0-7D3C-4BB2-AB76-3F11EB402221}" destId="{D7939DCC-463C-48FF-8C57-9D7DEF2BB222}" srcOrd="15" destOrd="0" presId="urn:microsoft.com/office/officeart/2008/layout/AscendingPictureAccentProcess"/>
    <dgm:cxn modelId="{33A7ADB5-9190-4609-94B2-3DBC826EC493}" type="presParOf" srcId="{B21E3DB0-7D3C-4BB2-AB76-3F11EB402221}" destId="{769ADCDA-3BA6-4155-8381-47B22584E05A}" srcOrd="16" destOrd="0" presId="urn:microsoft.com/office/officeart/2008/layout/AscendingPictureAccentProcess"/>
    <dgm:cxn modelId="{8975522C-5992-4C00-AD13-99EE349725FD}" type="presParOf" srcId="{B21E3DB0-7D3C-4BB2-AB76-3F11EB402221}" destId="{563F468D-0DEC-4792-B9BE-348CBB285B8A}" srcOrd="17" destOrd="0" presId="urn:microsoft.com/office/officeart/2008/layout/AscendingPictureAccentProcess"/>
    <dgm:cxn modelId="{547B23ED-DB9A-4A28-BB97-530D81BEE827}" type="presParOf" srcId="{563F468D-0DEC-4792-B9BE-348CBB285B8A}" destId="{D82EEF8E-4E07-472D-95B2-EEA87487AA42}" srcOrd="0" destOrd="0" presId="urn:microsoft.com/office/officeart/2008/layout/AscendingPictureAccentProcess"/>
    <dgm:cxn modelId="{9206445D-B246-4065-9EEA-78774459E83E}" type="presParOf" srcId="{B21E3DB0-7D3C-4BB2-AB76-3F11EB402221}" destId="{8CAD5060-1023-4041-BBD6-DEACDC764DBD}" srcOrd="18" destOrd="0" presId="urn:microsoft.com/office/officeart/2008/layout/AscendingPictureAccentProcess"/>
    <dgm:cxn modelId="{D900146A-0DE3-4906-9234-E9490FB489AE}" type="presParOf" srcId="{B21E3DB0-7D3C-4BB2-AB76-3F11EB402221}" destId="{9088ED4F-5432-4E00-866D-69A77046DA8D}" srcOrd="19" destOrd="0" presId="urn:microsoft.com/office/officeart/2008/layout/AscendingPictureAccentProcess"/>
    <dgm:cxn modelId="{D1A7249E-9D1A-47BB-AB05-3E7E6AED0CE8}" type="presParOf" srcId="{B21E3DB0-7D3C-4BB2-AB76-3F11EB402221}" destId="{52075FA9-604B-45DE-BEF1-641F0B616C0E}" srcOrd="20" destOrd="0" presId="urn:microsoft.com/office/officeart/2008/layout/AscendingPictureAccentProcess"/>
    <dgm:cxn modelId="{EEDC277B-ED9A-48B4-917F-3B9FC3C5D661}" type="presParOf" srcId="{52075FA9-604B-45DE-BEF1-641F0B616C0E}" destId="{EEDDE654-99A4-4A5B-A283-F70E103B1C38}" srcOrd="0" destOrd="0" presId="urn:microsoft.com/office/officeart/2008/layout/AscendingPictureAccent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836865-195F-4F52-BB5D-61BE835E64DE}" type="doc">
      <dgm:prSet loTypeId="urn:microsoft.com/office/officeart/2005/8/layout/hList1" loCatId="list" qsTypeId="urn:microsoft.com/office/officeart/2005/8/quickstyle/simple3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DF0F843B-78A0-420D-806A-3C036F23220F}">
      <dgm:prSet/>
      <dgm:spPr>
        <a:solidFill>
          <a:srgbClr val="5DCAC4"/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Project Execution and Monitoring</a:t>
          </a:r>
        </a:p>
      </dgm:t>
    </dgm:pt>
    <dgm:pt modelId="{FCFB6F98-0780-4A76-93CB-0AE7538834C3}" type="parTrans" cxnId="{A47713D9-882C-4A6E-88E5-438B525E3431}">
      <dgm:prSet/>
      <dgm:spPr/>
      <dgm:t>
        <a:bodyPr/>
        <a:lstStyle/>
        <a:p>
          <a:endParaRPr lang="en-US"/>
        </a:p>
      </dgm:t>
    </dgm:pt>
    <dgm:pt modelId="{142D78F1-236D-4B79-BBAB-25BEB5C732F1}" type="sibTrans" cxnId="{A47713D9-882C-4A6E-88E5-438B525E3431}">
      <dgm:prSet/>
      <dgm:spPr/>
      <dgm:t>
        <a:bodyPr/>
        <a:lstStyle/>
        <a:p>
          <a:endParaRPr lang="en-US"/>
        </a:p>
      </dgm:t>
    </dgm:pt>
    <dgm:pt modelId="{7215B8FB-29FE-42C4-8C7A-3E4B49DD5B63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Weekly status reporting along with issues and risk reviews</a:t>
          </a:r>
        </a:p>
      </dgm:t>
    </dgm:pt>
    <dgm:pt modelId="{EA96EA21-405A-45DB-9976-20D02F6BFBA9}" type="parTrans" cxnId="{833B0AD6-14ED-4E16-8A0E-D882EAA945ED}">
      <dgm:prSet/>
      <dgm:spPr/>
      <dgm:t>
        <a:bodyPr/>
        <a:lstStyle/>
        <a:p>
          <a:endParaRPr lang="en-US"/>
        </a:p>
      </dgm:t>
    </dgm:pt>
    <dgm:pt modelId="{FB01E617-77C6-434B-B70C-0D70B4485FD0}" type="sibTrans" cxnId="{833B0AD6-14ED-4E16-8A0E-D882EAA945ED}">
      <dgm:prSet/>
      <dgm:spPr/>
      <dgm:t>
        <a:bodyPr/>
        <a:lstStyle/>
        <a:p>
          <a:endParaRPr lang="en-US"/>
        </a:p>
      </dgm:t>
    </dgm:pt>
    <dgm:pt modelId="{1BC6F06F-C947-4F4C-A039-433AC8B98F35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Clear and measurable deliverables and visual signs of progress reviews</a:t>
          </a:r>
        </a:p>
      </dgm:t>
    </dgm:pt>
    <dgm:pt modelId="{146B2029-963B-46FD-8CB9-AA0A35541ED2}" type="parTrans" cxnId="{019A3437-71FE-4ACB-A332-0DB6D19395C9}">
      <dgm:prSet/>
      <dgm:spPr/>
      <dgm:t>
        <a:bodyPr/>
        <a:lstStyle/>
        <a:p>
          <a:endParaRPr lang="en-US"/>
        </a:p>
      </dgm:t>
    </dgm:pt>
    <dgm:pt modelId="{0BF8767D-3042-4DAE-B429-80D478CB0C79}" type="sibTrans" cxnId="{019A3437-71FE-4ACB-A332-0DB6D19395C9}">
      <dgm:prSet/>
      <dgm:spPr/>
      <dgm:t>
        <a:bodyPr/>
        <a:lstStyle/>
        <a:p>
          <a:endParaRPr lang="en-US"/>
        </a:p>
      </dgm:t>
    </dgm:pt>
    <dgm:pt modelId="{4EAEF542-261C-4A2D-92E0-5995DFD41A4D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Defined Project Milestone/Phase Entry and Exit Criteria </a:t>
          </a:r>
        </a:p>
      </dgm:t>
    </dgm:pt>
    <dgm:pt modelId="{6F8E7429-369E-45AE-B479-00AC4B86C1AE}" type="parTrans" cxnId="{44E110B1-4873-4EF5-AEA1-3673AA97C6E4}">
      <dgm:prSet/>
      <dgm:spPr/>
      <dgm:t>
        <a:bodyPr/>
        <a:lstStyle/>
        <a:p>
          <a:endParaRPr lang="en-US"/>
        </a:p>
      </dgm:t>
    </dgm:pt>
    <dgm:pt modelId="{A209544F-E6C5-4C85-A6CD-3F34C69E4AF9}" type="sibTrans" cxnId="{44E110B1-4873-4EF5-AEA1-3673AA97C6E4}">
      <dgm:prSet/>
      <dgm:spPr/>
      <dgm:t>
        <a:bodyPr/>
        <a:lstStyle/>
        <a:p>
          <a:endParaRPr lang="en-US"/>
        </a:p>
      </dgm:t>
    </dgm:pt>
    <dgm:pt modelId="{E96293B1-9D5E-4D30-937E-433C7C443DD8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Deployment Readiness Tracking, including Go-Live success metrics</a:t>
          </a:r>
        </a:p>
      </dgm:t>
    </dgm:pt>
    <dgm:pt modelId="{60306164-781F-4030-A2F1-E9BAE9E54971}" type="parTrans" cxnId="{F42D577F-A5B4-4450-8113-CB559F04E5AC}">
      <dgm:prSet/>
      <dgm:spPr/>
      <dgm:t>
        <a:bodyPr/>
        <a:lstStyle/>
        <a:p>
          <a:endParaRPr lang="en-US"/>
        </a:p>
      </dgm:t>
    </dgm:pt>
    <dgm:pt modelId="{9F732C56-F800-4823-93EE-03D801D873F6}" type="sibTrans" cxnId="{F42D577F-A5B4-4450-8113-CB559F04E5AC}">
      <dgm:prSet/>
      <dgm:spPr/>
      <dgm:t>
        <a:bodyPr/>
        <a:lstStyle/>
        <a:p>
          <a:endParaRPr lang="en-US"/>
        </a:p>
      </dgm:t>
    </dgm:pt>
    <dgm:pt modelId="{B95509A3-A1B3-4D1D-95BF-FFAF9503B872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Clear roles and accountabilities</a:t>
          </a:r>
        </a:p>
      </dgm:t>
    </dgm:pt>
    <dgm:pt modelId="{EAA7E603-71AE-4488-8AFB-A03A43948969}" type="sibTrans" cxnId="{9FFBF688-564C-4B26-83D9-96CC1B171C79}">
      <dgm:prSet/>
      <dgm:spPr/>
      <dgm:t>
        <a:bodyPr/>
        <a:lstStyle/>
        <a:p>
          <a:endParaRPr lang="en-US"/>
        </a:p>
      </dgm:t>
    </dgm:pt>
    <dgm:pt modelId="{52D088CC-3D56-4442-A8B1-05A05D4A39BF}" type="parTrans" cxnId="{9FFBF688-564C-4B26-83D9-96CC1B171C79}">
      <dgm:prSet/>
      <dgm:spPr/>
      <dgm:t>
        <a:bodyPr/>
        <a:lstStyle/>
        <a:p>
          <a:endParaRPr lang="en-US"/>
        </a:p>
      </dgm:t>
    </dgm:pt>
    <dgm:pt modelId="{9BD2A214-614B-4B6C-BC38-D7CCE226B588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Well defined escalation processes and proactive risk management</a:t>
          </a:r>
        </a:p>
      </dgm:t>
    </dgm:pt>
    <dgm:pt modelId="{1FABBDE1-3B59-40DD-A257-11DAF0865AE0}" type="sibTrans" cxnId="{CABCA11C-C939-46BE-A91D-E2D502AF1DF3}">
      <dgm:prSet/>
      <dgm:spPr/>
      <dgm:t>
        <a:bodyPr/>
        <a:lstStyle/>
        <a:p>
          <a:endParaRPr lang="en-US"/>
        </a:p>
      </dgm:t>
    </dgm:pt>
    <dgm:pt modelId="{3ECF33A9-C724-4C98-8CCB-A1F7387AA7AE}" type="parTrans" cxnId="{CABCA11C-C939-46BE-A91D-E2D502AF1DF3}">
      <dgm:prSet/>
      <dgm:spPr/>
      <dgm:t>
        <a:bodyPr/>
        <a:lstStyle/>
        <a:p>
          <a:endParaRPr lang="en-US"/>
        </a:p>
      </dgm:t>
    </dgm:pt>
    <dgm:pt modelId="{4E5C2F01-0E65-481F-A8A4-61E4F0529DB8}">
      <dgm:prSet/>
      <dgm:spPr>
        <a:solidFill>
          <a:srgbClr val="5DCAC4"/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Well Defined and Strong Governance Groups and Processes</a:t>
          </a:r>
        </a:p>
      </dgm:t>
    </dgm:pt>
    <dgm:pt modelId="{A1F93476-B39E-439F-81D2-184BC8FCD4DC}" type="sibTrans" cxnId="{9129E2CC-F58E-48DE-8FDD-54CA06399367}">
      <dgm:prSet/>
      <dgm:spPr/>
      <dgm:t>
        <a:bodyPr/>
        <a:lstStyle/>
        <a:p>
          <a:endParaRPr lang="en-US"/>
        </a:p>
      </dgm:t>
    </dgm:pt>
    <dgm:pt modelId="{98AE86FF-CC69-4D5D-BC50-BBED6A72D832}" type="parTrans" cxnId="{9129E2CC-F58E-48DE-8FDD-54CA06399367}">
      <dgm:prSet/>
      <dgm:spPr/>
      <dgm:t>
        <a:bodyPr/>
        <a:lstStyle/>
        <a:p>
          <a:endParaRPr lang="en-US"/>
        </a:p>
      </dgm:t>
    </dgm:pt>
    <dgm:pt modelId="{C5DB8B60-B8AE-429B-9E3A-D5099B3F3006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Alignment on Methodology, Strategy, Vision, and Goals</a:t>
          </a:r>
        </a:p>
      </dgm:t>
    </dgm:pt>
    <dgm:pt modelId="{80407273-6CD0-49C4-BC13-BF1E65C68891}" type="parTrans" cxnId="{F43D787E-E3BA-42C2-AB5F-35326AF9F881}">
      <dgm:prSet/>
      <dgm:spPr/>
      <dgm:t>
        <a:bodyPr/>
        <a:lstStyle/>
        <a:p>
          <a:endParaRPr lang="en-US"/>
        </a:p>
      </dgm:t>
    </dgm:pt>
    <dgm:pt modelId="{92D6EC76-0632-41D5-80AA-72886A29B68D}" type="sibTrans" cxnId="{F43D787E-E3BA-42C2-AB5F-35326AF9F881}">
      <dgm:prSet/>
      <dgm:spPr/>
      <dgm:t>
        <a:bodyPr/>
        <a:lstStyle/>
        <a:p>
          <a:endParaRPr lang="en-US"/>
        </a:p>
      </dgm:t>
    </dgm:pt>
    <dgm:pt modelId="{AD457B7F-21C6-4517-9027-72BA62F415A1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Quickly work through Risks and Issues</a:t>
          </a:r>
        </a:p>
      </dgm:t>
    </dgm:pt>
    <dgm:pt modelId="{599BAFCF-C15F-4421-A5AA-DB151D555D87}" type="parTrans" cxnId="{1F547D8A-8F8F-4081-A324-E3F1AB7FF7D0}">
      <dgm:prSet/>
      <dgm:spPr/>
      <dgm:t>
        <a:bodyPr/>
        <a:lstStyle/>
        <a:p>
          <a:endParaRPr lang="en-US"/>
        </a:p>
      </dgm:t>
    </dgm:pt>
    <dgm:pt modelId="{D9357C0A-85ED-48AE-9D3E-52A593003402}" type="sibTrans" cxnId="{1F547D8A-8F8F-4081-A324-E3F1AB7FF7D0}">
      <dgm:prSet/>
      <dgm:spPr/>
      <dgm:t>
        <a:bodyPr/>
        <a:lstStyle/>
        <a:p>
          <a:endParaRPr lang="en-US"/>
        </a:p>
      </dgm:t>
    </dgm:pt>
    <dgm:pt modelId="{F347B7A3-3E0A-4474-8E68-14978B7395FA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Commit/Align on Key decisions – Agree to disagree and then commit</a:t>
          </a:r>
        </a:p>
      </dgm:t>
    </dgm:pt>
    <dgm:pt modelId="{8C48E044-E240-419C-9CAE-BBA7F0A57C23}" type="parTrans" cxnId="{8E4F3BB0-DD43-4915-859C-B837273E7B9F}">
      <dgm:prSet/>
      <dgm:spPr/>
      <dgm:t>
        <a:bodyPr/>
        <a:lstStyle/>
        <a:p>
          <a:endParaRPr lang="en-US"/>
        </a:p>
      </dgm:t>
    </dgm:pt>
    <dgm:pt modelId="{BA2E4CD6-5B87-4A1A-9246-79114353E692}" type="sibTrans" cxnId="{8E4F3BB0-DD43-4915-859C-B837273E7B9F}">
      <dgm:prSet/>
      <dgm:spPr/>
      <dgm:t>
        <a:bodyPr/>
        <a:lstStyle/>
        <a:p>
          <a:endParaRPr lang="en-US"/>
        </a:p>
      </dgm:t>
    </dgm:pt>
    <dgm:pt modelId="{019A7C37-102F-4393-95BB-AA14298370C5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Slow down Application and Process Changes as testing starts, freezing changes and transactions approaching deployment </a:t>
          </a:r>
        </a:p>
      </dgm:t>
    </dgm:pt>
    <dgm:pt modelId="{85AE518E-1CF8-4760-A314-29E6457FE01D}" type="parTrans" cxnId="{EFCD0597-EDB0-48FA-9C18-FDA6B9D470EB}">
      <dgm:prSet/>
      <dgm:spPr/>
      <dgm:t>
        <a:bodyPr/>
        <a:lstStyle/>
        <a:p>
          <a:endParaRPr lang="en-US"/>
        </a:p>
      </dgm:t>
    </dgm:pt>
    <dgm:pt modelId="{9005AEEF-8D5F-42A6-832C-B13BB7F6CE1B}" type="sibTrans" cxnId="{EFCD0597-EDB0-48FA-9C18-FDA6B9D470EB}">
      <dgm:prSet/>
      <dgm:spPr/>
      <dgm:t>
        <a:bodyPr/>
        <a:lstStyle/>
        <a:p>
          <a:endParaRPr lang="en-US"/>
        </a:p>
      </dgm:t>
    </dgm:pt>
    <dgm:pt modelId="{F9E892FF-7BD4-4A51-A7FC-E5430B338C9B}">
      <dgm:prSet/>
      <dgm:spPr>
        <a:solidFill>
          <a:srgbClr val="E6F4F4">
            <a:alpha val="90000"/>
          </a:srgbClr>
        </a:solidFill>
      </dgm:spPr>
      <dgm:t>
        <a:bodyPr/>
        <a:lstStyle/>
        <a:p>
          <a:r>
            <a:rPr lang="en-US"/>
            <a:t>Ongoing Reviews of Competing Initiatives, logging risks and escalating as needed</a:t>
          </a:r>
        </a:p>
      </dgm:t>
    </dgm:pt>
    <dgm:pt modelId="{A09A243F-89C7-4C4C-816D-ABFFA29E2D2A}" type="parTrans" cxnId="{52D323C7-B916-4BA1-B476-BC7EDCEE3B0D}">
      <dgm:prSet/>
      <dgm:spPr/>
      <dgm:t>
        <a:bodyPr/>
        <a:lstStyle/>
        <a:p>
          <a:endParaRPr lang="en-US"/>
        </a:p>
      </dgm:t>
    </dgm:pt>
    <dgm:pt modelId="{6B9A302A-D349-4BCB-837B-45E60ED9F808}" type="sibTrans" cxnId="{52D323C7-B916-4BA1-B476-BC7EDCEE3B0D}">
      <dgm:prSet/>
      <dgm:spPr/>
      <dgm:t>
        <a:bodyPr/>
        <a:lstStyle/>
        <a:p>
          <a:endParaRPr lang="en-US"/>
        </a:p>
      </dgm:t>
    </dgm:pt>
    <dgm:pt modelId="{65D4367B-E575-4EDF-94A9-01AC696E8906}" type="pres">
      <dgm:prSet presAssocID="{FF836865-195F-4F52-BB5D-61BE835E64DE}" presName="Name0" presStyleCnt="0">
        <dgm:presLayoutVars>
          <dgm:dir/>
          <dgm:animLvl val="lvl"/>
          <dgm:resizeHandles val="exact"/>
        </dgm:presLayoutVars>
      </dgm:prSet>
      <dgm:spPr/>
    </dgm:pt>
    <dgm:pt modelId="{13379CA4-E94C-4548-8741-FE9D24E2370C}" type="pres">
      <dgm:prSet presAssocID="{4E5C2F01-0E65-481F-A8A4-61E4F0529DB8}" presName="composite" presStyleCnt="0"/>
      <dgm:spPr/>
    </dgm:pt>
    <dgm:pt modelId="{2DDEBC7B-04A7-4841-8EFF-F579DDCB2FFB}" type="pres">
      <dgm:prSet presAssocID="{4E5C2F01-0E65-481F-A8A4-61E4F0529DB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512FFB0A-98B3-4F5A-B2F7-052EAD0635B7}" type="pres">
      <dgm:prSet presAssocID="{4E5C2F01-0E65-481F-A8A4-61E4F0529DB8}" presName="desTx" presStyleLbl="alignAccFollowNode1" presStyleIdx="0" presStyleCnt="2">
        <dgm:presLayoutVars>
          <dgm:bulletEnabled val="1"/>
        </dgm:presLayoutVars>
      </dgm:prSet>
      <dgm:spPr/>
    </dgm:pt>
    <dgm:pt modelId="{9EB7D62A-C946-4FF7-95A8-37D588886D72}" type="pres">
      <dgm:prSet presAssocID="{A1F93476-B39E-439F-81D2-184BC8FCD4DC}" presName="space" presStyleCnt="0"/>
      <dgm:spPr/>
    </dgm:pt>
    <dgm:pt modelId="{686169CF-B4A8-4820-8B85-7940ADA083CE}" type="pres">
      <dgm:prSet presAssocID="{DF0F843B-78A0-420D-806A-3C036F23220F}" presName="composite" presStyleCnt="0"/>
      <dgm:spPr/>
    </dgm:pt>
    <dgm:pt modelId="{AC221760-B827-4248-AF6E-884C44003324}" type="pres">
      <dgm:prSet presAssocID="{DF0F843B-78A0-420D-806A-3C036F23220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EC76850-DB5D-4B4D-BB11-01D78D579962}" type="pres">
      <dgm:prSet presAssocID="{DF0F843B-78A0-420D-806A-3C036F23220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A8BA203-E445-4C3A-ADCB-D6EE14DE356C}" type="presOf" srcId="{E96293B1-9D5E-4D30-937E-433C7C443DD8}" destId="{0EC76850-DB5D-4B4D-BB11-01D78D579962}" srcOrd="0" destOrd="4" presId="urn:microsoft.com/office/officeart/2005/8/layout/hList1"/>
    <dgm:cxn modelId="{17A6AA08-FEFC-46E3-B615-0D0F8E91AB76}" type="presOf" srcId="{DF0F843B-78A0-420D-806A-3C036F23220F}" destId="{AC221760-B827-4248-AF6E-884C44003324}" srcOrd="0" destOrd="0" presId="urn:microsoft.com/office/officeart/2005/8/layout/hList1"/>
    <dgm:cxn modelId="{A323D408-B04F-4135-A13F-9A13D36C0484}" type="presOf" srcId="{7215B8FB-29FE-42C4-8C7A-3E4B49DD5B63}" destId="{0EC76850-DB5D-4B4D-BB11-01D78D579962}" srcOrd="0" destOrd="0" presId="urn:microsoft.com/office/officeart/2005/8/layout/hList1"/>
    <dgm:cxn modelId="{DA01610A-384D-4636-BE89-AC1618411B6B}" type="presOf" srcId="{9BD2A214-614B-4B6C-BC38-D7CCE226B588}" destId="{512FFB0A-98B3-4F5A-B2F7-052EAD0635B7}" srcOrd="0" destOrd="2" presId="urn:microsoft.com/office/officeart/2005/8/layout/hList1"/>
    <dgm:cxn modelId="{AC280B0C-45FC-4290-BED4-2CB2ACDA6965}" type="presOf" srcId="{C5DB8B60-B8AE-429B-9E3A-D5099B3F3006}" destId="{512FFB0A-98B3-4F5A-B2F7-052EAD0635B7}" srcOrd="0" destOrd="1" presId="urn:microsoft.com/office/officeart/2005/8/layout/hList1"/>
    <dgm:cxn modelId="{052B4C0D-FA03-4954-A259-0D4F1E4CE35C}" type="presOf" srcId="{4EAEF542-261C-4A2D-92E0-5995DFD41A4D}" destId="{0EC76850-DB5D-4B4D-BB11-01D78D579962}" srcOrd="0" destOrd="2" presId="urn:microsoft.com/office/officeart/2005/8/layout/hList1"/>
    <dgm:cxn modelId="{B400A818-4260-4A54-AE54-D37083D9661A}" type="presOf" srcId="{F347B7A3-3E0A-4474-8E68-14978B7395FA}" destId="{512FFB0A-98B3-4F5A-B2F7-052EAD0635B7}" srcOrd="0" destOrd="4" presId="urn:microsoft.com/office/officeart/2005/8/layout/hList1"/>
    <dgm:cxn modelId="{CABCA11C-C939-46BE-A91D-E2D502AF1DF3}" srcId="{4E5C2F01-0E65-481F-A8A4-61E4F0529DB8}" destId="{9BD2A214-614B-4B6C-BC38-D7CCE226B588}" srcOrd="2" destOrd="0" parTransId="{3ECF33A9-C724-4C98-8CCB-A1F7387AA7AE}" sibTransId="{1FABBDE1-3B59-40DD-A257-11DAF0865AE0}"/>
    <dgm:cxn modelId="{019A3437-71FE-4ACB-A332-0DB6D19395C9}" srcId="{DF0F843B-78A0-420D-806A-3C036F23220F}" destId="{1BC6F06F-C947-4F4C-A039-433AC8B98F35}" srcOrd="1" destOrd="0" parTransId="{146B2029-963B-46FD-8CB9-AA0A35541ED2}" sibTransId="{0BF8767D-3042-4DAE-B429-80D478CB0C79}"/>
    <dgm:cxn modelId="{7F342B40-E19C-4439-9B68-CF901D82FA6A}" type="presOf" srcId="{B95509A3-A1B3-4D1D-95BF-FFAF9503B872}" destId="{512FFB0A-98B3-4F5A-B2F7-052EAD0635B7}" srcOrd="0" destOrd="0" presId="urn:microsoft.com/office/officeart/2005/8/layout/hList1"/>
    <dgm:cxn modelId="{1EFC355D-AEE3-486D-935C-C303CF4491CF}" type="presOf" srcId="{FF836865-195F-4F52-BB5D-61BE835E64DE}" destId="{65D4367B-E575-4EDF-94A9-01AC696E8906}" srcOrd="0" destOrd="0" presId="urn:microsoft.com/office/officeart/2005/8/layout/hList1"/>
    <dgm:cxn modelId="{A0868042-57B3-43AC-8C7B-B00C4B460BCE}" type="presOf" srcId="{AD457B7F-21C6-4517-9027-72BA62F415A1}" destId="{512FFB0A-98B3-4F5A-B2F7-052EAD0635B7}" srcOrd="0" destOrd="3" presId="urn:microsoft.com/office/officeart/2005/8/layout/hList1"/>
    <dgm:cxn modelId="{F43D787E-E3BA-42C2-AB5F-35326AF9F881}" srcId="{4E5C2F01-0E65-481F-A8A4-61E4F0529DB8}" destId="{C5DB8B60-B8AE-429B-9E3A-D5099B3F3006}" srcOrd="1" destOrd="0" parTransId="{80407273-6CD0-49C4-BC13-BF1E65C68891}" sibTransId="{92D6EC76-0632-41D5-80AA-72886A29B68D}"/>
    <dgm:cxn modelId="{F42D577F-A5B4-4450-8113-CB559F04E5AC}" srcId="{DF0F843B-78A0-420D-806A-3C036F23220F}" destId="{E96293B1-9D5E-4D30-937E-433C7C443DD8}" srcOrd="4" destOrd="0" parTransId="{60306164-781F-4030-A2F1-E9BAE9E54971}" sibTransId="{9F732C56-F800-4823-93EE-03D801D873F6}"/>
    <dgm:cxn modelId="{9FFBF688-564C-4B26-83D9-96CC1B171C79}" srcId="{4E5C2F01-0E65-481F-A8A4-61E4F0529DB8}" destId="{B95509A3-A1B3-4D1D-95BF-FFAF9503B872}" srcOrd="0" destOrd="0" parTransId="{52D088CC-3D56-4442-A8B1-05A05D4A39BF}" sibTransId="{EAA7E603-71AE-4488-8AFB-A03A43948969}"/>
    <dgm:cxn modelId="{1F547D8A-8F8F-4081-A324-E3F1AB7FF7D0}" srcId="{4E5C2F01-0E65-481F-A8A4-61E4F0529DB8}" destId="{AD457B7F-21C6-4517-9027-72BA62F415A1}" srcOrd="3" destOrd="0" parTransId="{599BAFCF-C15F-4421-A5AA-DB151D555D87}" sibTransId="{D9357C0A-85ED-48AE-9D3E-52A593003402}"/>
    <dgm:cxn modelId="{E53A6991-25B7-4C31-8A3C-65334328EA42}" type="presOf" srcId="{F9E892FF-7BD4-4A51-A7FC-E5430B338C9B}" destId="{0EC76850-DB5D-4B4D-BB11-01D78D579962}" srcOrd="0" destOrd="3" presId="urn:microsoft.com/office/officeart/2005/8/layout/hList1"/>
    <dgm:cxn modelId="{EFCD0597-EDB0-48FA-9C18-FDA6B9D470EB}" srcId="{4E5C2F01-0E65-481F-A8A4-61E4F0529DB8}" destId="{019A7C37-102F-4393-95BB-AA14298370C5}" srcOrd="5" destOrd="0" parTransId="{85AE518E-1CF8-4760-A314-29E6457FE01D}" sibTransId="{9005AEEF-8D5F-42A6-832C-B13BB7F6CE1B}"/>
    <dgm:cxn modelId="{8E4F3BB0-DD43-4915-859C-B837273E7B9F}" srcId="{4E5C2F01-0E65-481F-A8A4-61E4F0529DB8}" destId="{F347B7A3-3E0A-4474-8E68-14978B7395FA}" srcOrd="4" destOrd="0" parTransId="{8C48E044-E240-419C-9CAE-BBA7F0A57C23}" sibTransId="{BA2E4CD6-5B87-4A1A-9246-79114353E692}"/>
    <dgm:cxn modelId="{44E110B1-4873-4EF5-AEA1-3673AA97C6E4}" srcId="{DF0F843B-78A0-420D-806A-3C036F23220F}" destId="{4EAEF542-261C-4A2D-92E0-5995DFD41A4D}" srcOrd="2" destOrd="0" parTransId="{6F8E7429-369E-45AE-B479-00AC4B86C1AE}" sibTransId="{A209544F-E6C5-4C85-A6CD-3F34C69E4AF9}"/>
    <dgm:cxn modelId="{0D9C2DB9-CEBC-436C-B490-8AA47FA522AA}" type="presOf" srcId="{1BC6F06F-C947-4F4C-A039-433AC8B98F35}" destId="{0EC76850-DB5D-4B4D-BB11-01D78D579962}" srcOrd="0" destOrd="1" presId="urn:microsoft.com/office/officeart/2005/8/layout/hList1"/>
    <dgm:cxn modelId="{52D323C7-B916-4BA1-B476-BC7EDCEE3B0D}" srcId="{DF0F843B-78A0-420D-806A-3C036F23220F}" destId="{F9E892FF-7BD4-4A51-A7FC-E5430B338C9B}" srcOrd="3" destOrd="0" parTransId="{A09A243F-89C7-4C4C-816D-ABFFA29E2D2A}" sibTransId="{6B9A302A-D349-4BCB-837B-45E60ED9F808}"/>
    <dgm:cxn modelId="{9129E2CC-F58E-48DE-8FDD-54CA06399367}" srcId="{FF836865-195F-4F52-BB5D-61BE835E64DE}" destId="{4E5C2F01-0E65-481F-A8A4-61E4F0529DB8}" srcOrd="0" destOrd="0" parTransId="{98AE86FF-CC69-4D5D-BC50-BBED6A72D832}" sibTransId="{A1F93476-B39E-439F-81D2-184BC8FCD4DC}"/>
    <dgm:cxn modelId="{00C066D3-8474-4B00-8607-F734596ED39E}" type="presOf" srcId="{4E5C2F01-0E65-481F-A8A4-61E4F0529DB8}" destId="{2DDEBC7B-04A7-4841-8EFF-F579DDCB2FFB}" srcOrd="0" destOrd="0" presId="urn:microsoft.com/office/officeart/2005/8/layout/hList1"/>
    <dgm:cxn modelId="{833B0AD6-14ED-4E16-8A0E-D882EAA945ED}" srcId="{DF0F843B-78A0-420D-806A-3C036F23220F}" destId="{7215B8FB-29FE-42C4-8C7A-3E4B49DD5B63}" srcOrd="0" destOrd="0" parTransId="{EA96EA21-405A-45DB-9976-20D02F6BFBA9}" sibTransId="{FB01E617-77C6-434B-B70C-0D70B4485FD0}"/>
    <dgm:cxn modelId="{A47713D9-882C-4A6E-88E5-438B525E3431}" srcId="{FF836865-195F-4F52-BB5D-61BE835E64DE}" destId="{DF0F843B-78A0-420D-806A-3C036F23220F}" srcOrd="1" destOrd="0" parTransId="{FCFB6F98-0780-4A76-93CB-0AE7538834C3}" sibTransId="{142D78F1-236D-4B79-BBAB-25BEB5C732F1}"/>
    <dgm:cxn modelId="{A0E0E3E1-9B7D-4D8D-90E3-23347B015FF2}" type="presOf" srcId="{019A7C37-102F-4393-95BB-AA14298370C5}" destId="{512FFB0A-98B3-4F5A-B2F7-052EAD0635B7}" srcOrd="0" destOrd="5" presId="urn:microsoft.com/office/officeart/2005/8/layout/hList1"/>
    <dgm:cxn modelId="{B9586274-D210-4544-9CF8-FA0B4523889D}" type="presParOf" srcId="{65D4367B-E575-4EDF-94A9-01AC696E8906}" destId="{13379CA4-E94C-4548-8741-FE9D24E2370C}" srcOrd="0" destOrd="0" presId="urn:microsoft.com/office/officeart/2005/8/layout/hList1"/>
    <dgm:cxn modelId="{BA4C1A61-B334-49B8-802B-B7EA1306A326}" type="presParOf" srcId="{13379CA4-E94C-4548-8741-FE9D24E2370C}" destId="{2DDEBC7B-04A7-4841-8EFF-F579DDCB2FFB}" srcOrd="0" destOrd="0" presId="urn:microsoft.com/office/officeart/2005/8/layout/hList1"/>
    <dgm:cxn modelId="{B1999FF1-4864-40C3-8F73-4FCF2D80C8DC}" type="presParOf" srcId="{13379CA4-E94C-4548-8741-FE9D24E2370C}" destId="{512FFB0A-98B3-4F5A-B2F7-052EAD0635B7}" srcOrd="1" destOrd="0" presId="urn:microsoft.com/office/officeart/2005/8/layout/hList1"/>
    <dgm:cxn modelId="{286C2C38-744D-45CE-A100-5E38C3102502}" type="presParOf" srcId="{65D4367B-E575-4EDF-94A9-01AC696E8906}" destId="{9EB7D62A-C946-4FF7-95A8-37D588886D72}" srcOrd="1" destOrd="0" presId="urn:microsoft.com/office/officeart/2005/8/layout/hList1"/>
    <dgm:cxn modelId="{A0E3D8D3-1F3A-4C8B-9F6B-78A8C566724C}" type="presParOf" srcId="{65D4367B-E575-4EDF-94A9-01AC696E8906}" destId="{686169CF-B4A8-4820-8B85-7940ADA083CE}" srcOrd="2" destOrd="0" presId="urn:microsoft.com/office/officeart/2005/8/layout/hList1"/>
    <dgm:cxn modelId="{6A27A28A-121C-4324-B5E6-0D3F267A4864}" type="presParOf" srcId="{686169CF-B4A8-4820-8B85-7940ADA083CE}" destId="{AC221760-B827-4248-AF6E-884C44003324}" srcOrd="0" destOrd="0" presId="urn:microsoft.com/office/officeart/2005/8/layout/hList1"/>
    <dgm:cxn modelId="{A1A72151-E910-465E-81E2-500F433C7773}" type="presParOf" srcId="{686169CF-B4A8-4820-8B85-7940ADA083CE}" destId="{0EC76850-DB5D-4B4D-BB11-01D78D5799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F88300-37B3-4804-AAAE-F4096DE6C1FB}" type="doc">
      <dgm:prSet loTypeId="urn:microsoft.com/office/officeart/2008/layout/PictureStrips" loCatId="picture" qsTypeId="urn:microsoft.com/office/officeart/2005/8/quickstyle/simple1#4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EB4EAAAE-2AE4-4376-9592-B8673F3E912E}">
      <dgm:prSet phldrT="[Text]" phldr="0"/>
      <dgm:spPr>
        <a:solidFill>
          <a:srgbClr val="CEEEEC"/>
        </a:solidFill>
      </dgm:spPr>
      <dgm:t>
        <a:bodyPr/>
        <a:lstStyle/>
        <a:p>
          <a:pPr algn="ctr"/>
          <a:r>
            <a:rPr lang="en-US"/>
            <a:t>Current State</a:t>
          </a:r>
        </a:p>
      </dgm:t>
    </dgm:pt>
    <dgm:pt modelId="{94A10D0E-8B8E-4BE4-88AE-45443D400BE1}" type="parTrans" cxnId="{5F3DF933-5220-489D-ADF7-E65E3F9F75A8}">
      <dgm:prSet/>
      <dgm:spPr/>
      <dgm:t>
        <a:bodyPr/>
        <a:lstStyle/>
        <a:p>
          <a:endParaRPr lang="en-US"/>
        </a:p>
      </dgm:t>
    </dgm:pt>
    <dgm:pt modelId="{DF20A432-6320-4EA0-A5D8-4F0CC1BF715A}" type="sibTrans" cxnId="{5F3DF933-5220-489D-ADF7-E65E3F9F75A8}">
      <dgm:prSet/>
      <dgm:spPr/>
      <dgm:t>
        <a:bodyPr/>
        <a:lstStyle/>
        <a:p>
          <a:endParaRPr lang="en-US"/>
        </a:p>
      </dgm:t>
    </dgm:pt>
    <dgm:pt modelId="{5EEE147A-FB3D-4180-8477-3789DD9573ED}">
      <dgm:prSet phldrT="[Text]" phldr="0"/>
      <dgm:spPr>
        <a:solidFill>
          <a:srgbClr val="CEEEEC"/>
        </a:solidFill>
      </dgm:spPr>
      <dgm:t>
        <a:bodyPr/>
        <a:lstStyle/>
        <a:p>
          <a:pPr algn="ctr"/>
          <a:r>
            <a:rPr lang="en-US"/>
            <a:t>Strategy/Vision &amp; Future State</a:t>
          </a:r>
        </a:p>
      </dgm:t>
    </dgm:pt>
    <dgm:pt modelId="{85C89E91-CACA-4993-93A6-486301D10749}" type="parTrans" cxnId="{B54C6E43-90C3-4A6C-9BF8-8BD4CAB43442}">
      <dgm:prSet/>
      <dgm:spPr/>
      <dgm:t>
        <a:bodyPr/>
        <a:lstStyle/>
        <a:p>
          <a:endParaRPr lang="en-US"/>
        </a:p>
      </dgm:t>
    </dgm:pt>
    <dgm:pt modelId="{5702F747-5256-4718-9F05-656F396E3E4D}" type="sibTrans" cxnId="{B54C6E43-90C3-4A6C-9BF8-8BD4CAB43442}">
      <dgm:prSet/>
      <dgm:spPr/>
      <dgm:t>
        <a:bodyPr/>
        <a:lstStyle/>
        <a:p>
          <a:endParaRPr lang="en-US"/>
        </a:p>
      </dgm:t>
    </dgm:pt>
    <dgm:pt modelId="{A0DE478D-5418-466F-9C22-1543FB6072D8}">
      <dgm:prSet phldrT="[Text]" phldr="0"/>
      <dgm:spPr>
        <a:solidFill>
          <a:srgbClr val="5DCAC4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/>
            <a:t>Software Package Fit/Gap</a:t>
          </a:r>
        </a:p>
      </dgm:t>
    </dgm:pt>
    <dgm:pt modelId="{3B8904D5-249E-430C-8890-830EED7A1923}" type="parTrans" cxnId="{3D08C32A-88E6-49D9-90AC-AEF9BE8EF03B}">
      <dgm:prSet/>
      <dgm:spPr/>
      <dgm:t>
        <a:bodyPr/>
        <a:lstStyle/>
        <a:p>
          <a:endParaRPr lang="en-US"/>
        </a:p>
      </dgm:t>
    </dgm:pt>
    <dgm:pt modelId="{8ED2204E-6C2D-4E12-95BB-EED6EC06BFDF}" type="sibTrans" cxnId="{3D08C32A-88E6-49D9-90AC-AEF9BE8EF03B}">
      <dgm:prSet/>
      <dgm:spPr/>
      <dgm:t>
        <a:bodyPr/>
        <a:lstStyle/>
        <a:p>
          <a:endParaRPr lang="en-US"/>
        </a:p>
      </dgm:t>
    </dgm:pt>
    <dgm:pt modelId="{4A41616E-9856-44F6-A0B8-A7707E22C3C3}">
      <dgm:prSet phldrT="[Text]" phldr="0"/>
      <dgm:spPr>
        <a:solidFill>
          <a:srgbClr val="5DCAC4"/>
        </a:solidFill>
        <a:ln>
          <a:solidFill>
            <a:srgbClr val="00A69C"/>
          </a:solidFill>
        </a:ln>
      </dgm:spPr>
      <dgm:t>
        <a:bodyPr/>
        <a:lstStyle/>
        <a:p>
          <a:pPr algn="ctr"/>
          <a:r>
            <a:rPr lang="en-US"/>
            <a:t>Partner Vendors alignment and experience</a:t>
          </a:r>
        </a:p>
      </dgm:t>
    </dgm:pt>
    <dgm:pt modelId="{101E33AB-F1A6-4E3B-9EA1-A0FB159DD3AB}" type="parTrans" cxnId="{B9AEA213-2EF4-454E-A0E4-6BEB809AE5D2}">
      <dgm:prSet/>
      <dgm:spPr/>
      <dgm:t>
        <a:bodyPr/>
        <a:lstStyle/>
        <a:p>
          <a:endParaRPr lang="en-US"/>
        </a:p>
      </dgm:t>
    </dgm:pt>
    <dgm:pt modelId="{4B1BA9C5-D54F-41E7-85BC-F4CAB266521A}" type="sibTrans" cxnId="{B9AEA213-2EF4-454E-A0E4-6BEB809AE5D2}">
      <dgm:prSet/>
      <dgm:spPr/>
      <dgm:t>
        <a:bodyPr/>
        <a:lstStyle/>
        <a:p>
          <a:endParaRPr lang="en-US"/>
        </a:p>
      </dgm:t>
    </dgm:pt>
    <dgm:pt modelId="{5E2E1B71-B26B-4BB8-A2DA-1C7A4163C190}" type="pres">
      <dgm:prSet presAssocID="{6EF88300-37B3-4804-AAAE-F4096DE6C1FB}" presName="Name0" presStyleCnt="0">
        <dgm:presLayoutVars>
          <dgm:dir/>
          <dgm:resizeHandles val="exact"/>
        </dgm:presLayoutVars>
      </dgm:prSet>
      <dgm:spPr/>
    </dgm:pt>
    <dgm:pt modelId="{A8D7A29C-085E-4D23-B416-2925F9CC611E}" type="pres">
      <dgm:prSet presAssocID="{EB4EAAAE-2AE4-4376-9592-B8673F3E912E}" presName="composite" presStyleCnt="0"/>
      <dgm:spPr/>
    </dgm:pt>
    <dgm:pt modelId="{75F703D2-455E-424F-AAEB-A8389B77557E}" type="pres">
      <dgm:prSet presAssocID="{EB4EAAAE-2AE4-4376-9592-B8673F3E912E}" presName="rect1" presStyleLbl="trAlignAcc1" presStyleIdx="0" presStyleCnt="4" custLinFactNeighborX="492" custLinFactNeighborY="-428">
        <dgm:presLayoutVars>
          <dgm:bulletEnabled val="1"/>
        </dgm:presLayoutVars>
      </dgm:prSet>
      <dgm:spPr/>
    </dgm:pt>
    <dgm:pt modelId="{79DF48C9-62D7-4191-B6A1-1291B311D244}" type="pres">
      <dgm:prSet presAssocID="{EB4EAAAE-2AE4-4376-9592-B8673F3E912E}" presName="rect2" presStyleLbl="fgImgPlace1" presStyleIdx="0" presStyleCnt="4" custScaleX="120304" custLinFactNeighborX="48761" custLinFactNeighborY="6207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 with solid fill"/>
        </a:ext>
      </dgm:extLst>
    </dgm:pt>
    <dgm:pt modelId="{A0F95FB9-3EF3-4E6B-BB48-289D426CC479}" type="pres">
      <dgm:prSet presAssocID="{DF20A432-6320-4EA0-A5D8-4F0CC1BF715A}" presName="sibTrans" presStyleCnt="0"/>
      <dgm:spPr/>
    </dgm:pt>
    <dgm:pt modelId="{109EE015-E059-4106-9BA9-A77A0C737BB0}" type="pres">
      <dgm:prSet presAssocID="{5EEE147A-FB3D-4180-8477-3789DD9573ED}" presName="composite" presStyleCnt="0"/>
      <dgm:spPr/>
    </dgm:pt>
    <dgm:pt modelId="{956846A6-7E2B-4A83-BE75-4E77F46264F3}" type="pres">
      <dgm:prSet presAssocID="{5EEE147A-FB3D-4180-8477-3789DD9573ED}" presName="rect1" presStyleLbl="trAlignAcc1" presStyleIdx="1" presStyleCnt="4">
        <dgm:presLayoutVars>
          <dgm:bulletEnabled val="1"/>
        </dgm:presLayoutVars>
      </dgm:prSet>
      <dgm:spPr/>
    </dgm:pt>
    <dgm:pt modelId="{5A2538FB-918E-442A-891D-E4AEAE1AF20D}" type="pres">
      <dgm:prSet presAssocID="{5EEE147A-FB3D-4180-8477-3789DD9573ED}" presName="rect2" presStyleLbl="fgImgPlace1" presStyleIdx="1" presStyleCnt="4" custScaleX="120428" custLinFactNeighborX="36008" custLinFactNeighborY="1100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 and gear outline"/>
        </a:ext>
      </dgm:extLst>
    </dgm:pt>
    <dgm:pt modelId="{2E7C8B26-1720-43E5-85D8-9CB72BB318A9}" type="pres">
      <dgm:prSet presAssocID="{5702F747-5256-4718-9F05-656F396E3E4D}" presName="sibTrans" presStyleCnt="0"/>
      <dgm:spPr/>
    </dgm:pt>
    <dgm:pt modelId="{532EE9EA-1190-4A42-AA2D-87AE0C50EC7E}" type="pres">
      <dgm:prSet presAssocID="{A0DE478D-5418-466F-9C22-1543FB6072D8}" presName="composite" presStyleCnt="0"/>
      <dgm:spPr/>
    </dgm:pt>
    <dgm:pt modelId="{EC2EBB5A-2911-432C-9690-339699243C80}" type="pres">
      <dgm:prSet presAssocID="{A0DE478D-5418-466F-9C22-1543FB6072D8}" presName="rect1" presStyleLbl="trAlignAcc1" presStyleIdx="2" presStyleCnt="4" custLinFactNeighborX="2460" custLinFactNeighborY="738">
        <dgm:presLayoutVars>
          <dgm:bulletEnabled val="1"/>
        </dgm:presLayoutVars>
      </dgm:prSet>
      <dgm:spPr/>
    </dgm:pt>
    <dgm:pt modelId="{AFFACEBA-7322-4D2D-986B-3680B41D885D}" type="pres">
      <dgm:prSet presAssocID="{A0DE478D-5418-466F-9C22-1543FB6072D8}" presName="rect2" presStyleLbl="fgImgPlace1" presStyleIdx="2" presStyleCnt="4" custScaleX="120428" custLinFactNeighborX="46509" custLinFactNeighborY="1153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 pieces outline"/>
        </a:ext>
      </dgm:extLst>
    </dgm:pt>
    <dgm:pt modelId="{472DA368-B414-45D5-9306-0F664C2A8AE5}" type="pres">
      <dgm:prSet presAssocID="{8ED2204E-6C2D-4E12-95BB-EED6EC06BFDF}" presName="sibTrans" presStyleCnt="0"/>
      <dgm:spPr/>
    </dgm:pt>
    <dgm:pt modelId="{263F7399-BA22-4B5D-BBD7-787CAC9E98F1}" type="pres">
      <dgm:prSet presAssocID="{4A41616E-9856-44F6-A0B8-A7707E22C3C3}" presName="composite" presStyleCnt="0"/>
      <dgm:spPr/>
    </dgm:pt>
    <dgm:pt modelId="{0471FDB2-2081-4AB4-B46F-5BDE7F41B68B}" type="pres">
      <dgm:prSet presAssocID="{4A41616E-9856-44F6-A0B8-A7707E22C3C3}" presName="rect1" presStyleLbl="trAlignAcc1" presStyleIdx="3" presStyleCnt="4">
        <dgm:presLayoutVars>
          <dgm:bulletEnabled val="1"/>
        </dgm:presLayoutVars>
      </dgm:prSet>
      <dgm:spPr/>
    </dgm:pt>
    <dgm:pt modelId="{5CCBFD9A-07E7-4DF8-9554-D594FBB86672}" type="pres">
      <dgm:prSet presAssocID="{4A41616E-9856-44F6-A0B8-A7707E22C3C3}" presName="rect2" presStyleLbl="fgImgPlace1" presStyleIdx="3" presStyleCnt="4" custScaleX="117652" custLinFactNeighborX="33008" custLinFactNeighborY="1250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 outline"/>
        </a:ext>
      </dgm:extLst>
    </dgm:pt>
  </dgm:ptLst>
  <dgm:cxnLst>
    <dgm:cxn modelId="{80FEB400-62FD-4D4A-82C7-20262C414258}" type="presOf" srcId="{5EEE147A-FB3D-4180-8477-3789DD9573ED}" destId="{956846A6-7E2B-4A83-BE75-4E77F46264F3}" srcOrd="0" destOrd="0" presId="urn:microsoft.com/office/officeart/2008/layout/PictureStrips"/>
    <dgm:cxn modelId="{02A8AB0E-B841-4993-B847-D6968940E6AF}" type="presOf" srcId="{EB4EAAAE-2AE4-4376-9592-B8673F3E912E}" destId="{75F703D2-455E-424F-AAEB-A8389B77557E}" srcOrd="0" destOrd="0" presId="urn:microsoft.com/office/officeart/2008/layout/PictureStrips"/>
    <dgm:cxn modelId="{CD5B8512-9A90-452E-BCE6-5FA237A4D983}" type="presOf" srcId="{A0DE478D-5418-466F-9C22-1543FB6072D8}" destId="{EC2EBB5A-2911-432C-9690-339699243C80}" srcOrd="0" destOrd="0" presId="urn:microsoft.com/office/officeart/2008/layout/PictureStrips"/>
    <dgm:cxn modelId="{B9AEA213-2EF4-454E-A0E4-6BEB809AE5D2}" srcId="{6EF88300-37B3-4804-AAAE-F4096DE6C1FB}" destId="{4A41616E-9856-44F6-A0B8-A7707E22C3C3}" srcOrd="3" destOrd="0" parTransId="{101E33AB-F1A6-4E3B-9EA1-A0FB159DD3AB}" sibTransId="{4B1BA9C5-D54F-41E7-85BC-F4CAB266521A}"/>
    <dgm:cxn modelId="{3D08C32A-88E6-49D9-90AC-AEF9BE8EF03B}" srcId="{6EF88300-37B3-4804-AAAE-F4096DE6C1FB}" destId="{A0DE478D-5418-466F-9C22-1543FB6072D8}" srcOrd="2" destOrd="0" parTransId="{3B8904D5-249E-430C-8890-830EED7A1923}" sibTransId="{8ED2204E-6C2D-4E12-95BB-EED6EC06BFDF}"/>
    <dgm:cxn modelId="{5F3DF933-5220-489D-ADF7-E65E3F9F75A8}" srcId="{6EF88300-37B3-4804-AAAE-F4096DE6C1FB}" destId="{EB4EAAAE-2AE4-4376-9592-B8673F3E912E}" srcOrd="0" destOrd="0" parTransId="{94A10D0E-8B8E-4BE4-88AE-45443D400BE1}" sibTransId="{DF20A432-6320-4EA0-A5D8-4F0CC1BF715A}"/>
    <dgm:cxn modelId="{87BB775F-AC62-4E8F-8048-EA262BECCFB9}" type="presOf" srcId="{6EF88300-37B3-4804-AAAE-F4096DE6C1FB}" destId="{5E2E1B71-B26B-4BB8-A2DA-1C7A4163C190}" srcOrd="0" destOrd="0" presId="urn:microsoft.com/office/officeart/2008/layout/PictureStrips"/>
    <dgm:cxn modelId="{B54C6E43-90C3-4A6C-9BF8-8BD4CAB43442}" srcId="{6EF88300-37B3-4804-AAAE-F4096DE6C1FB}" destId="{5EEE147A-FB3D-4180-8477-3789DD9573ED}" srcOrd="1" destOrd="0" parTransId="{85C89E91-CACA-4993-93A6-486301D10749}" sibTransId="{5702F747-5256-4718-9F05-656F396E3E4D}"/>
    <dgm:cxn modelId="{773323A0-46DE-48A9-8A19-3A06C170C438}" type="presOf" srcId="{4A41616E-9856-44F6-A0B8-A7707E22C3C3}" destId="{0471FDB2-2081-4AB4-B46F-5BDE7F41B68B}" srcOrd="0" destOrd="0" presId="urn:microsoft.com/office/officeart/2008/layout/PictureStrips"/>
    <dgm:cxn modelId="{F452509D-B9E6-47CC-8D77-1EC94BFE3D54}" type="presParOf" srcId="{5E2E1B71-B26B-4BB8-A2DA-1C7A4163C190}" destId="{A8D7A29C-085E-4D23-B416-2925F9CC611E}" srcOrd="0" destOrd="0" presId="urn:microsoft.com/office/officeart/2008/layout/PictureStrips"/>
    <dgm:cxn modelId="{A313D6EE-6FA4-4940-BE8E-83A5131F0867}" type="presParOf" srcId="{A8D7A29C-085E-4D23-B416-2925F9CC611E}" destId="{75F703D2-455E-424F-AAEB-A8389B77557E}" srcOrd="0" destOrd="0" presId="urn:microsoft.com/office/officeart/2008/layout/PictureStrips"/>
    <dgm:cxn modelId="{8029810B-E359-4A5E-A0AE-C4E87B8777A6}" type="presParOf" srcId="{A8D7A29C-085E-4D23-B416-2925F9CC611E}" destId="{79DF48C9-62D7-4191-B6A1-1291B311D244}" srcOrd="1" destOrd="0" presId="urn:microsoft.com/office/officeart/2008/layout/PictureStrips"/>
    <dgm:cxn modelId="{CC5CDCAE-D027-444E-81C4-DA8F707FD781}" type="presParOf" srcId="{5E2E1B71-B26B-4BB8-A2DA-1C7A4163C190}" destId="{A0F95FB9-3EF3-4E6B-BB48-289D426CC479}" srcOrd="1" destOrd="0" presId="urn:microsoft.com/office/officeart/2008/layout/PictureStrips"/>
    <dgm:cxn modelId="{AA82EAD5-0745-4CDA-83E3-45ECAD7C052C}" type="presParOf" srcId="{5E2E1B71-B26B-4BB8-A2DA-1C7A4163C190}" destId="{109EE015-E059-4106-9BA9-A77A0C737BB0}" srcOrd="2" destOrd="0" presId="urn:microsoft.com/office/officeart/2008/layout/PictureStrips"/>
    <dgm:cxn modelId="{3B8C871D-9259-4BEB-BD09-F9ED5B8C8A65}" type="presParOf" srcId="{109EE015-E059-4106-9BA9-A77A0C737BB0}" destId="{956846A6-7E2B-4A83-BE75-4E77F46264F3}" srcOrd="0" destOrd="0" presId="urn:microsoft.com/office/officeart/2008/layout/PictureStrips"/>
    <dgm:cxn modelId="{1496EB0D-84FC-4C17-8352-8223A19033B0}" type="presParOf" srcId="{109EE015-E059-4106-9BA9-A77A0C737BB0}" destId="{5A2538FB-918E-442A-891D-E4AEAE1AF20D}" srcOrd="1" destOrd="0" presId="urn:microsoft.com/office/officeart/2008/layout/PictureStrips"/>
    <dgm:cxn modelId="{946774CA-AF13-4F9C-83A1-2540545638D0}" type="presParOf" srcId="{5E2E1B71-B26B-4BB8-A2DA-1C7A4163C190}" destId="{2E7C8B26-1720-43E5-85D8-9CB72BB318A9}" srcOrd="3" destOrd="0" presId="urn:microsoft.com/office/officeart/2008/layout/PictureStrips"/>
    <dgm:cxn modelId="{4B71B5C9-058A-46F0-AACF-A7876AF3010D}" type="presParOf" srcId="{5E2E1B71-B26B-4BB8-A2DA-1C7A4163C190}" destId="{532EE9EA-1190-4A42-AA2D-87AE0C50EC7E}" srcOrd="4" destOrd="0" presId="urn:microsoft.com/office/officeart/2008/layout/PictureStrips"/>
    <dgm:cxn modelId="{D14C9BB6-8F84-41F8-9A70-AA6CD43DD74E}" type="presParOf" srcId="{532EE9EA-1190-4A42-AA2D-87AE0C50EC7E}" destId="{EC2EBB5A-2911-432C-9690-339699243C80}" srcOrd="0" destOrd="0" presId="urn:microsoft.com/office/officeart/2008/layout/PictureStrips"/>
    <dgm:cxn modelId="{E4F7D829-8502-4AC3-829F-D4E3EF22075E}" type="presParOf" srcId="{532EE9EA-1190-4A42-AA2D-87AE0C50EC7E}" destId="{AFFACEBA-7322-4D2D-986B-3680B41D885D}" srcOrd="1" destOrd="0" presId="urn:microsoft.com/office/officeart/2008/layout/PictureStrips"/>
    <dgm:cxn modelId="{F02A1029-6143-49B0-9179-F97F693F9E1F}" type="presParOf" srcId="{5E2E1B71-B26B-4BB8-A2DA-1C7A4163C190}" destId="{472DA368-B414-45D5-9306-0F664C2A8AE5}" srcOrd="5" destOrd="0" presId="urn:microsoft.com/office/officeart/2008/layout/PictureStrips"/>
    <dgm:cxn modelId="{9C2B0EB9-53E1-41B2-9717-D38B31AB30A0}" type="presParOf" srcId="{5E2E1B71-B26B-4BB8-A2DA-1C7A4163C190}" destId="{263F7399-BA22-4B5D-BBD7-787CAC9E98F1}" srcOrd="6" destOrd="0" presId="urn:microsoft.com/office/officeart/2008/layout/PictureStrips"/>
    <dgm:cxn modelId="{FDCFB810-FBD7-4D84-AAF4-66B0070F42F2}" type="presParOf" srcId="{263F7399-BA22-4B5D-BBD7-787CAC9E98F1}" destId="{0471FDB2-2081-4AB4-B46F-5BDE7F41B68B}" srcOrd="0" destOrd="0" presId="urn:microsoft.com/office/officeart/2008/layout/PictureStrips"/>
    <dgm:cxn modelId="{24CE27F8-A18A-4414-BDBF-32764492A571}" type="presParOf" srcId="{263F7399-BA22-4B5D-BBD7-787CAC9E98F1}" destId="{5CCBFD9A-07E7-4DF8-9554-D594FBB8667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3E8AA9-13A6-4D72-8784-694F32C9E42C}" type="doc">
      <dgm:prSet loTypeId="urn:microsoft.com/office/officeart/2005/8/layout/cycle8" loCatId="cycle" qsTypeId="urn:microsoft.com/office/officeart/2005/8/quickstyle/3d2#1" qsCatId="3D" csTypeId="urn:microsoft.com/office/officeart/2005/8/colors/accent3_3#1" csCatId="accent3" phldr="1"/>
      <dgm:spPr/>
    </dgm:pt>
    <dgm:pt modelId="{63F1E34F-AE29-4A40-A3CE-BF9EB922ECEB}">
      <dgm:prSet phldrT="[Text]"/>
      <dgm:spPr>
        <a:xfrm>
          <a:off x="360921" y="83847"/>
          <a:ext cx="1083563" cy="1083563"/>
        </a:xfrm>
        <a:prstGeom prst="pie">
          <a:avLst>
            <a:gd name="adj1" fmla="val 16200000"/>
            <a:gd name="adj2" fmla="val 1800000"/>
          </a:avLst>
        </a:prstGeom>
        <a:solidFill>
          <a:srgbClr val="00A69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Build</a:t>
          </a:r>
        </a:p>
      </dgm:t>
    </dgm:pt>
    <dgm:pt modelId="{7930C30B-F4CA-459E-930E-7F89F3F00788}" type="parTrans" cxnId="{9EB8338C-6105-4775-BCBA-0608486A36C1}">
      <dgm:prSet/>
      <dgm:spPr/>
      <dgm:t>
        <a:bodyPr/>
        <a:lstStyle/>
        <a:p>
          <a:endParaRPr lang="en-US" b="1"/>
        </a:p>
      </dgm:t>
    </dgm:pt>
    <dgm:pt modelId="{261047BA-5FB0-4D3E-88A0-F5B691D6BBCA}" type="sibTrans" cxnId="{9EB8338C-6105-4775-BCBA-0608486A36C1}">
      <dgm:prSet/>
      <dgm:spPr/>
      <dgm:t>
        <a:bodyPr/>
        <a:lstStyle/>
        <a:p>
          <a:endParaRPr lang="en-US" b="1"/>
        </a:p>
      </dgm:t>
    </dgm:pt>
    <dgm:pt modelId="{3080E02D-20EA-4122-AE74-A850416AD6A9}">
      <dgm:prSet phldrT="[Text]"/>
      <dgm:spPr>
        <a:xfrm>
          <a:off x="338605" y="122545"/>
          <a:ext cx="1083563" cy="1083563"/>
        </a:xfrm>
        <a:prstGeom prst="pie">
          <a:avLst>
            <a:gd name="adj1" fmla="val 1800000"/>
            <a:gd name="adj2" fmla="val 9000000"/>
          </a:avLst>
        </a:prstGeom>
        <a:solidFill>
          <a:srgbClr val="00A99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Test</a:t>
          </a:r>
        </a:p>
      </dgm:t>
    </dgm:pt>
    <dgm:pt modelId="{D6956FA2-93DC-40DE-8DF0-861A5EB25990}" type="parTrans" cxnId="{C799D38A-F488-48A5-BF5C-B97987C7831C}">
      <dgm:prSet/>
      <dgm:spPr/>
      <dgm:t>
        <a:bodyPr/>
        <a:lstStyle/>
        <a:p>
          <a:endParaRPr lang="en-US" b="1"/>
        </a:p>
      </dgm:t>
    </dgm:pt>
    <dgm:pt modelId="{A54A7590-9921-4B2C-AC11-905720CB65DB}" type="sibTrans" cxnId="{C799D38A-F488-48A5-BF5C-B97987C7831C}">
      <dgm:prSet/>
      <dgm:spPr/>
      <dgm:t>
        <a:bodyPr/>
        <a:lstStyle/>
        <a:p>
          <a:endParaRPr lang="en-US" b="1"/>
        </a:p>
      </dgm:t>
    </dgm:pt>
    <dgm:pt modelId="{28B807CB-39A8-4B19-A055-11262BEA183D}">
      <dgm:prSet phldrT="[Text]"/>
      <dgm:spPr>
        <a:xfrm>
          <a:off x="316289" y="83847"/>
          <a:ext cx="1083563" cy="1083563"/>
        </a:xfrm>
        <a:prstGeom prst="pie">
          <a:avLst>
            <a:gd name="adj1" fmla="val 9000000"/>
            <a:gd name="adj2" fmla="val 16200000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Design</a:t>
          </a:r>
        </a:p>
      </dgm:t>
    </dgm:pt>
    <dgm:pt modelId="{9C5B0CD2-2451-4AAE-9FE3-CA941156D750}" type="parTrans" cxnId="{CB04E75F-0C2B-4827-A950-F2B67C1457AF}">
      <dgm:prSet/>
      <dgm:spPr/>
      <dgm:t>
        <a:bodyPr/>
        <a:lstStyle/>
        <a:p>
          <a:endParaRPr lang="en-US" b="1"/>
        </a:p>
      </dgm:t>
    </dgm:pt>
    <dgm:pt modelId="{2118101F-DF59-4884-B07B-860E46414A97}" type="sibTrans" cxnId="{CB04E75F-0C2B-4827-A950-F2B67C1457AF}">
      <dgm:prSet/>
      <dgm:spPr/>
      <dgm:t>
        <a:bodyPr/>
        <a:lstStyle/>
        <a:p>
          <a:endParaRPr lang="en-US" b="1"/>
        </a:p>
      </dgm:t>
    </dgm:pt>
    <dgm:pt modelId="{C3E36EC2-E3FC-4EE5-A406-4EA5060C4F53}" type="pres">
      <dgm:prSet presAssocID="{E63E8AA9-13A6-4D72-8784-694F32C9E42C}" presName="compositeShape" presStyleCnt="0">
        <dgm:presLayoutVars>
          <dgm:chMax val="7"/>
          <dgm:dir/>
          <dgm:resizeHandles val="exact"/>
        </dgm:presLayoutVars>
      </dgm:prSet>
      <dgm:spPr/>
    </dgm:pt>
    <dgm:pt modelId="{628F45D3-6A5E-4D01-B763-474C8C787C69}" type="pres">
      <dgm:prSet presAssocID="{E63E8AA9-13A6-4D72-8784-694F32C9E42C}" presName="wedge1" presStyleLbl="node1" presStyleIdx="0" presStyleCnt="3"/>
      <dgm:spPr/>
    </dgm:pt>
    <dgm:pt modelId="{6DC7FDF5-D5D0-45C4-92EF-25431A37532E}" type="pres">
      <dgm:prSet presAssocID="{E63E8AA9-13A6-4D72-8784-694F32C9E42C}" presName="dummy1a" presStyleCnt="0"/>
      <dgm:spPr/>
    </dgm:pt>
    <dgm:pt modelId="{80AE49CE-2F88-4E25-A21B-FADAD1CECE5A}" type="pres">
      <dgm:prSet presAssocID="{E63E8AA9-13A6-4D72-8784-694F32C9E42C}" presName="dummy1b" presStyleCnt="0"/>
      <dgm:spPr/>
    </dgm:pt>
    <dgm:pt modelId="{DBE4B587-F523-4482-97D1-B674B40561BE}" type="pres">
      <dgm:prSet presAssocID="{E63E8AA9-13A6-4D72-8784-694F32C9E42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CB6488D-7026-4348-BE76-0D789AA7E088}" type="pres">
      <dgm:prSet presAssocID="{E63E8AA9-13A6-4D72-8784-694F32C9E42C}" presName="wedge2" presStyleLbl="node1" presStyleIdx="1" presStyleCnt="3"/>
      <dgm:spPr/>
    </dgm:pt>
    <dgm:pt modelId="{210370E5-26EF-4517-A9AA-135E6120B0A5}" type="pres">
      <dgm:prSet presAssocID="{E63E8AA9-13A6-4D72-8784-694F32C9E42C}" presName="dummy2a" presStyleCnt="0"/>
      <dgm:spPr/>
    </dgm:pt>
    <dgm:pt modelId="{9D1FC111-675D-4961-B9AE-47A0BEC6F666}" type="pres">
      <dgm:prSet presAssocID="{E63E8AA9-13A6-4D72-8784-694F32C9E42C}" presName="dummy2b" presStyleCnt="0"/>
      <dgm:spPr/>
    </dgm:pt>
    <dgm:pt modelId="{0A1F7DB0-144A-4D30-B035-25A261F98B3B}" type="pres">
      <dgm:prSet presAssocID="{E63E8AA9-13A6-4D72-8784-694F32C9E42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B7B8486-456A-44AE-BE19-E4842970D4C2}" type="pres">
      <dgm:prSet presAssocID="{E63E8AA9-13A6-4D72-8784-694F32C9E42C}" presName="wedge3" presStyleLbl="node1" presStyleIdx="2" presStyleCnt="3"/>
      <dgm:spPr/>
    </dgm:pt>
    <dgm:pt modelId="{371BF34E-F94D-47F4-AA28-A4ECF81A355E}" type="pres">
      <dgm:prSet presAssocID="{E63E8AA9-13A6-4D72-8784-694F32C9E42C}" presName="dummy3a" presStyleCnt="0"/>
      <dgm:spPr/>
    </dgm:pt>
    <dgm:pt modelId="{FFD8329A-114B-4E02-8D23-11DB1D25C558}" type="pres">
      <dgm:prSet presAssocID="{E63E8AA9-13A6-4D72-8784-694F32C9E42C}" presName="dummy3b" presStyleCnt="0"/>
      <dgm:spPr/>
    </dgm:pt>
    <dgm:pt modelId="{A85F99F0-F260-4AC4-86DB-AFB073B4E287}" type="pres">
      <dgm:prSet presAssocID="{E63E8AA9-13A6-4D72-8784-694F32C9E42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1E39CE3C-4982-47E1-96DF-821034EF74BA}" type="pres">
      <dgm:prSet presAssocID="{261047BA-5FB0-4D3E-88A0-F5B691D6BBCA}" presName="arrowWedge1" presStyleLbl="fgSibTrans2D1" presStyleIdx="0" presStyleCnt="3"/>
      <dgm:spPr>
        <a:xfrm>
          <a:off x="293933" y="16769"/>
          <a:ext cx="1217718" cy="121771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00A89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gm:spPr>
    </dgm:pt>
    <dgm:pt modelId="{A5249A4C-DFBA-4467-944C-456105637E79}" type="pres">
      <dgm:prSet presAssocID="{A54A7590-9921-4B2C-AC11-905720CB65DB}" presName="arrowWedge2" presStyleLbl="fgSibTrans2D1" presStyleIdx="1" presStyleCnt="3"/>
      <dgm:spPr>
        <a:xfrm>
          <a:off x="271527" y="55399"/>
          <a:ext cx="1217718" cy="121771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gm:spPr>
    </dgm:pt>
    <dgm:pt modelId="{07F98002-24DE-4E3E-BC89-1FCD60A8910B}" type="pres">
      <dgm:prSet presAssocID="{2118101F-DF59-4884-B07B-860E46414A97}" presName="arrowWedge3" presStyleLbl="fgSibTrans2D1" presStyleIdx="2" presStyleCnt="3"/>
      <dgm:spPr>
        <a:xfrm>
          <a:off x="249122" y="16769"/>
          <a:ext cx="1217718" cy="121771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gm:spPr>
    </dgm:pt>
  </dgm:ptLst>
  <dgm:cxnLst>
    <dgm:cxn modelId="{CB04E75F-0C2B-4827-A950-F2B67C1457AF}" srcId="{E63E8AA9-13A6-4D72-8784-694F32C9E42C}" destId="{28B807CB-39A8-4B19-A055-11262BEA183D}" srcOrd="2" destOrd="0" parTransId="{9C5B0CD2-2451-4AAE-9FE3-CA941156D750}" sibTransId="{2118101F-DF59-4884-B07B-860E46414A97}"/>
    <dgm:cxn modelId="{24A41053-9D2B-42D8-B7DA-71A859BFF353}" type="presOf" srcId="{63F1E34F-AE29-4A40-A3CE-BF9EB922ECEB}" destId="{628F45D3-6A5E-4D01-B763-474C8C787C69}" srcOrd="0" destOrd="0" presId="urn:microsoft.com/office/officeart/2005/8/layout/cycle8"/>
    <dgm:cxn modelId="{3F3D295A-0A14-4CFD-8F32-67F19E37CF62}" type="presOf" srcId="{3080E02D-20EA-4122-AE74-A850416AD6A9}" destId="{0A1F7DB0-144A-4D30-B035-25A261F98B3B}" srcOrd="1" destOrd="0" presId="urn:microsoft.com/office/officeart/2005/8/layout/cycle8"/>
    <dgm:cxn modelId="{A5190A82-13F4-4EDE-A4B4-D7D2FEAF2829}" type="presOf" srcId="{28B807CB-39A8-4B19-A055-11262BEA183D}" destId="{A85F99F0-F260-4AC4-86DB-AFB073B4E287}" srcOrd="1" destOrd="0" presId="urn:microsoft.com/office/officeart/2005/8/layout/cycle8"/>
    <dgm:cxn modelId="{969CEF83-B9E9-4BD0-8DE7-716E48E9834E}" type="presOf" srcId="{3080E02D-20EA-4122-AE74-A850416AD6A9}" destId="{8CB6488D-7026-4348-BE76-0D789AA7E088}" srcOrd="0" destOrd="0" presId="urn:microsoft.com/office/officeart/2005/8/layout/cycle8"/>
    <dgm:cxn modelId="{4F4A9188-6838-4647-B6FB-B94BCFBBBA48}" type="presOf" srcId="{28B807CB-39A8-4B19-A055-11262BEA183D}" destId="{EB7B8486-456A-44AE-BE19-E4842970D4C2}" srcOrd="0" destOrd="0" presId="urn:microsoft.com/office/officeart/2005/8/layout/cycle8"/>
    <dgm:cxn modelId="{C799D38A-F488-48A5-BF5C-B97987C7831C}" srcId="{E63E8AA9-13A6-4D72-8784-694F32C9E42C}" destId="{3080E02D-20EA-4122-AE74-A850416AD6A9}" srcOrd="1" destOrd="0" parTransId="{D6956FA2-93DC-40DE-8DF0-861A5EB25990}" sibTransId="{A54A7590-9921-4B2C-AC11-905720CB65DB}"/>
    <dgm:cxn modelId="{9EB8338C-6105-4775-BCBA-0608486A36C1}" srcId="{E63E8AA9-13A6-4D72-8784-694F32C9E42C}" destId="{63F1E34F-AE29-4A40-A3CE-BF9EB922ECEB}" srcOrd="0" destOrd="0" parTransId="{7930C30B-F4CA-459E-930E-7F89F3F00788}" sibTransId="{261047BA-5FB0-4D3E-88A0-F5B691D6BBCA}"/>
    <dgm:cxn modelId="{307CBA8E-2391-49F4-81A6-D4B3F75B251D}" type="presOf" srcId="{63F1E34F-AE29-4A40-A3CE-BF9EB922ECEB}" destId="{DBE4B587-F523-4482-97D1-B674B40561BE}" srcOrd="1" destOrd="0" presId="urn:microsoft.com/office/officeart/2005/8/layout/cycle8"/>
    <dgm:cxn modelId="{67FF27BA-8C7F-454B-BD8A-583E39C923D6}" type="presOf" srcId="{E63E8AA9-13A6-4D72-8784-694F32C9E42C}" destId="{C3E36EC2-E3FC-4EE5-A406-4EA5060C4F53}" srcOrd="0" destOrd="0" presId="urn:microsoft.com/office/officeart/2005/8/layout/cycle8"/>
    <dgm:cxn modelId="{64A954BF-F26E-4A47-9EAC-06CC89C567B6}" type="presParOf" srcId="{C3E36EC2-E3FC-4EE5-A406-4EA5060C4F53}" destId="{628F45D3-6A5E-4D01-B763-474C8C787C69}" srcOrd="0" destOrd="0" presId="urn:microsoft.com/office/officeart/2005/8/layout/cycle8"/>
    <dgm:cxn modelId="{13AF3521-EA1F-467D-8585-D48FB9DAF62D}" type="presParOf" srcId="{C3E36EC2-E3FC-4EE5-A406-4EA5060C4F53}" destId="{6DC7FDF5-D5D0-45C4-92EF-25431A37532E}" srcOrd="1" destOrd="0" presId="urn:microsoft.com/office/officeart/2005/8/layout/cycle8"/>
    <dgm:cxn modelId="{3A315533-EA99-44B7-981A-50E39E4CDBF4}" type="presParOf" srcId="{C3E36EC2-E3FC-4EE5-A406-4EA5060C4F53}" destId="{80AE49CE-2F88-4E25-A21B-FADAD1CECE5A}" srcOrd="2" destOrd="0" presId="urn:microsoft.com/office/officeart/2005/8/layout/cycle8"/>
    <dgm:cxn modelId="{16195E59-B717-44A3-9638-9171D8542D99}" type="presParOf" srcId="{C3E36EC2-E3FC-4EE5-A406-4EA5060C4F53}" destId="{DBE4B587-F523-4482-97D1-B674B40561BE}" srcOrd="3" destOrd="0" presId="urn:microsoft.com/office/officeart/2005/8/layout/cycle8"/>
    <dgm:cxn modelId="{79B9D3E3-5A47-4C62-B7DB-C441150F5A3A}" type="presParOf" srcId="{C3E36EC2-E3FC-4EE5-A406-4EA5060C4F53}" destId="{8CB6488D-7026-4348-BE76-0D789AA7E088}" srcOrd="4" destOrd="0" presId="urn:microsoft.com/office/officeart/2005/8/layout/cycle8"/>
    <dgm:cxn modelId="{A124809C-45EA-4E88-A26B-65AF9A985B32}" type="presParOf" srcId="{C3E36EC2-E3FC-4EE5-A406-4EA5060C4F53}" destId="{210370E5-26EF-4517-A9AA-135E6120B0A5}" srcOrd="5" destOrd="0" presId="urn:microsoft.com/office/officeart/2005/8/layout/cycle8"/>
    <dgm:cxn modelId="{3A66784C-C5B1-431F-A46D-F520D84C9C28}" type="presParOf" srcId="{C3E36EC2-E3FC-4EE5-A406-4EA5060C4F53}" destId="{9D1FC111-675D-4961-B9AE-47A0BEC6F666}" srcOrd="6" destOrd="0" presId="urn:microsoft.com/office/officeart/2005/8/layout/cycle8"/>
    <dgm:cxn modelId="{8FF6CA1C-D823-42DB-BE81-B3383946FC32}" type="presParOf" srcId="{C3E36EC2-E3FC-4EE5-A406-4EA5060C4F53}" destId="{0A1F7DB0-144A-4D30-B035-25A261F98B3B}" srcOrd="7" destOrd="0" presId="urn:microsoft.com/office/officeart/2005/8/layout/cycle8"/>
    <dgm:cxn modelId="{89B047FC-C87B-490F-AA37-7C84380B9062}" type="presParOf" srcId="{C3E36EC2-E3FC-4EE5-A406-4EA5060C4F53}" destId="{EB7B8486-456A-44AE-BE19-E4842970D4C2}" srcOrd="8" destOrd="0" presId="urn:microsoft.com/office/officeart/2005/8/layout/cycle8"/>
    <dgm:cxn modelId="{9A6F43C5-26ED-43FF-9C2D-1D2550E0EB27}" type="presParOf" srcId="{C3E36EC2-E3FC-4EE5-A406-4EA5060C4F53}" destId="{371BF34E-F94D-47F4-AA28-A4ECF81A355E}" srcOrd="9" destOrd="0" presId="urn:microsoft.com/office/officeart/2005/8/layout/cycle8"/>
    <dgm:cxn modelId="{45DB71C4-488B-420F-8652-E0AA48A63E73}" type="presParOf" srcId="{C3E36EC2-E3FC-4EE5-A406-4EA5060C4F53}" destId="{FFD8329A-114B-4E02-8D23-11DB1D25C558}" srcOrd="10" destOrd="0" presId="urn:microsoft.com/office/officeart/2005/8/layout/cycle8"/>
    <dgm:cxn modelId="{14211456-587A-4578-889A-750422E7ED3A}" type="presParOf" srcId="{C3E36EC2-E3FC-4EE5-A406-4EA5060C4F53}" destId="{A85F99F0-F260-4AC4-86DB-AFB073B4E287}" srcOrd="11" destOrd="0" presId="urn:microsoft.com/office/officeart/2005/8/layout/cycle8"/>
    <dgm:cxn modelId="{9C970CC5-AFDE-406D-864D-C5470F5B5D74}" type="presParOf" srcId="{C3E36EC2-E3FC-4EE5-A406-4EA5060C4F53}" destId="{1E39CE3C-4982-47E1-96DF-821034EF74BA}" srcOrd="12" destOrd="0" presId="urn:microsoft.com/office/officeart/2005/8/layout/cycle8"/>
    <dgm:cxn modelId="{97FE2A6E-91E7-4F36-9D92-9BC51B308B37}" type="presParOf" srcId="{C3E36EC2-E3FC-4EE5-A406-4EA5060C4F53}" destId="{A5249A4C-DFBA-4467-944C-456105637E79}" srcOrd="13" destOrd="0" presId="urn:microsoft.com/office/officeart/2005/8/layout/cycle8"/>
    <dgm:cxn modelId="{0BA00AB1-8626-4721-9FA4-F3C96169352C}" type="presParOf" srcId="{C3E36EC2-E3FC-4EE5-A406-4EA5060C4F53}" destId="{07F98002-24DE-4E3E-BC89-1FCD60A8910B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9FF813-DD0E-45E0-A371-076DA3463214}" type="doc">
      <dgm:prSet loTypeId="urn:microsoft.com/office/officeart/2005/8/layout/cycle1" loCatId="cycle" qsTypeId="urn:microsoft.com/office/officeart/2005/8/quickstyle/simple5#1" qsCatId="simple" csTypeId="urn:microsoft.com/office/officeart/2005/8/colors/accent0_2#1" csCatId="mainScheme" phldr="1"/>
      <dgm:spPr/>
      <dgm:t>
        <a:bodyPr/>
        <a:lstStyle/>
        <a:p>
          <a:endParaRPr lang="en-US"/>
        </a:p>
      </dgm:t>
    </dgm:pt>
    <dgm:pt modelId="{E8BBD8BE-6A6A-4F3B-9F1E-A3FFFD423550}">
      <dgm:prSet phldrT="[Text]" phldr="0"/>
      <dgm:spPr/>
      <dgm:t>
        <a:bodyPr/>
        <a:lstStyle/>
        <a:p>
          <a:r>
            <a:rPr lang="en-US">
              <a:solidFill>
                <a:schemeClr val="bg1"/>
              </a:solidFill>
            </a:rPr>
            <a:t>Build</a:t>
          </a:r>
        </a:p>
      </dgm:t>
    </dgm:pt>
    <dgm:pt modelId="{905A2DCC-C3C4-4412-8B4E-F03DE6E13106}" type="parTrans" cxnId="{4184FB04-B4BC-4DCA-8F31-0B1E0BD08B1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D009956-7A84-4A8F-9700-ED342754CC15}" type="sibTrans" cxnId="{4184FB04-B4BC-4DCA-8F31-0B1E0BD08B1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14EE549-9CB3-4168-B9A0-5DFE80A6A92F}">
      <dgm:prSet phldrT="[Text]" phldr="0"/>
      <dgm:spPr/>
      <dgm:t>
        <a:bodyPr/>
        <a:lstStyle/>
        <a:p>
          <a:r>
            <a:rPr lang="en-US">
              <a:solidFill>
                <a:schemeClr val="bg1"/>
              </a:solidFill>
            </a:rPr>
            <a:t>Validate</a:t>
          </a:r>
        </a:p>
      </dgm:t>
    </dgm:pt>
    <dgm:pt modelId="{9B9F56AA-03F8-4990-92E6-F65D0852EC59}" type="parTrans" cxnId="{2F0248B0-DE2D-4929-8243-A18538FBAB4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556FB9F-432F-4E70-8F53-67116A94AFF5}" type="sibTrans" cxnId="{2F0248B0-DE2D-4929-8243-A18538FBAB4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7353679-F63E-4043-B7D6-DEBA864ABE25}">
      <dgm:prSet phldrT="[Text]" phldr="0"/>
      <dgm:spPr/>
      <dgm:t>
        <a:bodyPr/>
        <a:lstStyle/>
        <a:p>
          <a:r>
            <a:rPr lang="en-US">
              <a:solidFill>
                <a:schemeClr val="bg1"/>
              </a:solidFill>
            </a:rPr>
            <a:t>Tech Design</a:t>
          </a:r>
        </a:p>
      </dgm:t>
    </dgm:pt>
    <dgm:pt modelId="{60677E1F-111A-434D-8B58-4C42A3F519AF}" type="parTrans" cxnId="{E7BAB8BA-FC6B-49FA-AEAA-1F174CDD40C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0685AA7-E39F-47BD-B61A-E691B4A1F080}" type="sibTrans" cxnId="{E7BAB8BA-FC6B-49FA-AEAA-1F174CDD40C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A951353-5DFE-4491-92E4-1D05637EDC38}" type="pres">
      <dgm:prSet presAssocID="{CA9FF813-DD0E-45E0-A371-076DA3463214}" presName="cycle" presStyleCnt="0">
        <dgm:presLayoutVars>
          <dgm:dir/>
          <dgm:resizeHandles val="exact"/>
        </dgm:presLayoutVars>
      </dgm:prSet>
      <dgm:spPr/>
    </dgm:pt>
    <dgm:pt modelId="{E46B6CCB-3EB6-4AAE-9CEE-D1B21275B787}" type="pres">
      <dgm:prSet presAssocID="{E8BBD8BE-6A6A-4F3B-9F1E-A3FFFD423550}" presName="dummy" presStyleCnt="0"/>
      <dgm:spPr/>
    </dgm:pt>
    <dgm:pt modelId="{EB658F9D-3DC0-4D3C-8993-9213E669547F}" type="pres">
      <dgm:prSet presAssocID="{E8BBD8BE-6A6A-4F3B-9F1E-A3FFFD423550}" presName="node" presStyleLbl="revTx" presStyleIdx="0" presStyleCnt="3">
        <dgm:presLayoutVars>
          <dgm:bulletEnabled val="1"/>
        </dgm:presLayoutVars>
      </dgm:prSet>
      <dgm:spPr/>
    </dgm:pt>
    <dgm:pt modelId="{9C77C6B6-8BCB-49DB-88AF-8CCD46039DA0}" type="pres">
      <dgm:prSet presAssocID="{7D009956-7A84-4A8F-9700-ED342754CC15}" presName="sibTrans" presStyleLbl="node1" presStyleIdx="0" presStyleCnt="3"/>
      <dgm:spPr/>
    </dgm:pt>
    <dgm:pt modelId="{47B9F05F-0AC6-453F-8972-BE8BD633D247}" type="pres">
      <dgm:prSet presAssocID="{114EE549-9CB3-4168-B9A0-5DFE80A6A92F}" presName="dummy" presStyleCnt="0"/>
      <dgm:spPr/>
    </dgm:pt>
    <dgm:pt modelId="{921E462F-B311-4AE3-A25A-BCDA0FB05D4D}" type="pres">
      <dgm:prSet presAssocID="{114EE549-9CB3-4168-B9A0-5DFE80A6A92F}" presName="node" presStyleLbl="revTx" presStyleIdx="1" presStyleCnt="3">
        <dgm:presLayoutVars>
          <dgm:bulletEnabled val="1"/>
        </dgm:presLayoutVars>
      </dgm:prSet>
      <dgm:spPr/>
    </dgm:pt>
    <dgm:pt modelId="{AE1F525F-6D44-4C9C-AE19-103585185B0D}" type="pres">
      <dgm:prSet presAssocID="{8556FB9F-432F-4E70-8F53-67116A94AFF5}" presName="sibTrans" presStyleLbl="node1" presStyleIdx="1" presStyleCnt="3"/>
      <dgm:spPr/>
    </dgm:pt>
    <dgm:pt modelId="{ADDB295C-338C-4F29-BC47-7E2312BC3E16}" type="pres">
      <dgm:prSet presAssocID="{77353679-F63E-4043-B7D6-DEBA864ABE25}" presName="dummy" presStyleCnt="0"/>
      <dgm:spPr/>
    </dgm:pt>
    <dgm:pt modelId="{BFB6924C-4B27-4EDF-8F5E-906D69DF35B4}" type="pres">
      <dgm:prSet presAssocID="{77353679-F63E-4043-B7D6-DEBA864ABE25}" presName="node" presStyleLbl="revTx" presStyleIdx="2" presStyleCnt="3">
        <dgm:presLayoutVars>
          <dgm:bulletEnabled val="1"/>
        </dgm:presLayoutVars>
      </dgm:prSet>
      <dgm:spPr/>
    </dgm:pt>
    <dgm:pt modelId="{5DFF68A4-D1AA-49CC-A4FC-5E714CEBDA6D}" type="pres">
      <dgm:prSet presAssocID="{B0685AA7-E39F-47BD-B61A-E691B4A1F080}" presName="sibTrans" presStyleLbl="node1" presStyleIdx="2" presStyleCnt="3"/>
      <dgm:spPr/>
    </dgm:pt>
  </dgm:ptLst>
  <dgm:cxnLst>
    <dgm:cxn modelId="{4184FB04-B4BC-4DCA-8F31-0B1E0BD08B1B}" srcId="{CA9FF813-DD0E-45E0-A371-076DA3463214}" destId="{E8BBD8BE-6A6A-4F3B-9F1E-A3FFFD423550}" srcOrd="0" destOrd="0" parTransId="{905A2DCC-C3C4-4412-8B4E-F03DE6E13106}" sibTransId="{7D009956-7A84-4A8F-9700-ED342754CC15}"/>
    <dgm:cxn modelId="{24F1C316-22A7-45F2-AE0A-08E46FA80F49}" type="presOf" srcId="{E8BBD8BE-6A6A-4F3B-9F1E-A3FFFD423550}" destId="{EB658F9D-3DC0-4D3C-8993-9213E669547F}" srcOrd="0" destOrd="0" presId="urn:microsoft.com/office/officeart/2005/8/layout/cycle1"/>
    <dgm:cxn modelId="{DBE48325-81E3-4ED0-9CCA-63C98B2D3AD5}" type="presOf" srcId="{CA9FF813-DD0E-45E0-A371-076DA3463214}" destId="{0A951353-5DFE-4491-92E4-1D05637EDC38}" srcOrd="0" destOrd="0" presId="urn:microsoft.com/office/officeart/2005/8/layout/cycle1"/>
    <dgm:cxn modelId="{3B9F4E30-56E8-4E67-AC53-CB5D00BC6A61}" type="presOf" srcId="{B0685AA7-E39F-47BD-B61A-E691B4A1F080}" destId="{5DFF68A4-D1AA-49CC-A4FC-5E714CEBDA6D}" srcOrd="0" destOrd="0" presId="urn:microsoft.com/office/officeart/2005/8/layout/cycle1"/>
    <dgm:cxn modelId="{D2700C45-DF9D-4988-B707-27963BB35A0E}" type="presOf" srcId="{7D009956-7A84-4A8F-9700-ED342754CC15}" destId="{9C77C6B6-8BCB-49DB-88AF-8CCD46039DA0}" srcOrd="0" destOrd="0" presId="urn:microsoft.com/office/officeart/2005/8/layout/cycle1"/>
    <dgm:cxn modelId="{90A94081-E24A-40DE-895E-BABD969270B2}" type="presOf" srcId="{8556FB9F-432F-4E70-8F53-67116A94AFF5}" destId="{AE1F525F-6D44-4C9C-AE19-103585185B0D}" srcOrd="0" destOrd="0" presId="urn:microsoft.com/office/officeart/2005/8/layout/cycle1"/>
    <dgm:cxn modelId="{2F0248B0-DE2D-4929-8243-A18538FBAB44}" srcId="{CA9FF813-DD0E-45E0-A371-076DA3463214}" destId="{114EE549-9CB3-4168-B9A0-5DFE80A6A92F}" srcOrd="1" destOrd="0" parTransId="{9B9F56AA-03F8-4990-92E6-F65D0852EC59}" sibTransId="{8556FB9F-432F-4E70-8F53-67116A94AFF5}"/>
    <dgm:cxn modelId="{E7BAB8BA-FC6B-49FA-AEAA-1F174CDD40C9}" srcId="{CA9FF813-DD0E-45E0-A371-076DA3463214}" destId="{77353679-F63E-4043-B7D6-DEBA864ABE25}" srcOrd="2" destOrd="0" parTransId="{60677E1F-111A-434D-8B58-4C42A3F519AF}" sibTransId="{B0685AA7-E39F-47BD-B61A-E691B4A1F080}"/>
    <dgm:cxn modelId="{64C715C9-4FC1-48AA-83E6-D7FB2EF7135E}" type="presOf" srcId="{77353679-F63E-4043-B7D6-DEBA864ABE25}" destId="{BFB6924C-4B27-4EDF-8F5E-906D69DF35B4}" srcOrd="0" destOrd="0" presId="urn:microsoft.com/office/officeart/2005/8/layout/cycle1"/>
    <dgm:cxn modelId="{350205D9-85C6-455C-A9DC-E803B59872A7}" type="presOf" srcId="{114EE549-9CB3-4168-B9A0-5DFE80A6A92F}" destId="{921E462F-B311-4AE3-A25A-BCDA0FB05D4D}" srcOrd="0" destOrd="0" presId="urn:microsoft.com/office/officeart/2005/8/layout/cycle1"/>
    <dgm:cxn modelId="{7DE03232-215E-4397-B1D9-CF4446DE2953}" type="presParOf" srcId="{0A951353-5DFE-4491-92E4-1D05637EDC38}" destId="{E46B6CCB-3EB6-4AAE-9CEE-D1B21275B787}" srcOrd="0" destOrd="0" presId="urn:microsoft.com/office/officeart/2005/8/layout/cycle1"/>
    <dgm:cxn modelId="{56CE36CB-837F-4E7E-ACE8-4C0C5AC4175B}" type="presParOf" srcId="{0A951353-5DFE-4491-92E4-1D05637EDC38}" destId="{EB658F9D-3DC0-4D3C-8993-9213E669547F}" srcOrd="1" destOrd="0" presId="urn:microsoft.com/office/officeart/2005/8/layout/cycle1"/>
    <dgm:cxn modelId="{60098F7C-8E13-4B58-B945-B537481F262D}" type="presParOf" srcId="{0A951353-5DFE-4491-92E4-1D05637EDC38}" destId="{9C77C6B6-8BCB-49DB-88AF-8CCD46039DA0}" srcOrd="2" destOrd="0" presId="urn:microsoft.com/office/officeart/2005/8/layout/cycle1"/>
    <dgm:cxn modelId="{69D7B121-E6A5-4FBC-8EF8-536C10D2E319}" type="presParOf" srcId="{0A951353-5DFE-4491-92E4-1D05637EDC38}" destId="{47B9F05F-0AC6-453F-8972-BE8BD633D247}" srcOrd="3" destOrd="0" presId="urn:microsoft.com/office/officeart/2005/8/layout/cycle1"/>
    <dgm:cxn modelId="{68824116-5A4C-4B45-BDFB-8BA67D19B5B6}" type="presParOf" srcId="{0A951353-5DFE-4491-92E4-1D05637EDC38}" destId="{921E462F-B311-4AE3-A25A-BCDA0FB05D4D}" srcOrd="4" destOrd="0" presId="urn:microsoft.com/office/officeart/2005/8/layout/cycle1"/>
    <dgm:cxn modelId="{CEF2F224-CCC9-4A42-97EE-CB63C763F0F2}" type="presParOf" srcId="{0A951353-5DFE-4491-92E4-1D05637EDC38}" destId="{AE1F525F-6D44-4C9C-AE19-103585185B0D}" srcOrd="5" destOrd="0" presId="urn:microsoft.com/office/officeart/2005/8/layout/cycle1"/>
    <dgm:cxn modelId="{AA76F26B-5BD4-4242-BFEA-32FD35A8FE34}" type="presParOf" srcId="{0A951353-5DFE-4491-92E4-1D05637EDC38}" destId="{ADDB295C-338C-4F29-BC47-7E2312BC3E16}" srcOrd="6" destOrd="0" presId="urn:microsoft.com/office/officeart/2005/8/layout/cycle1"/>
    <dgm:cxn modelId="{425B32D1-AD5E-4720-88D4-86D6D20A05D9}" type="presParOf" srcId="{0A951353-5DFE-4491-92E4-1D05637EDC38}" destId="{BFB6924C-4B27-4EDF-8F5E-906D69DF35B4}" srcOrd="7" destOrd="0" presId="urn:microsoft.com/office/officeart/2005/8/layout/cycle1"/>
    <dgm:cxn modelId="{FA394B1D-73C0-453B-80AC-8FD2AD0E5D12}" type="presParOf" srcId="{0A951353-5DFE-4491-92E4-1D05637EDC38}" destId="{5DFF68A4-D1AA-49CC-A4FC-5E714CEBDA6D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3E8AA9-13A6-4D72-8784-694F32C9E42C}" type="doc">
      <dgm:prSet loTypeId="urn:microsoft.com/office/officeart/2005/8/layout/cycle8" loCatId="cycle" qsTypeId="urn:microsoft.com/office/officeart/2005/8/quickstyle/3d2#2" qsCatId="3D" csTypeId="urn:microsoft.com/office/officeart/2005/8/colors/accent3_3#2" csCatId="accent3" phldr="1"/>
      <dgm:spPr/>
    </dgm:pt>
    <dgm:pt modelId="{63F1E34F-AE29-4A40-A3CE-BF9EB922ECEB}">
      <dgm:prSet phldrT="[Text]"/>
      <dgm:spPr>
        <a:xfrm>
          <a:off x="360921" y="83847"/>
          <a:ext cx="1083563" cy="1083563"/>
        </a:xfrm>
        <a:prstGeom prst="pie">
          <a:avLst>
            <a:gd name="adj1" fmla="val 16200000"/>
            <a:gd name="adj2" fmla="val 1800000"/>
          </a:avLst>
        </a:prstGeom>
        <a:solidFill>
          <a:srgbClr val="00A69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Build</a:t>
          </a:r>
        </a:p>
      </dgm:t>
    </dgm:pt>
    <dgm:pt modelId="{7930C30B-F4CA-459E-930E-7F89F3F00788}" type="parTrans" cxnId="{9EB8338C-6105-4775-BCBA-0608486A36C1}">
      <dgm:prSet/>
      <dgm:spPr/>
      <dgm:t>
        <a:bodyPr/>
        <a:lstStyle/>
        <a:p>
          <a:endParaRPr lang="en-US" b="1"/>
        </a:p>
      </dgm:t>
    </dgm:pt>
    <dgm:pt modelId="{261047BA-5FB0-4D3E-88A0-F5B691D6BBCA}" type="sibTrans" cxnId="{9EB8338C-6105-4775-BCBA-0608486A36C1}">
      <dgm:prSet/>
      <dgm:spPr/>
      <dgm:t>
        <a:bodyPr/>
        <a:lstStyle/>
        <a:p>
          <a:endParaRPr lang="en-US" b="1"/>
        </a:p>
      </dgm:t>
    </dgm:pt>
    <dgm:pt modelId="{3080E02D-20EA-4122-AE74-A850416AD6A9}">
      <dgm:prSet phldrT="[Text]"/>
      <dgm:spPr>
        <a:xfrm>
          <a:off x="338605" y="122545"/>
          <a:ext cx="1083563" cy="1083563"/>
        </a:xfrm>
        <a:prstGeom prst="pie">
          <a:avLst>
            <a:gd name="adj1" fmla="val 1800000"/>
            <a:gd name="adj2" fmla="val 9000000"/>
          </a:avLst>
        </a:prstGeom>
        <a:solidFill>
          <a:srgbClr val="00A99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Test</a:t>
          </a:r>
        </a:p>
      </dgm:t>
    </dgm:pt>
    <dgm:pt modelId="{D6956FA2-93DC-40DE-8DF0-861A5EB25990}" type="parTrans" cxnId="{C799D38A-F488-48A5-BF5C-B97987C7831C}">
      <dgm:prSet/>
      <dgm:spPr/>
      <dgm:t>
        <a:bodyPr/>
        <a:lstStyle/>
        <a:p>
          <a:endParaRPr lang="en-US" b="1"/>
        </a:p>
      </dgm:t>
    </dgm:pt>
    <dgm:pt modelId="{A54A7590-9921-4B2C-AC11-905720CB65DB}" type="sibTrans" cxnId="{C799D38A-F488-48A5-BF5C-B97987C7831C}">
      <dgm:prSet/>
      <dgm:spPr/>
      <dgm:t>
        <a:bodyPr/>
        <a:lstStyle/>
        <a:p>
          <a:endParaRPr lang="en-US" b="1"/>
        </a:p>
      </dgm:t>
    </dgm:pt>
    <dgm:pt modelId="{28B807CB-39A8-4B19-A055-11262BEA183D}">
      <dgm:prSet phldrT="[Text]"/>
      <dgm:spPr>
        <a:xfrm>
          <a:off x="316289" y="83847"/>
          <a:ext cx="1083563" cy="1083563"/>
        </a:xfrm>
        <a:prstGeom prst="pie">
          <a:avLst>
            <a:gd name="adj1" fmla="val 9000000"/>
            <a:gd name="adj2" fmla="val 16200000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en-US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Design</a:t>
          </a:r>
        </a:p>
      </dgm:t>
    </dgm:pt>
    <dgm:pt modelId="{9C5B0CD2-2451-4AAE-9FE3-CA941156D750}" type="parTrans" cxnId="{CB04E75F-0C2B-4827-A950-F2B67C1457AF}">
      <dgm:prSet/>
      <dgm:spPr/>
      <dgm:t>
        <a:bodyPr/>
        <a:lstStyle/>
        <a:p>
          <a:endParaRPr lang="en-US" b="1"/>
        </a:p>
      </dgm:t>
    </dgm:pt>
    <dgm:pt modelId="{2118101F-DF59-4884-B07B-860E46414A97}" type="sibTrans" cxnId="{CB04E75F-0C2B-4827-A950-F2B67C1457AF}">
      <dgm:prSet/>
      <dgm:spPr/>
      <dgm:t>
        <a:bodyPr/>
        <a:lstStyle/>
        <a:p>
          <a:endParaRPr lang="en-US" b="1"/>
        </a:p>
      </dgm:t>
    </dgm:pt>
    <dgm:pt modelId="{C3E36EC2-E3FC-4EE5-A406-4EA5060C4F53}" type="pres">
      <dgm:prSet presAssocID="{E63E8AA9-13A6-4D72-8784-694F32C9E42C}" presName="compositeShape" presStyleCnt="0">
        <dgm:presLayoutVars>
          <dgm:chMax val="7"/>
          <dgm:dir/>
          <dgm:resizeHandles val="exact"/>
        </dgm:presLayoutVars>
      </dgm:prSet>
      <dgm:spPr/>
    </dgm:pt>
    <dgm:pt modelId="{628F45D3-6A5E-4D01-B763-474C8C787C69}" type="pres">
      <dgm:prSet presAssocID="{E63E8AA9-13A6-4D72-8784-694F32C9E42C}" presName="wedge1" presStyleLbl="node1" presStyleIdx="0" presStyleCnt="3"/>
      <dgm:spPr/>
    </dgm:pt>
    <dgm:pt modelId="{6DC7FDF5-D5D0-45C4-92EF-25431A37532E}" type="pres">
      <dgm:prSet presAssocID="{E63E8AA9-13A6-4D72-8784-694F32C9E42C}" presName="dummy1a" presStyleCnt="0"/>
      <dgm:spPr/>
    </dgm:pt>
    <dgm:pt modelId="{80AE49CE-2F88-4E25-A21B-FADAD1CECE5A}" type="pres">
      <dgm:prSet presAssocID="{E63E8AA9-13A6-4D72-8784-694F32C9E42C}" presName="dummy1b" presStyleCnt="0"/>
      <dgm:spPr/>
    </dgm:pt>
    <dgm:pt modelId="{DBE4B587-F523-4482-97D1-B674B40561BE}" type="pres">
      <dgm:prSet presAssocID="{E63E8AA9-13A6-4D72-8784-694F32C9E42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CB6488D-7026-4348-BE76-0D789AA7E088}" type="pres">
      <dgm:prSet presAssocID="{E63E8AA9-13A6-4D72-8784-694F32C9E42C}" presName="wedge2" presStyleLbl="node1" presStyleIdx="1" presStyleCnt="3"/>
      <dgm:spPr/>
    </dgm:pt>
    <dgm:pt modelId="{210370E5-26EF-4517-A9AA-135E6120B0A5}" type="pres">
      <dgm:prSet presAssocID="{E63E8AA9-13A6-4D72-8784-694F32C9E42C}" presName="dummy2a" presStyleCnt="0"/>
      <dgm:spPr/>
    </dgm:pt>
    <dgm:pt modelId="{9D1FC111-675D-4961-B9AE-47A0BEC6F666}" type="pres">
      <dgm:prSet presAssocID="{E63E8AA9-13A6-4D72-8784-694F32C9E42C}" presName="dummy2b" presStyleCnt="0"/>
      <dgm:spPr/>
    </dgm:pt>
    <dgm:pt modelId="{0A1F7DB0-144A-4D30-B035-25A261F98B3B}" type="pres">
      <dgm:prSet presAssocID="{E63E8AA9-13A6-4D72-8784-694F32C9E42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B7B8486-456A-44AE-BE19-E4842970D4C2}" type="pres">
      <dgm:prSet presAssocID="{E63E8AA9-13A6-4D72-8784-694F32C9E42C}" presName="wedge3" presStyleLbl="node1" presStyleIdx="2" presStyleCnt="3"/>
      <dgm:spPr/>
    </dgm:pt>
    <dgm:pt modelId="{371BF34E-F94D-47F4-AA28-A4ECF81A355E}" type="pres">
      <dgm:prSet presAssocID="{E63E8AA9-13A6-4D72-8784-694F32C9E42C}" presName="dummy3a" presStyleCnt="0"/>
      <dgm:spPr/>
    </dgm:pt>
    <dgm:pt modelId="{FFD8329A-114B-4E02-8D23-11DB1D25C558}" type="pres">
      <dgm:prSet presAssocID="{E63E8AA9-13A6-4D72-8784-694F32C9E42C}" presName="dummy3b" presStyleCnt="0"/>
      <dgm:spPr/>
    </dgm:pt>
    <dgm:pt modelId="{A85F99F0-F260-4AC4-86DB-AFB073B4E287}" type="pres">
      <dgm:prSet presAssocID="{E63E8AA9-13A6-4D72-8784-694F32C9E42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1E39CE3C-4982-47E1-96DF-821034EF74BA}" type="pres">
      <dgm:prSet presAssocID="{261047BA-5FB0-4D3E-88A0-F5B691D6BBCA}" presName="arrowWedge1" presStyleLbl="fgSibTrans2D1" presStyleIdx="0" presStyleCnt="3"/>
      <dgm:spPr>
        <a:xfrm>
          <a:off x="293933" y="16769"/>
          <a:ext cx="1217718" cy="121771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00A89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gm:spPr>
    </dgm:pt>
    <dgm:pt modelId="{A5249A4C-DFBA-4467-944C-456105637E79}" type="pres">
      <dgm:prSet presAssocID="{A54A7590-9921-4B2C-AC11-905720CB65DB}" presName="arrowWedge2" presStyleLbl="fgSibTrans2D1" presStyleIdx="1" presStyleCnt="3"/>
      <dgm:spPr>
        <a:xfrm>
          <a:off x="271527" y="55399"/>
          <a:ext cx="1217718" cy="121771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gm:spPr>
    </dgm:pt>
    <dgm:pt modelId="{07F98002-24DE-4E3E-BC89-1FCD60A8910B}" type="pres">
      <dgm:prSet presAssocID="{2118101F-DF59-4884-B07B-860E46414A97}" presName="arrowWedge3" presStyleLbl="fgSibTrans2D1" presStyleIdx="2" presStyleCnt="3"/>
      <dgm:spPr>
        <a:xfrm>
          <a:off x="249122" y="16769"/>
          <a:ext cx="1217718" cy="121771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gm:spPr>
    </dgm:pt>
  </dgm:ptLst>
  <dgm:cxnLst>
    <dgm:cxn modelId="{CB04E75F-0C2B-4827-A950-F2B67C1457AF}" srcId="{E63E8AA9-13A6-4D72-8784-694F32C9E42C}" destId="{28B807CB-39A8-4B19-A055-11262BEA183D}" srcOrd="2" destOrd="0" parTransId="{9C5B0CD2-2451-4AAE-9FE3-CA941156D750}" sibTransId="{2118101F-DF59-4884-B07B-860E46414A97}"/>
    <dgm:cxn modelId="{24A41053-9D2B-42D8-B7DA-71A859BFF353}" type="presOf" srcId="{63F1E34F-AE29-4A40-A3CE-BF9EB922ECEB}" destId="{628F45D3-6A5E-4D01-B763-474C8C787C69}" srcOrd="0" destOrd="0" presId="urn:microsoft.com/office/officeart/2005/8/layout/cycle8"/>
    <dgm:cxn modelId="{3F3D295A-0A14-4CFD-8F32-67F19E37CF62}" type="presOf" srcId="{3080E02D-20EA-4122-AE74-A850416AD6A9}" destId="{0A1F7DB0-144A-4D30-B035-25A261F98B3B}" srcOrd="1" destOrd="0" presId="urn:microsoft.com/office/officeart/2005/8/layout/cycle8"/>
    <dgm:cxn modelId="{A5190A82-13F4-4EDE-A4B4-D7D2FEAF2829}" type="presOf" srcId="{28B807CB-39A8-4B19-A055-11262BEA183D}" destId="{A85F99F0-F260-4AC4-86DB-AFB073B4E287}" srcOrd="1" destOrd="0" presId="urn:microsoft.com/office/officeart/2005/8/layout/cycle8"/>
    <dgm:cxn modelId="{969CEF83-B9E9-4BD0-8DE7-716E48E9834E}" type="presOf" srcId="{3080E02D-20EA-4122-AE74-A850416AD6A9}" destId="{8CB6488D-7026-4348-BE76-0D789AA7E088}" srcOrd="0" destOrd="0" presId="urn:microsoft.com/office/officeart/2005/8/layout/cycle8"/>
    <dgm:cxn modelId="{4F4A9188-6838-4647-B6FB-B94BCFBBBA48}" type="presOf" srcId="{28B807CB-39A8-4B19-A055-11262BEA183D}" destId="{EB7B8486-456A-44AE-BE19-E4842970D4C2}" srcOrd="0" destOrd="0" presId="urn:microsoft.com/office/officeart/2005/8/layout/cycle8"/>
    <dgm:cxn modelId="{C799D38A-F488-48A5-BF5C-B97987C7831C}" srcId="{E63E8AA9-13A6-4D72-8784-694F32C9E42C}" destId="{3080E02D-20EA-4122-AE74-A850416AD6A9}" srcOrd="1" destOrd="0" parTransId="{D6956FA2-93DC-40DE-8DF0-861A5EB25990}" sibTransId="{A54A7590-9921-4B2C-AC11-905720CB65DB}"/>
    <dgm:cxn modelId="{9EB8338C-6105-4775-BCBA-0608486A36C1}" srcId="{E63E8AA9-13A6-4D72-8784-694F32C9E42C}" destId="{63F1E34F-AE29-4A40-A3CE-BF9EB922ECEB}" srcOrd="0" destOrd="0" parTransId="{7930C30B-F4CA-459E-930E-7F89F3F00788}" sibTransId="{261047BA-5FB0-4D3E-88A0-F5B691D6BBCA}"/>
    <dgm:cxn modelId="{307CBA8E-2391-49F4-81A6-D4B3F75B251D}" type="presOf" srcId="{63F1E34F-AE29-4A40-A3CE-BF9EB922ECEB}" destId="{DBE4B587-F523-4482-97D1-B674B40561BE}" srcOrd="1" destOrd="0" presId="urn:microsoft.com/office/officeart/2005/8/layout/cycle8"/>
    <dgm:cxn modelId="{67FF27BA-8C7F-454B-BD8A-583E39C923D6}" type="presOf" srcId="{E63E8AA9-13A6-4D72-8784-694F32C9E42C}" destId="{C3E36EC2-E3FC-4EE5-A406-4EA5060C4F53}" srcOrd="0" destOrd="0" presId="urn:microsoft.com/office/officeart/2005/8/layout/cycle8"/>
    <dgm:cxn modelId="{64A954BF-F26E-4A47-9EAC-06CC89C567B6}" type="presParOf" srcId="{C3E36EC2-E3FC-4EE5-A406-4EA5060C4F53}" destId="{628F45D3-6A5E-4D01-B763-474C8C787C69}" srcOrd="0" destOrd="0" presId="urn:microsoft.com/office/officeart/2005/8/layout/cycle8"/>
    <dgm:cxn modelId="{13AF3521-EA1F-467D-8585-D48FB9DAF62D}" type="presParOf" srcId="{C3E36EC2-E3FC-4EE5-A406-4EA5060C4F53}" destId="{6DC7FDF5-D5D0-45C4-92EF-25431A37532E}" srcOrd="1" destOrd="0" presId="urn:microsoft.com/office/officeart/2005/8/layout/cycle8"/>
    <dgm:cxn modelId="{3A315533-EA99-44B7-981A-50E39E4CDBF4}" type="presParOf" srcId="{C3E36EC2-E3FC-4EE5-A406-4EA5060C4F53}" destId="{80AE49CE-2F88-4E25-A21B-FADAD1CECE5A}" srcOrd="2" destOrd="0" presId="urn:microsoft.com/office/officeart/2005/8/layout/cycle8"/>
    <dgm:cxn modelId="{16195E59-B717-44A3-9638-9171D8542D99}" type="presParOf" srcId="{C3E36EC2-E3FC-4EE5-A406-4EA5060C4F53}" destId="{DBE4B587-F523-4482-97D1-B674B40561BE}" srcOrd="3" destOrd="0" presId="urn:microsoft.com/office/officeart/2005/8/layout/cycle8"/>
    <dgm:cxn modelId="{79B9D3E3-5A47-4C62-B7DB-C441150F5A3A}" type="presParOf" srcId="{C3E36EC2-E3FC-4EE5-A406-4EA5060C4F53}" destId="{8CB6488D-7026-4348-BE76-0D789AA7E088}" srcOrd="4" destOrd="0" presId="urn:microsoft.com/office/officeart/2005/8/layout/cycle8"/>
    <dgm:cxn modelId="{A124809C-45EA-4E88-A26B-65AF9A985B32}" type="presParOf" srcId="{C3E36EC2-E3FC-4EE5-A406-4EA5060C4F53}" destId="{210370E5-26EF-4517-A9AA-135E6120B0A5}" srcOrd="5" destOrd="0" presId="urn:microsoft.com/office/officeart/2005/8/layout/cycle8"/>
    <dgm:cxn modelId="{3A66784C-C5B1-431F-A46D-F520D84C9C28}" type="presParOf" srcId="{C3E36EC2-E3FC-4EE5-A406-4EA5060C4F53}" destId="{9D1FC111-675D-4961-B9AE-47A0BEC6F666}" srcOrd="6" destOrd="0" presId="urn:microsoft.com/office/officeart/2005/8/layout/cycle8"/>
    <dgm:cxn modelId="{8FF6CA1C-D823-42DB-BE81-B3383946FC32}" type="presParOf" srcId="{C3E36EC2-E3FC-4EE5-A406-4EA5060C4F53}" destId="{0A1F7DB0-144A-4D30-B035-25A261F98B3B}" srcOrd="7" destOrd="0" presId="urn:microsoft.com/office/officeart/2005/8/layout/cycle8"/>
    <dgm:cxn modelId="{89B047FC-C87B-490F-AA37-7C84380B9062}" type="presParOf" srcId="{C3E36EC2-E3FC-4EE5-A406-4EA5060C4F53}" destId="{EB7B8486-456A-44AE-BE19-E4842970D4C2}" srcOrd="8" destOrd="0" presId="urn:microsoft.com/office/officeart/2005/8/layout/cycle8"/>
    <dgm:cxn modelId="{9A6F43C5-26ED-43FF-9C2D-1D2550E0EB27}" type="presParOf" srcId="{C3E36EC2-E3FC-4EE5-A406-4EA5060C4F53}" destId="{371BF34E-F94D-47F4-AA28-A4ECF81A355E}" srcOrd="9" destOrd="0" presId="urn:microsoft.com/office/officeart/2005/8/layout/cycle8"/>
    <dgm:cxn modelId="{45DB71C4-488B-420F-8652-E0AA48A63E73}" type="presParOf" srcId="{C3E36EC2-E3FC-4EE5-A406-4EA5060C4F53}" destId="{FFD8329A-114B-4E02-8D23-11DB1D25C558}" srcOrd="10" destOrd="0" presId="urn:microsoft.com/office/officeart/2005/8/layout/cycle8"/>
    <dgm:cxn modelId="{14211456-587A-4578-889A-750422E7ED3A}" type="presParOf" srcId="{C3E36EC2-E3FC-4EE5-A406-4EA5060C4F53}" destId="{A85F99F0-F260-4AC4-86DB-AFB073B4E287}" srcOrd="11" destOrd="0" presId="urn:microsoft.com/office/officeart/2005/8/layout/cycle8"/>
    <dgm:cxn modelId="{9C970CC5-AFDE-406D-864D-C5470F5B5D74}" type="presParOf" srcId="{C3E36EC2-E3FC-4EE5-A406-4EA5060C4F53}" destId="{1E39CE3C-4982-47E1-96DF-821034EF74BA}" srcOrd="12" destOrd="0" presId="urn:microsoft.com/office/officeart/2005/8/layout/cycle8"/>
    <dgm:cxn modelId="{97FE2A6E-91E7-4F36-9D92-9BC51B308B37}" type="presParOf" srcId="{C3E36EC2-E3FC-4EE5-A406-4EA5060C4F53}" destId="{A5249A4C-DFBA-4467-944C-456105637E79}" srcOrd="13" destOrd="0" presId="urn:microsoft.com/office/officeart/2005/8/layout/cycle8"/>
    <dgm:cxn modelId="{0BA00AB1-8626-4721-9FA4-F3C96169352C}" type="presParOf" srcId="{C3E36EC2-E3FC-4EE5-A406-4EA5060C4F53}" destId="{07F98002-24DE-4E3E-BC89-1FCD60A8910B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2CBD6B-CF9C-4F0D-939A-D8319E2B971C}" type="doc">
      <dgm:prSet loTypeId="urn:microsoft.com/office/officeart/2005/8/layout/cycle6" loCatId="cycle" qsTypeId="urn:microsoft.com/office/officeart/2005/8/quickstyle/3d1#1" qsCatId="3D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CF65EA8C-D65D-44FF-8BA4-589C90D499DF}">
      <dgm:prSet phldrT="[Text]" custT="1"/>
      <dgm:spPr>
        <a:xfrm>
          <a:off x="1682449" y="1845"/>
          <a:ext cx="1115799" cy="725269"/>
        </a:xfrm>
        <a:prstGeom prst="roundRect">
          <a:avLst/>
        </a:prstGeom>
        <a:solidFill>
          <a:srgbClr val="FFCB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US" sz="1400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Application Readiness</a:t>
          </a:r>
        </a:p>
      </dgm:t>
    </dgm:pt>
    <dgm:pt modelId="{98FCBE02-909F-4011-90C6-41A18C6A6E7C}" type="parTrans" cxnId="{AFBB2BFB-9949-42C6-9F3D-419F85DA6605}">
      <dgm:prSet/>
      <dgm:spPr/>
      <dgm:t>
        <a:bodyPr/>
        <a:lstStyle/>
        <a:p>
          <a:endParaRPr lang="en-US"/>
        </a:p>
      </dgm:t>
    </dgm:pt>
    <dgm:pt modelId="{268B2D44-4075-46F8-95CA-3E08AF0E6045}" type="sibTrans" cxnId="{AFBB2BFB-9949-42C6-9F3D-419F85DA6605}">
      <dgm:prSet/>
      <dgm:spPr>
        <a:xfrm>
          <a:off x="738512" y="341123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2068359" y="139120"/>
              </a:moveTo>
              <a:arcTo wR="1448861" hR="1448861" stAng="17718826" swAng="2257224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gm:spPr>
      <dgm:t>
        <a:bodyPr/>
        <a:lstStyle/>
        <a:p>
          <a:endParaRPr lang="en-US"/>
        </a:p>
      </dgm:t>
    </dgm:pt>
    <dgm:pt modelId="{D9496EED-35AD-452A-87E8-E77BECD395B2}">
      <dgm:prSet phldrT="[Text]" custT="1"/>
      <dgm:spPr>
        <a:xfrm>
          <a:off x="3060411" y="1139227"/>
          <a:ext cx="1115799" cy="725269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US" sz="1400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Technical Readiness</a:t>
          </a:r>
          <a:endParaRPr lang="en-US" sz="1050" b="1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E0D88879-8A83-4BDB-9CD4-9B26D7E44104}" type="parTrans" cxnId="{A376A922-701D-4B0F-9758-119F5C0A70A4}">
      <dgm:prSet/>
      <dgm:spPr/>
      <dgm:t>
        <a:bodyPr/>
        <a:lstStyle/>
        <a:p>
          <a:endParaRPr lang="en-US"/>
        </a:p>
      </dgm:t>
    </dgm:pt>
    <dgm:pt modelId="{0B508C03-7015-45F8-8338-7510A036E5C9}" type="sibTrans" cxnId="{A376A922-701D-4B0F-9758-119F5C0A70A4}">
      <dgm:prSet/>
      <dgm:spPr>
        <a:xfrm>
          <a:off x="754442" y="422387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2897723" y="1449979"/>
              </a:moveTo>
              <a:arcTo wR="1448861" hR="1448861" stAng="21602652" swAng="1853624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gm:spPr>
      <dgm:t>
        <a:bodyPr/>
        <a:lstStyle/>
        <a:p>
          <a:endParaRPr lang="en-US"/>
        </a:p>
      </dgm:t>
    </dgm:pt>
    <dgm:pt modelId="{23C667E5-32AE-41DB-9A33-0711F790BF35}">
      <dgm:prSet phldrT="[Text]" custT="1"/>
      <dgm:spPr>
        <a:xfrm>
          <a:off x="2534069" y="2622861"/>
          <a:ext cx="1115799" cy="725269"/>
        </a:xfrm>
        <a:prstGeom prst="roundRect">
          <a:avLst/>
        </a:prstGeom>
        <a:solidFill>
          <a:srgbClr val="FFCB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US" sz="1400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Data Readiness</a:t>
          </a:r>
          <a:endParaRPr lang="en-US" sz="1050" b="1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22120CE6-AE05-4857-A9CF-863F06BE0670}" type="parTrans" cxnId="{822BB621-3740-4DD6-B658-E609CF5D8C8B}">
      <dgm:prSet/>
      <dgm:spPr/>
      <dgm:t>
        <a:bodyPr/>
        <a:lstStyle/>
        <a:p>
          <a:endParaRPr lang="en-US"/>
        </a:p>
      </dgm:t>
    </dgm:pt>
    <dgm:pt modelId="{40E3BFD9-41D4-4EBC-B1EF-89B825E4C8A8}" type="sibTrans" cxnId="{822BB621-3740-4DD6-B658-E609CF5D8C8B}">
      <dgm:prSet/>
      <dgm:spPr>
        <a:xfrm>
          <a:off x="791487" y="364480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1736827" y="2868818"/>
              </a:moveTo>
              <a:arcTo wR="1448861" hR="1448861" stAng="4712158" swAng="1375684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gm:spPr>
      <dgm:t>
        <a:bodyPr/>
        <a:lstStyle/>
        <a:p>
          <a:endParaRPr lang="en-US"/>
        </a:p>
      </dgm:t>
    </dgm:pt>
    <dgm:pt modelId="{64E887A7-D69E-4C34-BDF0-E67ADB2C998C}">
      <dgm:prSet phldrT="[Text]" custT="1"/>
      <dgm:spPr>
        <a:xfrm>
          <a:off x="830830" y="2622861"/>
          <a:ext cx="1115799" cy="725269"/>
        </a:xfrm>
        <a:prstGeom prst="roundRect">
          <a:avLst/>
        </a:prstGeom>
        <a:solidFill>
          <a:srgbClr val="FFCB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US" sz="1400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Support Readiness</a:t>
          </a:r>
          <a:endParaRPr lang="en-US" sz="1050" b="1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C8F67498-93BA-4AAF-9C1E-F8184464512F}" type="parTrans" cxnId="{EF28D298-1E0F-4938-AED5-FA4D093D5125}">
      <dgm:prSet/>
      <dgm:spPr/>
      <dgm:t>
        <a:bodyPr/>
        <a:lstStyle/>
        <a:p>
          <a:endParaRPr lang="en-US"/>
        </a:p>
      </dgm:t>
    </dgm:pt>
    <dgm:pt modelId="{ADD9D935-EE23-4464-B2F9-95F65229E56A}" type="sibTrans" cxnId="{EF28D298-1E0F-4938-AED5-FA4D093D5125}">
      <dgm:prSet/>
      <dgm:spPr>
        <a:xfrm>
          <a:off x="829766" y="424424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204939" y="2191732"/>
              </a:moveTo>
              <a:arcTo wR="1448861" hR="1448861" stAng="8949260" swAng="1841787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gm:spPr>
      <dgm:t>
        <a:bodyPr/>
        <a:lstStyle/>
        <a:p>
          <a:endParaRPr lang="en-US"/>
        </a:p>
      </dgm:t>
    </dgm:pt>
    <dgm:pt modelId="{9DD5F62B-32D6-4E35-B348-59F837322E68}">
      <dgm:prSet phldrT="[Text]" custT="1"/>
      <dgm:spPr>
        <a:xfrm>
          <a:off x="304493" y="1143969"/>
          <a:ext cx="1115799" cy="725269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anchor="ctr"/>
        <a:lstStyle/>
        <a:p>
          <a:pPr>
            <a:lnSpc>
              <a:spcPct val="80000"/>
            </a:lnSpc>
            <a:spcAft>
              <a:spcPts val="0"/>
            </a:spcAft>
            <a:buNone/>
          </a:pPr>
          <a:r>
            <a:rPr lang="en-US" sz="1400" b="1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Business Readiness</a:t>
          </a:r>
          <a:endParaRPr lang="en-US" sz="1100" b="1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gm:t>
    </dgm:pt>
    <dgm:pt modelId="{96576EFD-E29F-4E62-8687-4967368AADC5}" type="sibTrans" cxnId="{176EFC3E-B74A-4F0D-8DC0-1022F2BEB10E}">
      <dgm:prSet/>
      <dgm:spPr>
        <a:xfrm>
          <a:off x="845758" y="340520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155984" y="794898"/>
              </a:moveTo>
              <a:arcTo wR="1448861" hR="1448861" stAng="12409872" swAng="2267811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gm:spPr>
      <dgm:t>
        <a:bodyPr/>
        <a:lstStyle/>
        <a:p>
          <a:endParaRPr lang="en-US"/>
        </a:p>
      </dgm:t>
    </dgm:pt>
    <dgm:pt modelId="{B5B3E1E8-8B99-4EC5-8E10-F4A806DCFE55}" type="parTrans" cxnId="{176EFC3E-B74A-4F0D-8DC0-1022F2BEB10E}">
      <dgm:prSet/>
      <dgm:spPr/>
      <dgm:t>
        <a:bodyPr/>
        <a:lstStyle/>
        <a:p>
          <a:endParaRPr lang="en-US"/>
        </a:p>
      </dgm:t>
    </dgm:pt>
    <dgm:pt modelId="{CF6E52AF-A8BB-46D8-A3A8-F92715E33C77}" type="pres">
      <dgm:prSet presAssocID="{1C2CBD6B-CF9C-4F0D-939A-D8319E2B971C}" presName="cycle" presStyleCnt="0">
        <dgm:presLayoutVars>
          <dgm:dir/>
          <dgm:resizeHandles val="exact"/>
        </dgm:presLayoutVars>
      </dgm:prSet>
      <dgm:spPr/>
    </dgm:pt>
    <dgm:pt modelId="{3C07041C-1B1E-48EA-B635-39077F84A455}" type="pres">
      <dgm:prSet presAssocID="{CF65EA8C-D65D-44FF-8BA4-589C90D499DF}" presName="node" presStyleLbl="node1" presStyleIdx="0" presStyleCnt="5">
        <dgm:presLayoutVars>
          <dgm:bulletEnabled val="1"/>
        </dgm:presLayoutVars>
      </dgm:prSet>
      <dgm:spPr/>
    </dgm:pt>
    <dgm:pt modelId="{E64A7DCF-E328-4F70-BC6F-619F05F36C6A}" type="pres">
      <dgm:prSet presAssocID="{CF65EA8C-D65D-44FF-8BA4-589C90D499DF}" presName="spNode" presStyleCnt="0"/>
      <dgm:spPr/>
    </dgm:pt>
    <dgm:pt modelId="{74AEE71E-3530-41E5-AEED-A8C91D5BE7FC}" type="pres">
      <dgm:prSet presAssocID="{268B2D44-4075-46F8-95CA-3E08AF0E6045}" presName="sibTrans" presStyleLbl="sibTrans1D1" presStyleIdx="0" presStyleCnt="5"/>
      <dgm:spPr/>
    </dgm:pt>
    <dgm:pt modelId="{A3984F98-8D60-4059-826A-D0EFE1A9DE8D}" type="pres">
      <dgm:prSet presAssocID="{D9496EED-35AD-452A-87E8-E77BECD395B2}" presName="node" presStyleLbl="node1" presStyleIdx="1" presStyleCnt="5" custRadScaleRad="97506" custRadScaleInc="21928">
        <dgm:presLayoutVars>
          <dgm:bulletEnabled val="1"/>
        </dgm:presLayoutVars>
      </dgm:prSet>
      <dgm:spPr/>
    </dgm:pt>
    <dgm:pt modelId="{41206E48-B621-44CE-88FC-FF62099FE876}" type="pres">
      <dgm:prSet presAssocID="{D9496EED-35AD-452A-87E8-E77BECD395B2}" presName="spNode" presStyleCnt="0"/>
      <dgm:spPr/>
    </dgm:pt>
    <dgm:pt modelId="{225FF8CF-BDE9-4476-ABD1-17B0A95AF834}" type="pres">
      <dgm:prSet presAssocID="{0B508C03-7015-45F8-8338-7510A036E5C9}" presName="sibTrans" presStyleLbl="sibTrans1D1" presStyleIdx="1" presStyleCnt="5"/>
      <dgm:spPr/>
    </dgm:pt>
    <dgm:pt modelId="{3971778A-0B2B-4E1B-B4E9-5FCA5DCB4CCA}" type="pres">
      <dgm:prSet presAssocID="{23C667E5-32AE-41DB-9A33-0711F790BF35}" presName="node" presStyleLbl="node1" presStyleIdx="2" presStyleCnt="5">
        <dgm:presLayoutVars>
          <dgm:bulletEnabled val="1"/>
        </dgm:presLayoutVars>
      </dgm:prSet>
      <dgm:spPr/>
    </dgm:pt>
    <dgm:pt modelId="{64014F2D-862D-45DB-97FF-45E7DBB8DF9A}" type="pres">
      <dgm:prSet presAssocID="{23C667E5-32AE-41DB-9A33-0711F790BF35}" presName="spNode" presStyleCnt="0"/>
      <dgm:spPr/>
    </dgm:pt>
    <dgm:pt modelId="{C29768B9-B91A-4543-B2C6-859BFC4C77F1}" type="pres">
      <dgm:prSet presAssocID="{40E3BFD9-41D4-4EBC-B1EF-89B825E4C8A8}" presName="sibTrans" presStyleLbl="sibTrans1D1" presStyleIdx="2" presStyleCnt="5"/>
      <dgm:spPr/>
    </dgm:pt>
    <dgm:pt modelId="{25794696-8DD8-40AA-AD5C-BAB5CC3A61E0}" type="pres">
      <dgm:prSet presAssocID="{64E887A7-D69E-4C34-BDF0-E67ADB2C998C}" presName="node" presStyleLbl="node1" presStyleIdx="3" presStyleCnt="5">
        <dgm:presLayoutVars>
          <dgm:bulletEnabled val="1"/>
        </dgm:presLayoutVars>
      </dgm:prSet>
      <dgm:spPr/>
    </dgm:pt>
    <dgm:pt modelId="{FE02EE61-D73F-4C96-B203-28691E73E4B5}" type="pres">
      <dgm:prSet presAssocID="{64E887A7-D69E-4C34-BDF0-E67ADB2C998C}" presName="spNode" presStyleCnt="0"/>
      <dgm:spPr/>
    </dgm:pt>
    <dgm:pt modelId="{DAE21491-7915-4A13-8BC8-4BE17F9F4E53}" type="pres">
      <dgm:prSet presAssocID="{ADD9D935-EE23-4464-B2F9-95F65229E56A}" presName="sibTrans" presStyleLbl="sibTrans1D1" presStyleIdx="3" presStyleCnt="5"/>
      <dgm:spPr/>
    </dgm:pt>
    <dgm:pt modelId="{49196F3C-8E8C-49DD-9D53-37AFBA887B75}" type="pres">
      <dgm:prSet presAssocID="{9DD5F62B-32D6-4E35-B348-59F837322E68}" presName="node" presStyleLbl="node1" presStyleIdx="4" presStyleCnt="5" custRadScaleRad="97434" custRadScaleInc="-22710">
        <dgm:presLayoutVars>
          <dgm:bulletEnabled val="1"/>
        </dgm:presLayoutVars>
      </dgm:prSet>
      <dgm:spPr/>
    </dgm:pt>
    <dgm:pt modelId="{15C5F302-739A-48C2-8B98-AB7C211EAD87}" type="pres">
      <dgm:prSet presAssocID="{9DD5F62B-32D6-4E35-B348-59F837322E68}" presName="spNode" presStyleCnt="0"/>
      <dgm:spPr/>
    </dgm:pt>
    <dgm:pt modelId="{B785FCD9-4524-4D67-889E-D49E4FB60FBB}" type="pres">
      <dgm:prSet presAssocID="{96576EFD-E29F-4E62-8687-4967368AADC5}" presName="sibTrans" presStyleLbl="sibTrans1D1" presStyleIdx="4" presStyleCnt="5"/>
      <dgm:spPr/>
    </dgm:pt>
  </dgm:ptLst>
  <dgm:cxnLst>
    <dgm:cxn modelId="{A7A4D504-3D58-4992-A15B-C5A29BE0FE17}" type="presOf" srcId="{64E887A7-D69E-4C34-BDF0-E67ADB2C998C}" destId="{25794696-8DD8-40AA-AD5C-BAB5CC3A61E0}" srcOrd="0" destOrd="0" presId="urn:microsoft.com/office/officeart/2005/8/layout/cycle6"/>
    <dgm:cxn modelId="{BFDBB815-1B88-4528-8AD1-230902770C11}" type="presOf" srcId="{1C2CBD6B-CF9C-4F0D-939A-D8319E2B971C}" destId="{CF6E52AF-A8BB-46D8-A3A8-F92715E33C77}" srcOrd="0" destOrd="0" presId="urn:microsoft.com/office/officeart/2005/8/layout/cycle6"/>
    <dgm:cxn modelId="{A661961B-D98B-40CD-B5B5-4EE83009C45B}" type="presOf" srcId="{D9496EED-35AD-452A-87E8-E77BECD395B2}" destId="{A3984F98-8D60-4059-826A-D0EFE1A9DE8D}" srcOrd="0" destOrd="0" presId="urn:microsoft.com/office/officeart/2005/8/layout/cycle6"/>
    <dgm:cxn modelId="{7B7E071E-BD37-4771-AD01-E3D2F0FC148E}" type="presOf" srcId="{23C667E5-32AE-41DB-9A33-0711F790BF35}" destId="{3971778A-0B2B-4E1B-B4E9-5FCA5DCB4CCA}" srcOrd="0" destOrd="0" presId="urn:microsoft.com/office/officeart/2005/8/layout/cycle6"/>
    <dgm:cxn modelId="{822BB621-3740-4DD6-B658-E609CF5D8C8B}" srcId="{1C2CBD6B-CF9C-4F0D-939A-D8319E2B971C}" destId="{23C667E5-32AE-41DB-9A33-0711F790BF35}" srcOrd="2" destOrd="0" parTransId="{22120CE6-AE05-4857-A9CF-863F06BE0670}" sibTransId="{40E3BFD9-41D4-4EBC-B1EF-89B825E4C8A8}"/>
    <dgm:cxn modelId="{A376A922-701D-4B0F-9758-119F5C0A70A4}" srcId="{1C2CBD6B-CF9C-4F0D-939A-D8319E2B971C}" destId="{D9496EED-35AD-452A-87E8-E77BECD395B2}" srcOrd="1" destOrd="0" parTransId="{E0D88879-8A83-4BDB-9CD4-9B26D7E44104}" sibTransId="{0B508C03-7015-45F8-8338-7510A036E5C9}"/>
    <dgm:cxn modelId="{3B945F28-17B7-4834-B731-FE2426F6482D}" type="presOf" srcId="{9DD5F62B-32D6-4E35-B348-59F837322E68}" destId="{49196F3C-8E8C-49DD-9D53-37AFBA887B75}" srcOrd="0" destOrd="0" presId="urn:microsoft.com/office/officeart/2005/8/layout/cycle6"/>
    <dgm:cxn modelId="{C737BE37-8159-4533-9D88-291983048D8C}" type="presOf" srcId="{40E3BFD9-41D4-4EBC-B1EF-89B825E4C8A8}" destId="{C29768B9-B91A-4543-B2C6-859BFC4C77F1}" srcOrd="0" destOrd="0" presId="urn:microsoft.com/office/officeart/2005/8/layout/cycle6"/>
    <dgm:cxn modelId="{176EFC3E-B74A-4F0D-8DC0-1022F2BEB10E}" srcId="{1C2CBD6B-CF9C-4F0D-939A-D8319E2B971C}" destId="{9DD5F62B-32D6-4E35-B348-59F837322E68}" srcOrd="4" destOrd="0" parTransId="{B5B3E1E8-8B99-4EC5-8E10-F4A806DCFE55}" sibTransId="{96576EFD-E29F-4E62-8687-4967368AADC5}"/>
    <dgm:cxn modelId="{F8E08D75-40E6-4287-AFC9-46F21CED753A}" type="presOf" srcId="{268B2D44-4075-46F8-95CA-3E08AF0E6045}" destId="{74AEE71E-3530-41E5-AEED-A8C91D5BE7FC}" srcOrd="0" destOrd="0" presId="urn:microsoft.com/office/officeart/2005/8/layout/cycle6"/>
    <dgm:cxn modelId="{F6CCE593-6E7C-4B0F-84BD-99711F2232CA}" type="presOf" srcId="{0B508C03-7015-45F8-8338-7510A036E5C9}" destId="{225FF8CF-BDE9-4476-ABD1-17B0A95AF834}" srcOrd="0" destOrd="0" presId="urn:microsoft.com/office/officeart/2005/8/layout/cycle6"/>
    <dgm:cxn modelId="{EF28D298-1E0F-4938-AED5-FA4D093D5125}" srcId="{1C2CBD6B-CF9C-4F0D-939A-D8319E2B971C}" destId="{64E887A7-D69E-4C34-BDF0-E67ADB2C998C}" srcOrd="3" destOrd="0" parTransId="{C8F67498-93BA-4AAF-9C1E-F8184464512F}" sibTransId="{ADD9D935-EE23-4464-B2F9-95F65229E56A}"/>
    <dgm:cxn modelId="{B776D699-3F73-4A60-9424-83E59D310708}" type="presOf" srcId="{CF65EA8C-D65D-44FF-8BA4-589C90D499DF}" destId="{3C07041C-1B1E-48EA-B635-39077F84A455}" srcOrd="0" destOrd="0" presId="urn:microsoft.com/office/officeart/2005/8/layout/cycle6"/>
    <dgm:cxn modelId="{3D2E64D2-2627-4C42-B05B-DBD9B606DA2F}" type="presOf" srcId="{96576EFD-E29F-4E62-8687-4967368AADC5}" destId="{B785FCD9-4524-4D67-889E-D49E4FB60FBB}" srcOrd="0" destOrd="0" presId="urn:microsoft.com/office/officeart/2005/8/layout/cycle6"/>
    <dgm:cxn modelId="{5794CFE6-5EEB-4CD0-ABAE-36723C3949C5}" type="presOf" srcId="{ADD9D935-EE23-4464-B2F9-95F65229E56A}" destId="{DAE21491-7915-4A13-8BC8-4BE17F9F4E53}" srcOrd="0" destOrd="0" presId="urn:microsoft.com/office/officeart/2005/8/layout/cycle6"/>
    <dgm:cxn modelId="{AFBB2BFB-9949-42C6-9F3D-419F85DA6605}" srcId="{1C2CBD6B-CF9C-4F0D-939A-D8319E2B971C}" destId="{CF65EA8C-D65D-44FF-8BA4-589C90D499DF}" srcOrd="0" destOrd="0" parTransId="{98FCBE02-909F-4011-90C6-41A18C6A6E7C}" sibTransId="{268B2D44-4075-46F8-95CA-3E08AF0E6045}"/>
    <dgm:cxn modelId="{AE7C65DA-841D-4961-A83B-61F6CA3F301B}" type="presParOf" srcId="{CF6E52AF-A8BB-46D8-A3A8-F92715E33C77}" destId="{3C07041C-1B1E-48EA-B635-39077F84A455}" srcOrd="0" destOrd="0" presId="urn:microsoft.com/office/officeart/2005/8/layout/cycle6"/>
    <dgm:cxn modelId="{C54F7843-73B1-45D5-BC79-1AF555A8A5B1}" type="presParOf" srcId="{CF6E52AF-A8BB-46D8-A3A8-F92715E33C77}" destId="{E64A7DCF-E328-4F70-BC6F-619F05F36C6A}" srcOrd="1" destOrd="0" presId="urn:microsoft.com/office/officeart/2005/8/layout/cycle6"/>
    <dgm:cxn modelId="{789759FE-71EB-45DC-9D55-91DEA7A3928F}" type="presParOf" srcId="{CF6E52AF-A8BB-46D8-A3A8-F92715E33C77}" destId="{74AEE71E-3530-41E5-AEED-A8C91D5BE7FC}" srcOrd="2" destOrd="0" presId="urn:microsoft.com/office/officeart/2005/8/layout/cycle6"/>
    <dgm:cxn modelId="{C6502262-5E8B-4FE0-AD35-C914FDBDDF42}" type="presParOf" srcId="{CF6E52AF-A8BB-46D8-A3A8-F92715E33C77}" destId="{A3984F98-8D60-4059-826A-D0EFE1A9DE8D}" srcOrd="3" destOrd="0" presId="urn:microsoft.com/office/officeart/2005/8/layout/cycle6"/>
    <dgm:cxn modelId="{B5B43032-9BB3-4557-9BC0-558E63B2617B}" type="presParOf" srcId="{CF6E52AF-A8BB-46D8-A3A8-F92715E33C77}" destId="{41206E48-B621-44CE-88FC-FF62099FE876}" srcOrd="4" destOrd="0" presId="urn:microsoft.com/office/officeart/2005/8/layout/cycle6"/>
    <dgm:cxn modelId="{9D178F6F-CF1E-43E9-A58E-196CF10FD08C}" type="presParOf" srcId="{CF6E52AF-A8BB-46D8-A3A8-F92715E33C77}" destId="{225FF8CF-BDE9-4476-ABD1-17B0A95AF834}" srcOrd="5" destOrd="0" presId="urn:microsoft.com/office/officeart/2005/8/layout/cycle6"/>
    <dgm:cxn modelId="{1499492E-7B06-45E8-A111-588EB716975F}" type="presParOf" srcId="{CF6E52AF-A8BB-46D8-A3A8-F92715E33C77}" destId="{3971778A-0B2B-4E1B-B4E9-5FCA5DCB4CCA}" srcOrd="6" destOrd="0" presId="urn:microsoft.com/office/officeart/2005/8/layout/cycle6"/>
    <dgm:cxn modelId="{45C10FB3-28AD-4450-B9CA-1A2F11DB743E}" type="presParOf" srcId="{CF6E52AF-A8BB-46D8-A3A8-F92715E33C77}" destId="{64014F2D-862D-45DB-97FF-45E7DBB8DF9A}" srcOrd="7" destOrd="0" presId="urn:microsoft.com/office/officeart/2005/8/layout/cycle6"/>
    <dgm:cxn modelId="{B4408B3B-02F0-4A29-A8D5-E18B36AE263E}" type="presParOf" srcId="{CF6E52AF-A8BB-46D8-A3A8-F92715E33C77}" destId="{C29768B9-B91A-4543-B2C6-859BFC4C77F1}" srcOrd="8" destOrd="0" presId="urn:microsoft.com/office/officeart/2005/8/layout/cycle6"/>
    <dgm:cxn modelId="{F62DFBB6-4CB2-439C-81D2-97B5291F2297}" type="presParOf" srcId="{CF6E52AF-A8BB-46D8-A3A8-F92715E33C77}" destId="{25794696-8DD8-40AA-AD5C-BAB5CC3A61E0}" srcOrd="9" destOrd="0" presId="urn:microsoft.com/office/officeart/2005/8/layout/cycle6"/>
    <dgm:cxn modelId="{88898BE8-306E-4569-BC5B-030F7FE70742}" type="presParOf" srcId="{CF6E52AF-A8BB-46D8-A3A8-F92715E33C77}" destId="{FE02EE61-D73F-4C96-B203-28691E73E4B5}" srcOrd="10" destOrd="0" presId="urn:microsoft.com/office/officeart/2005/8/layout/cycle6"/>
    <dgm:cxn modelId="{0813C912-9CEC-4463-B78D-4BA8151C4956}" type="presParOf" srcId="{CF6E52AF-A8BB-46D8-A3A8-F92715E33C77}" destId="{DAE21491-7915-4A13-8BC8-4BE17F9F4E53}" srcOrd="11" destOrd="0" presId="urn:microsoft.com/office/officeart/2005/8/layout/cycle6"/>
    <dgm:cxn modelId="{6F467615-0BB8-4718-9FC1-52FCA03B3DA3}" type="presParOf" srcId="{CF6E52AF-A8BB-46D8-A3A8-F92715E33C77}" destId="{49196F3C-8E8C-49DD-9D53-37AFBA887B75}" srcOrd="12" destOrd="0" presId="urn:microsoft.com/office/officeart/2005/8/layout/cycle6"/>
    <dgm:cxn modelId="{330F38EA-0A75-456C-8A44-94A742A47166}" type="presParOf" srcId="{CF6E52AF-A8BB-46D8-A3A8-F92715E33C77}" destId="{15C5F302-739A-48C2-8B98-AB7C211EAD87}" srcOrd="13" destOrd="0" presId="urn:microsoft.com/office/officeart/2005/8/layout/cycle6"/>
    <dgm:cxn modelId="{75E8F7EA-7231-44B0-8B70-062EF90691F3}" type="presParOf" srcId="{CF6E52AF-A8BB-46D8-A3A8-F92715E33C77}" destId="{B785FCD9-4524-4D67-889E-D49E4FB60FB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4B0343-8A87-4F9D-B075-9230727B8A1F}" type="doc">
      <dgm:prSet loTypeId="urn:microsoft.com/office/officeart/2005/8/layout/bList2" loCatId="list" qsTypeId="urn:microsoft.com/office/officeart/2005/8/quickstyle/simple1#5" qsCatId="simple" csTypeId="urn:microsoft.com/office/officeart/2005/8/colors/accent1_1#1" csCatId="accent1" phldr="1"/>
      <dgm:spPr/>
      <dgm:t>
        <a:bodyPr/>
        <a:lstStyle/>
        <a:p>
          <a:endParaRPr lang="en-US"/>
        </a:p>
      </dgm:t>
    </dgm:pt>
    <dgm:pt modelId="{4331BD25-14F5-4137-A4E8-ACD4253BF3AF}">
      <dgm:prSet/>
      <dgm:spPr>
        <a:ln>
          <a:solidFill>
            <a:srgbClr val="00A69C"/>
          </a:solidFill>
        </a:ln>
      </dgm:spPr>
      <dgm:t>
        <a:bodyPr/>
        <a:lstStyle/>
        <a:p>
          <a:r>
            <a:rPr lang="en-US"/>
            <a:t>Business Readiness</a:t>
          </a:r>
        </a:p>
      </dgm:t>
    </dgm:pt>
    <dgm:pt modelId="{F57DEBF2-36BE-4E83-9558-20EAF9F13B5D}" type="parTrans" cxnId="{F86244D0-8D29-4A9A-A323-26C02F7F94CD}">
      <dgm:prSet/>
      <dgm:spPr/>
      <dgm:t>
        <a:bodyPr/>
        <a:lstStyle/>
        <a:p>
          <a:endParaRPr lang="en-US"/>
        </a:p>
      </dgm:t>
    </dgm:pt>
    <dgm:pt modelId="{544C3491-2395-4FDE-807D-B083EBE0C6DB}" type="sibTrans" cxnId="{F86244D0-8D29-4A9A-A323-26C02F7F94CD}">
      <dgm:prSet/>
      <dgm:spPr/>
      <dgm:t>
        <a:bodyPr/>
        <a:lstStyle/>
        <a:p>
          <a:endParaRPr lang="en-US"/>
        </a:p>
      </dgm:t>
    </dgm:pt>
    <dgm:pt modelId="{5BEC006C-1908-48F8-88FB-F7412EDCC427}">
      <dgm:prSet/>
      <dgm:spPr>
        <a:solidFill>
          <a:srgbClr val="CEEEEC">
            <a:alpha val="90000"/>
          </a:srgbClr>
        </a:solidFill>
      </dgm:spPr>
      <dgm:t>
        <a:bodyPr/>
        <a:lstStyle/>
        <a:p>
          <a:r>
            <a:rPr lang="en-US"/>
            <a:t>Training Goals met (proficiency)</a:t>
          </a:r>
        </a:p>
      </dgm:t>
    </dgm:pt>
    <dgm:pt modelId="{D9D3DB9C-41DF-4FDF-87D1-A423EEA4AA58}" type="parTrans" cxnId="{D83A5EC4-992E-4516-99FE-81259EED1AA0}">
      <dgm:prSet/>
      <dgm:spPr/>
      <dgm:t>
        <a:bodyPr/>
        <a:lstStyle/>
        <a:p>
          <a:endParaRPr lang="en-US"/>
        </a:p>
      </dgm:t>
    </dgm:pt>
    <dgm:pt modelId="{3194364A-88A1-4C90-AA99-6DB99F49E8EB}" type="sibTrans" cxnId="{D83A5EC4-992E-4516-99FE-81259EED1AA0}">
      <dgm:prSet/>
      <dgm:spPr/>
      <dgm:t>
        <a:bodyPr/>
        <a:lstStyle/>
        <a:p>
          <a:endParaRPr lang="en-US"/>
        </a:p>
      </dgm:t>
    </dgm:pt>
    <dgm:pt modelId="{012367CE-4B56-4EF0-8F02-55BA8F0972ED}">
      <dgm:prSet/>
      <dgm:spPr>
        <a:solidFill>
          <a:srgbClr val="CEEEEC">
            <a:alpha val="90000"/>
          </a:srgbClr>
        </a:solidFill>
      </dgm:spPr>
      <dgm:t>
        <a:bodyPr/>
        <a:lstStyle/>
        <a:p>
          <a:r>
            <a:rPr lang="en-US"/>
            <a:t>Communications Plan Complete</a:t>
          </a:r>
        </a:p>
      </dgm:t>
    </dgm:pt>
    <dgm:pt modelId="{507B1539-03D6-434D-AAFE-B69D5814BBC8}" type="parTrans" cxnId="{34A6BF0B-3D7B-4EEA-AFE6-B49DAE74BEDA}">
      <dgm:prSet/>
      <dgm:spPr/>
      <dgm:t>
        <a:bodyPr/>
        <a:lstStyle/>
        <a:p>
          <a:endParaRPr lang="en-US"/>
        </a:p>
      </dgm:t>
    </dgm:pt>
    <dgm:pt modelId="{070B6CF6-D545-4A00-9CD6-AF8D3B325F1C}" type="sibTrans" cxnId="{34A6BF0B-3D7B-4EEA-AFE6-B49DAE74BEDA}">
      <dgm:prSet/>
      <dgm:spPr/>
      <dgm:t>
        <a:bodyPr/>
        <a:lstStyle/>
        <a:p>
          <a:endParaRPr lang="en-US"/>
        </a:p>
      </dgm:t>
    </dgm:pt>
    <dgm:pt modelId="{336780CD-59E5-4312-885B-75EE6A7ACF31}">
      <dgm:prSet/>
      <dgm:spPr>
        <a:solidFill>
          <a:srgbClr val="CEEEEC">
            <a:alpha val="90000"/>
          </a:srgbClr>
        </a:solidFill>
      </dgm:spPr>
      <dgm:t>
        <a:bodyPr/>
        <a:lstStyle/>
        <a:p>
          <a:r>
            <a:rPr lang="en-US"/>
            <a:t>Business Activity Freeze implemented</a:t>
          </a:r>
        </a:p>
      </dgm:t>
    </dgm:pt>
    <dgm:pt modelId="{266C53E4-4B5E-40CD-86E2-2286FE94FF84}" type="parTrans" cxnId="{7C298E0F-4269-4AC8-8130-9C1225298F31}">
      <dgm:prSet/>
      <dgm:spPr/>
      <dgm:t>
        <a:bodyPr/>
        <a:lstStyle/>
        <a:p>
          <a:endParaRPr lang="en-US"/>
        </a:p>
      </dgm:t>
    </dgm:pt>
    <dgm:pt modelId="{5CE31F39-72BA-4CF3-99FF-4BE5F66F9273}" type="sibTrans" cxnId="{7C298E0F-4269-4AC8-8130-9C1225298F31}">
      <dgm:prSet/>
      <dgm:spPr/>
      <dgm:t>
        <a:bodyPr/>
        <a:lstStyle/>
        <a:p>
          <a:endParaRPr lang="en-US"/>
        </a:p>
      </dgm:t>
    </dgm:pt>
    <dgm:pt modelId="{654D14AA-052D-44D0-A6F9-E8598B97D914}">
      <dgm:prSet/>
      <dgm:spPr>
        <a:solidFill>
          <a:srgbClr val="CEEEEC">
            <a:alpha val="90000"/>
          </a:srgbClr>
        </a:solidFill>
      </dgm:spPr>
      <dgm:t>
        <a:bodyPr/>
        <a:lstStyle/>
        <a:p>
          <a:r>
            <a:rPr lang="en-US"/>
            <a:t>Overall Cut-over plan readiness</a:t>
          </a:r>
        </a:p>
      </dgm:t>
    </dgm:pt>
    <dgm:pt modelId="{BC3795E2-BAE5-4BBC-ACF5-5232FB2F58E9}" type="parTrans" cxnId="{0C9F85D5-C6D5-430C-8148-B9AF472BCD2F}">
      <dgm:prSet/>
      <dgm:spPr/>
      <dgm:t>
        <a:bodyPr/>
        <a:lstStyle/>
        <a:p>
          <a:endParaRPr lang="en-US"/>
        </a:p>
      </dgm:t>
    </dgm:pt>
    <dgm:pt modelId="{331ECD9F-882A-46C3-9BC9-D62AD4931D4D}" type="sibTrans" cxnId="{0C9F85D5-C6D5-430C-8148-B9AF472BCD2F}">
      <dgm:prSet/>
      <dgm:spPr/>
      <dgm:t>
        <a:bodyPr/>
        <a:lstStyle/>
        <a:p>
          <a:endParaRPr lang="en-US"/>
        </a:p>
      </dgm:t>
    </dgm:pt>
    <dgm:pt modelId="{A7CBAD0D-CCEB-4095-8D91-AE93B2B6D2C8}">
      <dgm:prSet/>
      <dgm:spPr>
        <a:solidFill>
          <a:srgbClr val="CEEEEC">
            <a:alpha val="90000"/>
          </a:srgbClr>
        </a:solidFill>
      </dgm:spPr>
      <dgm:t>
        <a:bodyPr/>
        <a:lstStyle/>
        <a:p>
          <a:r>
            <a:rPr lang="en-US"/>
            <a:t>Stabilization Metrics defined</a:t>
          </a:r>
        </a:p>
      </dgm:t>
    </dgm:pt>
    <dgm:pt modelId="{81BE61FA-9B2E-45ED-9578-8F00967D1F15}" type="parTrans" cxnId="{029B68FD-3B18-4ED6-B0C4-623C18342476}">
      <dgm:prSet/>
      <dgm:spPr/>
      <dgm:t>
        <a:bodyPr/>
        <a:lstStyle/>
        <a:p>
          <a:endParaRPr lang="en-US"/>
        </a:p>
      </dgm:t>
    </dgm:pt>
    <dgm:pt modelId="{2B8CC3FB-9149-4AB6-A111-A83A695AB609}" type="sibTrans" cxnId="{029B68FD-3B18-4ED6-B0C4-623C18342476}">
      <dgm:prSet/>
      <dgm:spPr/>
      <dgm:t>
        <a:bodyPr/>
        <a:lstStyle/>
        <a:p>
          <a:endParaRPr lang="en-US"/>
        </a:p>
      </dgm:t>
    </dgm:pt>
    <dgm:pt modelId="{439D3097-ED8E-4BDB-BBC1-829139A5D93C}">
      <dgm:prSet/>
      <dgm:spPr>
        <a:ln>
          <a:solidFill>
            <a:srgbClr val="00A69C"/>
          </a:solidFill>
        </a:ln>
      </dgm:spPr>
      <dgm:t>
        <a:bodyPr/>
        <a:lstStyle/>
        <a:p>
          <a:r>
            <a:rPr lang="en-US"/>
            <a:t>Application Readiness</a:t>
          </a:r>
        </a:p>
      </dgm:t>
    </dgm:pt>
    <dgm:pt modelId="{A8BCA340-72E8-4264-B228-C188CC209AC2}" type="parTrans" cxnId="{6B500938-33D0-42F5-9B08-72A3789C1525}">
      <dgm:prSet/>
      <dgm:spPr/>
      <dgm:t>
        <a:bodyPr/>
        <a:lstStyle/>
        <a:p>
          <a:endParaRPr lang="en-US"/>
        </a:p>
      </dgm:t>
    </dgm:pt>
    <dgm:pt modelId="{405A8D58-B848-4091-B21A-426FDE2B2146}" type="sibTrans" cxnId="{6B500938-33D0-42F5-9B08-72A3789C1525}">
      <dgm:prSet/>
      <dgm:spPr/>
      <dgm:t>
        <a:bodyPr/>
        <a:lstStyle/>
        <a:p>
          <a:endParaRPr lang="en-US"/>
        </a:p>
      </dgm:t>
    </dgm:pt>
    <dgm:pt modelId="{CF58C495-3521-4D47-99B4-8F0DFA3EF6FC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Acceptable defect counts prior to Go-Live</a:t>
          </a:r>
        </a:p>
      </dgm:t>
    </dgm:pt>
    <dgm:pt modelId="{A2FF8B0A-D7FA-4857-9C15-57487E21AEFB}" type="parTrans" cxnId="{B470EE66-7E21-4677-A8DB-F8D262E701D6}">
      <dgm:prSet/>
      <dgm:spPr/>
      <dgm:t>
        <a:bodyPr/>
        <a:lstStyle/>
        <a:p>
          <a:endParaRPr lang="en-US"/>
        </a:p>
      </dgm:t>
    </dgm:pt>
    <dgm:pt modelId="{A0832106-ABD5-4771-A8C8-446959B911D5}" type="sibTrans" cxnId="{B470EE66-7E21-4677-A8DB-F8D262E701D6}">
      <dgm:prSet/>
      <dgm:spPr/>
      <dgm:t>
        <a:bodyPr/>
        <a:lstStyle/>
        <a:p>
          <a:endParaRPr lang="en-US"/>
        </a:p>
      </dgm:t>
    </dgm:pt>
    <dgm:pt modelId="{A88E24E8-535A-4A5A-9BD0-156451DA1CF9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Functional/End to End Testing Exit Criteria Met</a:t>
          </a:r>
        </a:p>
      </dgm:t>
    </dgm:pt>
    <dgm:pt modelId="{D90AD8C7-CF97-4B46-A535-1D105B2E8F09}" type="parTrans" cxnId="{CB7B166F-277D-4E28-88BC-57EDFC186042}">
      <dgm:prSet/>
      <dgm:spPr/>
      <dgm:t>
        <a:bodyPr/>
        <a:lstStyle/>
        <a:p>
          <a:endParaRPr lang="en-US"/>
        </a:p>
      </dgm:t>
    </dgm:pt>
    <dgm:pt modelId="{FE36C13A-8AE4-4300-B931-A923F97C9FEF}" type="sibTrans" cxnId="{CB7B166F-277D-4E28-88BC-57EDFC186042}">
      <dgm:prSet/>
      <dgm:spPr/>
      <dgm:t>
        <a:bodyPr/>
        <a:lstStyle/>
        <a:p>
          <a:endParaRPr lang="en-US"/>
        </a:p>
      </dgm:t>
    </dgm:pt>
    <dgm:pt modelId="{D5B71E6F-F9F4-4251-9941-52AA733115FF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Bill comparison complete and match Goals Met with described variances</a:t>
          </a:r>
        </a:p>
      </dgm:t>
    </dgm:pt>
    <dgm:pt modelId="{1728BFAB-C4C0-452D-932D-C25CC817539D}" type="parTrans" cxnId="{BF8B7B91-7A25-41B8-AC0C-4803C23A7521}">
      <dgm:prSet/>
      <dgm:spPr/>
      <dgm:t>
        <a:bodyPr/>
        <a:lstStyle/>
        <a:p>
          <a:endParaRPr lang="en-US"/>
        </a:p>
      </dgm:t>
    </dgm:pt>
    <dgm:pt modelId="{71F0AAE7-64C8-4186-9A19-58DBE2395AA4}" type="sibTrans" cxnId="{BF8B7B91-7A25-41B8-AC0C-4803C23A7521}">
      <dgm:prSet/>
      <dgm:spPr/>
      <dgm:t>
        <a:bodyPr/>
        <a:lstStyle/>
        <a:p>
          <a:endParaRPr lang="en-US"/>
        </a:p>
      </dgm:t>
    </dgm:pt>
    <dgm:pt modelId="{AD690E5F-3D8E-49F3-8355-761212B4A31E}">
      <dgm:prSet/>
      <dgm:spPr>
        <a:ln>
          <a:solidFill>
            <a:srgbClr val="00A69C"/>
          </a:solidFill>
        </a:ln>
      </dgm:spPr>
      <dgm:t>
        <a:bodyPr/>
        <a:lstStyle/>
        <a:p>
          <a:r>
            <a:rPr lang="en-US"/>
            <a:t>Technical Readiness</a:t>
          </a:r>
        </a:p>
      </dgm:t>
    </dgm:pt>
    <dgm:pt modelId="{25FC3676-4ED2-4621-9AB8-AE0E2DF8CCFC}" type="parTrans" cxnId="{AE63D1E0-D9CC-4F3E-BA4A-A30180001945}">
      <dgm:prSet/>
      <dgm:spPr/>
      <dgm:t>
        <a:bodyPr/>
        <a:lstStyle/>
        <a:p>
          <a:endParaRPr lang="en-US"/>
        </a:p>
      </dgm:t>
    </dgm:pt>
    <dgm:pt modelId="{334E1D13-FF16-4105-8E48-30FAC80F49B4}" type="sibTrans" cxnId="{AE63D1E0-D9CC-4F3E-BA4A-A30180001945}">
      <dgm:prSet/>
      <dgm:spPr/>
      <dgm:t>
        <a:bodyPr/>
        <a:lstStyle/>
        <a:p>
          <a:endParaRPr lang="en-US"/>
        </a:p>
      </dgm:t>
    </dgm:pt>
    <dgm:pt modelId="{BF117E33-B457-45FB-B67D-F6E21A9FB55B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Application and Integrations Response and Performance verified</a:t>
          </a:r>
        </a:p>
      </dgm:t>
    </dgm:pt>
    <dgm:pt modelId="{CA5E221B-81C6-4217-AA09-696E806977FD}" type="parTrans" cxnId="{35B73B20-26F5-4635-8D35-641F424B0F72}">
      <dgm:prSet/>
      <dgm:spPr/>
      <dgm:t>
        <a:bodyPr/>
        <a:lstStyle/>
        <a:p>
          <a:endParaRPr lang="en-US"/>
        </a:p>
      </dgm:t>
    </dgm:pt>
    <dgm:pt modelId="{28147D02-B874-49E6-AFF9-D1CDD60CD58B}" type="sibTrans" cxnId="{35B73B20-26F5-4635-8D35-641F424B0F72}">
      <dgm:prSet/>
      <dgm:spPr/>
      <dgm:t>
        <a:bodyPr/>
        <a:lstStyle/>
        <a:p>
          <a:endParaRPr lang="en-US"/>
        </a:p>
      </dgm:t>
    </dgm:pt>
    <dgm:pt modelId="{CD000050-E556-47CD-A627-3FC14CE29AA6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Critical Batch performance and timing verified</a:t>
          </a:r>
        </a:p>
      </dgm:t>
    </dgm:pt>
    <dgm:pt modelId="{EBE9BCAF-10D3-40C2-9B93-3366C787915C}" type="parTrans" cxnId="{4742405E-B098-49CF-8410-857347ACA008}">
      <dgm:prSet/>
      <dgm:spPr/>
      <dgm:t>
        <a:bodyPr/>
        <a:lstStyle/>
        <a:p>
          <a:endParaRPr lang="en-US"/>
        </a:p>
      </dgm:t>
    </dgm:pt>
    <dgm:pt modelId="{4C4DA721-F6FA-4EDD-9772-2E63EF78B3E7}" type="sibTrans" cxnId="{4742405E-B098-49CF-8410-857347ACA008}">
      <dgm:prSet/>
      <dgm:spPr/>
      <dgm:t>
        <a:bodyPr/>
        <a:lstStyle/>
        <a:p>
          <a:endParaRPr lang="en-US"/>
        </a:p>
      </dgm:t>
    </dgm:pt>
    <dgm:pt modelId="{A2B71D61-9727-4896-AA9A-A0F1BAF90310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High Availability/Disaster Recovery tested and ready</a:t>
          </a:r>
        </a:p>
      </dgm:t>
    </dgm:pt>
    <dgm:pt modelId="{7295D3AE-016D-48AD-84E8-44D38D815012}" type="parTrans" cxnId="{29B20A0A-6A24-4842-982B-EB89F56C70D2}">
      <dgm:prSet/>
      <dgm:spPr/>
      <dgm:t>
        <a:bodyPr/>
        <a:lstStyle/>
        <a:p>
          <a:endParaRPr lang="en-US"/>
        </a:p>
      </dgm:t>
    </dgm:pt>
    <dgm:pt modelId="{AC856E25-9517-46FA-8367-6E664A179165}" type="sibTrans" cxnId="{29B20A0A-6A24-4842-982B-EB89F56C70D2}">
      <dgm:prSet/>
      <dgm:spPr/>
      <dgm:t>
        <a:bodyPr/>
        <a:lstStyle/>
        <a:p>
          <a:endParaRPr lang="en-US"/>
        </a:p>
      </dgm:t>
    </dgm:pt>
    <dgm:pt modelId="{313E31EF-EA76-40FD-9167-917A6AFCD068}">
      <dgm:prSet/>
      <dgm:spPr>
        <a:ln>
          <a:solidFill>
            <a:srgbClr val="00A69C"/>
          </a:solidFill>
        </a:ln>
      </dgm:spPr>
      <dgm:t>
        <a:bodyPr/>
        <a:lstStyle/>
        <a:p>
          <a:r>
            <a:rPr lang="en-US"/>
            <a:t>Data Readiness</a:t>
          </a:r>
        </a:p>
      </dgm:t>
    </dgm:pt>
    <dgm:pt modelId="{DE207250-9B81-45B4-A206-FAD8ED1E160B}" type="parTrans" cxnId="{ABCD3990-7909-4C6E-8C02-E8C8F0386626}">
      <dgm:prSet/>
      <dgm:spPr/>
      <dgm:t>
        <a:bodyPr/>
        <a:lstStyle/>
        <a:p>
          <a:endParaRPr lang="en-US"/>
        </a:p>
      </dgm:t>
    </dgm:pt>
    <dgm:pt modelId="{9E7B11B7-E41A-4E5B-945F-466151F483FC}" type="sibTrans" cxnId="{ABCD3990-7909-4C6E-8C02-E8C8F0386626}">
      <dgm:prSet/>
      <dgm:spPr/>
      <dgm:t>
        <a:bodyPr/>
        <a:lstStyle/>
        <a:p>
          <a:endParaRPr lang="en-US"/>
        </a:p>
      </dgm:t>
    </dgm:pt>
    <dgm:pt modelId="{BEF6F17E-FA73-48D0-AF7B-8AE45524A8A5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Conversion Accuracy/Quality and Timeline goals met</a:t>
          </a:r>
        </a:p>
      </dgm:t>
    </dgm:pt>
    <dgm:pt modelId="{645D59EA-C6BC-4CAA-8640-663F862FFC30}" type="parTrans" cxnId="{338DAFE1-1328-41B6-9EE2-23D1C0440043}">
      <dgm:prSet/>
      <dgm:spPr/>
      <dgm:t>
        <a:bodyPr/>
        <a:lstStyle/>
        <a:p>
          <a:endParaRPr lang="en-US"/>
        </a:p>
      </dgm:t>
    </dgm:pt>
    <dgm:pt modelId="{AFC16F66-BC39-4B54-9A82-7F98301A5CB2}" type="sibTrans" cxnId="{338DAFE1-1328-41B6-9EE2-23D1C0440043}">
      <dgm:prSet/>
      <dgm:spPr/>
      <dgm:t>
        <a:bodyPr/>
        <a:lstStyle/>
        <a:p>
          <a:endParaRPr lang="en-US"/>
        </a:p>
      </dgm:t>
    </dgm:pt>
    <dgm:pt modelId="{64FACDD6-D35D-42C6-B91C-A533431E4D92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Manual Conversion and fall-out handling defined</a:t>
          </a:r>
        </a:p>
      </dgm:t>
    </dgm:pt>
    <dgm:pt modelId="{B1D8496C-9E77-40BA-A499-2382064AEEF6}" type="parTrans" cxnId="{78EC5441-6089-450C-BCF5-44693613FDE7}">
      <dgm:prSet/>
      <dgm:spPr/>
      <dgm:t>
        <a:bodyPr/>
        <a:lstStyle/>
        <a:p>
          <a:endParaRPr lang="en-US"/>
        </a:p>
      </dgm:t>
    </dgm:pt>
    <dgm:pt modelId="{E557C3F9-0DF1-422A-8BB6-9A7C0C9AEB0C}" type="sibTrans" cxnId="{78EC5441-6089-450C-BCF5-44693613FDE7}">
      <dgm:prSet/>
      <dgm:spPr/>
      <dgm:t>
        <a:bodyPr/>
        <a:lstStyle/>
        <a:p>
          <a:endParaRPr lang="en-US"/>
        </a:p>
      </dgm:t>
    </dgm:pt>
    <dgm:pt modelId="{CA6C9FDB-A90F-47DD-96A1-66E8E9D0BC8B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Data cleansing activity progress</a:t>
          </a:r>
        </a:p>
      </dgm:t>
    </dgm:pt>
    <dgm:pt modelId="{14A58CB9-CC06-4518-B85A-4109237A2E2F}" type="parTrans" cxnId="{C4515789-67B0-4136-9E93-CF7E90A9C444}">
      <dgm:prSet/>
      <dgm:spPr/>
      <dgm:t>
        <a:bodyPr/>
        <a:lstStyle/>
        <a:p>
          <a:endParaRPr lang="en-US"/>
        </a:p>
      </dgm:t>
    </dgm:pt>
    <dgm:pt modelId="{DADDE4DA-912D-4FCF-BCCC-E952D6D6044A}" type="sibTrans" cxnId="{C4515789-67B0-4136-9E93-CF7E90A9C444}">
      <dgm:prSet/>
      <dgm:spPr/>
      <dgm:t>
        <a:bodyPr/>
        <a:lstStyle/>
        <a:p>
          <a:endParaRPr lang="en-US"/>
        </a:p>
      </dgm:t>
    </dgm:pt>
    <dgm:pt modelId="{071CE71F-0560-40D6-AEAB-6D44E7F7AE8A}">
      <dgm:prSet/>
      <dgm:spPr>
        <a:ln>
          <a:solidFill>
            <a:srgbClr val="00A69C"/>
          </a:solidFill>
        </a:ln>
      </dgm:spPr>
      <dgm:t>
        <a:bodyPr/>
        <a:lstStyle/>
        <a:p>
          <a:r>
            <a:rPr lang="en-US"/>
            <a:t>Support Readiness</a:t>
          </a:r>
        </a:p>
      </dgm:t>
    </dgm:pt>
    <dgm:pt modelId="{213947C5-2864-45C7-995B-D04A5F48B8EA}" type="parTrans" cxnId="{09559EA6-FD3D-4DA2-BCBB-76125897637D}">
      <dgm:prSet/>
      <dgm:spPr/>
      <dgm:t>
        <a:bodyPr/>
        <a:lstStyle/>
        <a:p>
          <a:endParaRPr lang="en-US"/>
        </a:p>
      </dgm:t>
    </dgm:pt>
    <dgm:pt modelId="{184EC898-DCB3-4075-ABE5-69CB21481044}" type="sibTrans" cxnId="{09559EA6-FD3D-4DA2-BCBB-76125897637D}">
      <dgm:prSet/>
      <dgm:spPr/>
      <dgm:t>
        <a:bodyPr/>
        <a:lstStyle/>
        <a:p>
          <a:endParaRPr lang="en-US"/>
        </a:p>
      </dgm:t>
    </dgm:pt>
    <dgm:pt modelId="{36979926-8099-489E-9304-4184589A7639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Support model/staffing progress</a:t>
          </a:r>
        </a:p>
      </dgm:t>
    </dgm:pt>
    <dgm:pt modelId="{C40D6D29-273E-4037-90D2-90823B682F4D}" type="parTrans" cxnId="{6898D85F-BDA6-48A9-86C1-38863326B76B}">
      <dgm:prSet/>
      <dgm:spPr/>
      <dgm:t>
        <a:bodyPr/>
        <a:lstStyle/>
        <a:p>
          <a:endParaRPr lang="en-US"/>
        </a:p>
      </dgm:t>
    </dgm:pt>
    <dgm:pt modelId="{A6260A29-5D20-4231-B078-1F00F5DD6F6F}" type="sibTrans" cxnId="{6898D85F-BDA6-48A9-86C1-38863326B76B}">
      <dgm:prSet/>
      <dgm:spPr/>
      <dgm:t>
        <a:bodyPr/>
        <a:lstStyle/>
        <a:p>
          <a:endParaRPr lang="en-US"/>
        </a:p>
      </dgm:t>
    </dgm:pt>
    <dgm:pt modelId="{3CACF561-C2B8-49E7-821B-1D011C18E694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War Room/go-live support model establishment</a:t>
          </a:r>
        </a:p>
      </dgm:t>
    </dgm:pt>
    <dgm:pt modelId="{6B2AF13D-2CD5-4E33-A229-F1DD931AF985}" type="parTrans" cxnId="{9B443F30-64C2-477E-96F4-577A201BC6C1}">
      <dgm:prSet/>
      <dgm:spPr/>
      <dgm:t>
        <a:bodyPr/>
        <a:lstStyle/>
        <a:p>
          <a:endParaRPr lang="en-US"/>
        </a:p>
      </dgm:t>
    </dgm:pt>
    <dgm:pt modelId="{86BB070C-B448-4464-AA8A-5A1ADD5F8904}" type="sibTrans" cxnId="{9B443F30-64C2-477E-96F4-577A201BC6C1}">
      <dgm:prSet/>
      <dgm:spPr/>
      <dgm:t>
        <a:bodyPr/>
        <a:lstStyle/>
        <a:p>
          <a:endParaRPr lang="en-US"/>
        </a:p>
      </dgm:t>
    </dgm:pt>
    <dgm:pt modelId="{C29D7C11-6347-4312-B95F-D9EC67046605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Knowledge Transfer/Training to support staff progress</a:t>
          </a:r>
        </a:p>
      </dgm:t>
    </dgm:pt>
    <dgm:pt modelId="{C7AB89BF-BB66-4B41-8B9F-E1C233BE256F}" type="parTrans" cxnId="{E30C6037-2BBA-406D-B13B-CFD393721D77}">
      <dgm:prSet/>
      <dgm:spPr/>
      <dgm:t>
        <a:bodyPr/>
        <a:lstStyle/>
        <a:p>
          <a:endParaRPr lang="en-US"/>
        </a:p>
      </dgm:t>
    </dgm:pt>
    <dgm:pt modelId="{1AAEC270-FD7C-45C7-9834-C790D107A129}" type="sibTrans" cxnId="{E30C6037-2BBA-406D-B13B-CFD393721D77}">
      <dgm:prSet/>
      <dgm:spPr/>
      <dgm:t>
        <a:bodyPr/>
        <a:lstStyle/>
        <a:p>
          <a:endParaRPr lang="en-US"/>
        </a:p>
      </dgm:t>
    </dgm:pt>
    <dgm:pt modelId="{CD40CF0C-E47B-44A9-9F53-D36C2E337ACE}">
      <dgm:prSet/>
      <dgm:spPr>
        <a:solidFill>
          <a:srgbClr val="CEEEEC">
            <a:alpha val="90000"/>
          </a:srgbClr>
        </a:solidFill>
        <a:ln>
          <a:solidFill>
            <a:srgbClr val="00A69C"/>
          </a:solidFill>
        </a:ln>
      </dgm:spPr>
      <dgm:t>
        <a:bodyPr/>
        <a:lstStyle/>
        <a:p>
          <a:r>
            <a:rPr lang="en-US"/>
            <a:t>System/SLA/KPI monitoring tools in place</a:t>
          </a:r>
        </a:p>
      </dgm:t>
    </dgm:pt>
    <dgm:pt modelId="{0A1C48F8-F96C-4331-BD95-1AD6C73CA9DC}" type="parTrans" cxnId="{61652E88-01FC-4FA8-B3DF-AB44C23AF4D4}">
      <dgm:prSet/>
      <dgm:spPr/>
      <dgm:t>
        <a:bodyPr/>
        <a:lstStyle/>
        <a:p>
          <a:endParaRPr lang="en-US"/>
        </a:p>
      </dgm:t>
    </dgm:pt>
    <dgm:pt modelId="{17907605-CCA2-4405-A83A-F2709FB738E2}" type="sibTrans" cxnId="{61652E88-01FC-4FA8-B3DF-AB44C23AF4D4}">
      <dgm:prSet/>
      <dgm:spPr/>
      <dgm:t>
        <a:bodyPr/>
        <a:lstStyle/>
        <a:p>
          <a:endParaRPr lang="en-US"/>
        </a:p>
      </dgm:t>
    </dgm:pt>
    <dgm:pt modelId="{DB6517C9-9269-47BA-B680-AF55AEFC90B1}">
      <dgm:prSet/>
      <dgm:spPr>
        <a:solidFill>
          <a:srgbClr val="CEEEEC">
            <a:alpha val="90000"/>
          </a:srgbClr>
        </a:solidFill>
      </dgm:spPr>
      <dgm:t>
        <a:bodyPr/>
        <a:lstStyle/>
        <a:p>
          <a:r>
            <a:rPr lang="en-US"/>
            <a:t>Defect Workarounds identified and communicated</a:t>
          </a:r>
        </a:p>
      </dgm:t>
    </dgm:pt>
    <dgm:pt modelId="{E4322D33-7E2F-4358-8AA6-6A894B6A5C40}" type="parTrans" cxnId="{6F769DE7-F2AC-4CF3-9BDC-C0A2574B3709}">
      <dgm:prSet/>
      <dgm:spPr/>
      <dgm:t>
        <a:bodyPr/>
        <a:lstStyle/>
        <a:p>
          <a:endParaRPr lang="en-US"/>
        </a:p>
      </dgm:t>
    </dgm:pt>
    <dgm:pt modelId="{4E34D9C5-58BE-4C34-AD0A-D6E5AA66871A}" type="sibTrans" cxnId="{6F769DE7-F2AC-4CF3-9BDC-C0A2574B3709}">
      <dgm:prSet/>
      <dgm:spPr/>
      <dgm:t>
        <a:bodyPr/>
        <a:lstStyle/>
        <a:p>
          <a:endParaRPr lang="en-US"/>
        </a:p>
      </dgm:t>
    </dgm:pt>
    <dgm:pt modelId="{B9ABF936-DA5D-49D3-8E5D-6A3A73F86FA6}" type="pres">
      <dgm:prSet presAssocID="{BE4B0343-8A87-4F9D-B075-9230727B8A1F}" presName="diagram" presStyleCnt="0">
        <dgm:presLayoutVars>
          <dgm:dir/>
          <dgm:animLvl val="lvl"/>
          <dgm:resizeHandles val="exact"/>
        </dgm:presLayoutVars>
      </dgm:prSet>
      <dgm:spPr/>
    </dgm:pt>
    <dgm:pt modelId="{A0CE6574-8784-4124-B520-AA62091D5BA0}" type="pres">
      <dgm:prSet presAssocID="{4331BD25-14F5-4137-A4E8-ACD4253BF3AF}" presName="compNode" presStyleCnt="0"/>
      <dgm:spPr/>
    </dgm:pt>
    <dgm:pt modelId="{C9D8250F-BA5A-4B06-B45D-14668308358C}" type="pres">
      <dgm:prSet presAssocID="{4331BD25-14F5-4137-A4E8-ACD4253BF3AF}" presName="childRect" presStyleLbl="bgAcc1" presStyleIdx="0" presStyleCnt="5">
        <dgm:presLayoutVars>
          <dgm:bulletEnabled val="1"/>
        </dgm:presLayoutVars>
      </dgm:prSet>
      <dgm:spPr/>
    </dgm:pt>
    <dgm:pt modelId="{B43D909C-D5DD-4CC3-8B29-89DA6753F534}" type="pres">
      <dgm:prSet presAssocID="{4331BD25-14F5-4137-A4E8-ACD4253BF3A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E3D4F66-CD4A-40D2-AB80-F525A1088779}" type="pres">
      <dgm:prSet presAssocID="{4331BD25-14F5-4137-A4E8-ACD4253BF3AF}" presName="parentRect" presStyleLbl="alignNode1" presStyleIdx="0" presStyleCnt="5"/>
      <dgm:spPr/>
    </dgm:pt>
    <dgm:pt modelId="{B5F3C2A2-79CB-455D-88EF-459E33243C9B}" type="pres">
      <dgm:prSet presAssocID="{4331BD25-14F5-4137-A4E8-ACD4253BF3AF}" presName="adorn" presStyleLbl="fgAccFollowNod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rgbClr val="00A69C">
              <a:alpha val="90000"/>
            </a:srgbClr>
          </a:solidFill>
        </a:ln>
      </dgm:spPr>
      <dgm:extLst>
        <a:ext uri="{E40237B7-FDA0-4F09-8148-C483321AD2D9}">
          <dgm14:cNvPr xmlns:dgm14="http://schemas.microsoft.com/office/drawing/2010/diagram" id="0" name="" descr="Group success with solid fill"/>
        </a:ext>
      </dgm:extLst>
    </dgm:pt>
    <dgm:pt modelId="{68ECFB47-5297-4A95-A427-3D99D73C3D06}" type="pres">
      <dgm:prSet presAssocID="{544C3491-2395-4FDE-807D-B083EBE0C6DB}" presName="sibTrans" presStyleLbl="sibTrans2D1" presStyleIdx="0" presStyleCnt="0"/>
      <dgm:spPr/>
    </dgm:pt>
    <dgm:pt modelId="{3821A15B-13F0-480A-B42F-9D00D341CAE6}" type="pres">
      <dgm:prSet presAssocID="{439D3097-ED8E-4BDB-BBC1-829139A5D93C}" presName="compNode" presStyleCnt="0"/>
      <dgm:spPr/>
    </dgm:pt>
    <dgm:pt modelId="{9FF0C778-2259-4DBA-9763-BBD2FEB0A6D2}" type="pres">
      <dgm:prSet presAssocID="{439D3097-ED8E-4BDB-BBC1-829139A5D93C}" presName="childRect" presStyleLbl="bgAcc1" presStyleIdx="1" presStyleCnt="5">
        <dgm:presLayoutVars>
          <dgm:bulletEnabled val="1"/>
        </dgm:presLayoutVars>
      </dgm:prSet>
      <dgm:spPr/>
    </dgm:pt>
    <dgm:pt modelId="{45AFAF30-D7ED-4EB7-B56F-3529109B7483}" type="pres">
      <dgm:prSet presAssocID="{439D3097-ED8E-4BDB-BBC1-829139A5D93C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57AF305-7FAC-4FAB-8E98-033D57DA09CE}" type="pres">
      <dgm:prSet presAssocID="{439D3097-ED8E-4BDB-BBC1-829139A5D93C}" presName="parentRect" presStyleLbl="alignNode1" presStyleIdx="1" presStyleCnt="5"/>
      <dgm:spPr/>
    </dgm:pt>
    <dgm:pt modelId="{3B3CD89D-BD9D-486D-996E-D38A6AF9E614}" type="pres">
      <dgm:prSet presAssocID="{439D3097-ED8E-4BDB-BBC1-829139A5D93C}" presName="adorn" presStyleLbl="fgAccFollowNod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rgbClr val="00A69C">
              <a:alpha val="90000"/>
            </a:srgbClr>
          </a:solidFill>
        </a:ln>
      </dgm:spPr>
      <dgm:extLst>
        <a:ext uri="{E40237B7-FDA0-4F09-8148-C483321AD2D9}">
          <dgm14:cNvPr xmlns:dgm14="http://schemas.microsoft.com/office/drawing/2010/diagram" id="0" name="" descr="Laptop outline"/>
        </a:ext>
      </dgm:extLst>
    </dgm:pt>
    <dgm:pt modelId="{8C33271C-E1EF-444D-9ED9-5B2537A9378E}" type="pres">
      <dgm:prSet presAssocID="{405A8D58-B848-4091-B21A-426FDE2B2146}" presName="sibTrans" presStyleLbl="sibTrans2D1" presStyleIdx="0" presStyleCnt="0"/>
      <dgm:spPr/>
    </dgm:pt>
    <dgm:pt modelId="{C2317AE2-02C7-4B7C-9E04-1050C3F9AD90}" type="pres">
      <dgm:prSet presAssocID="{AD690E5F-3D8E-49F3-8355-761212B4A31E}" presName="compNode" presStyleCnt="0"/>
      <dgm:spPr/>
    </dgm:pt>
    <dgm:pt modelId="{85404625-C264-4DB0-A690-5CD535B5C995}" type="pres">
      <dgm:prSet presAssocID="{AD690E5F-3D8E-49F3-8355-761212B4A31E}" presName="childRect" presStyleLbl="bgAcc1" presStyleIdx="2" presStyleCnt="5">
        <dgm:presLayoutVars>
          <dgm:bulletEnabled val="1"/>
        </dgm:presLayoutVars>
      </dgm:prSet>
      <dgm:spPr/>
    </dgm:pt>
    <dgm:pt modelId="{D28C6E17-B5F9-4052-9380-1FAB4BA9848D}" type="pres">
      <dgm:prSet presAssocID="{AD690E5F-3D8E-49F3-8355-761212B4A31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3405A71-2E90-49E3-99C8-7273AAA22106}" type="pres">
      <dgm:prSet presAssocID="{AD690E5F-3D8E-49F3-8355-761212B4A31E}" presName="parentRect" presStyleLbl="alignNode1" presStyleIdx="2" presStyleCnt="5"/>
      <dgm:spPr/>
    </dgm:pt>
    <dgm:pt modelId="{74C7F774-088D-4A5C-9833-3F383C04A526}" type="pres">
      <dgm:prSet presAssocID="{AD690E5F-3D8E-49F3-8355-761212B4A31E}" presName="adorn" presStyleLbl="fgAccFollowNod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rgbClr val="00A69C">
              <a:alpha val="90000"/>
            </a:srgbClr>
          </a:solidFill>
        </a:ln>
      </dgm:spPr>
      <dgm:extLst>
        <a:ext uri="{E40237B7-FDA0-4F09-8148-C483321AD2D9}">
          <dgm14:cNvPr xmlns:dgm14="http://schemas.microsoft.com/office/drawing/2010/diagram" id="0" name="" descr="Cloud Computing outline"/>
        </a:ext>
      </dgm:extLst>
    </dgm:pt>
    <dgm:pt modelId="{CEB38D4C-165B-49DE-8D98-63C8354DBD80}" type="pres">
      <dgm:prSet presAssocID="{334E1D13-FF16-4105-8E48-30FAC80F49B4}" presName="sibTrans" presStyleLbl="sibTrans2D1" presStyleIdx="0" presStyleCnt="0"/>
      <dgm:spPr/>
    </dgm:pt>
    <dgm:pt modelId="{45BB8A07-64F6-4363-9864-063355E11910}" type="pres">
      <dgm:prSet presAssocID="{313E31EF-EA76-40FD-9167-917A6AFCD068}" presName="compNode" presStyleCnt="0"/>
      <dgm:spPr/>
    </dgm:pt>
    <dgm:pt modelId="{4F4959FD-B0FB-4DCF-9CE7-4D1BA263A6F3}" type="pres">
      <dgm:prSet presAssocID="{313E31EF-EA76-40FD-9167-917A6AFCD068}" presName="childRect" presStyleLbl="bgAcc1" presStyleIdx="3" presStyleCnt="5" custLinFactNeighborY="-18910">
        <dgm:presLayoutVars>
          <dgm:bulletEnabled val="1"/>
        </dgm:presLayoutVars>
      </dgm:prSet>
      <dgm:spPr/>
    </dgm:pt>
    <dgm:pt modelId="{811CAA39-756D-46D3-9C29-E8BF9BABB0E9}" type="pres">
      <dgm:prSet presAssocID="{313E31EF-EA76-40FD-9167-917A6AFCD06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A5504F7-705F-4FC4-A2DF-27D9E2320099}" type="pres">
      <dgm:prSet presAssocID="{313E31EF-EA76-40FD-9167-917A6AFCD068}" presName="parentRect" presStyleLbl="alignNode1" presStyleIdx="3" presStyleCnt="5" custLinFactNeighborY="-36640"/>
      <dgm:spPr/>
    </dgm:pt>
    <dgm:pt modelId="{389D9453-E55B-4B42-A170-9BF332D330D2}" type="pres">
      <dgm:prSet presAssocID="{313E31EF-EA76-40FD-9167-917A6AFCD068}" presName="adorn" presStyleLbl="fgAccFollowNode1" presStyleIdx="3" presStyleCnt="5" custLinFactNeighborY="-4032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solidFill>
            <a:srgbClr val="00A69C">
              <a:alpha val="90000"/>
            </a:srgbClr>
          </a:solidFill>
        </a:ln>
      </dgm:spPr>
      <dgm:extLst>
        <a:ext uri="{E40237B7-FDA0-4F09-8148-C483321AD2D9}">
          <dgm14:cNvPr xmlns:dgm14="http://schemas.microsoft.com/office/drawing/2010/diagram" id="0" name="" descr="Database outline"/>
        </a:ext>
      </dgm:extLst>
    </dgm:pt>
    <dgm:pt modelId="{43C17353-0D2B-4763-9212-C5CA91FAAF51}" type="pres">
      <dgm:prSet presAssocID="{9E7B11B7-E41A-4E5B-945F-466151F483FC}" presName="sibTrans" presStyleLbl="sibTrans2D1" presStyleIdx="0" presStyleCnt="0"/>
      <dgm:spPr/>
    </dgm:pt>
    <dgm:pt modelId="{9D23F256-8651-4AD1-90D5-0CB4DF640361}" type="pres">
      <dgm:prSet presAssocID="{071CE71F-0560-40D6-AEAB-6D44E7F7AE8A}" presName="compNode" presStyleCnt="0"/>
      <dgm:spPr/>
    </dgm:pt>
    <dgm:pt modelId="{32D8A892-24D0-441A-8883-0A5C1F3CAE15}" type="pres">
      <dgm:prSet presAssocID="{071CE71F-0560-40D6-AEAB-6D44E7F7AE8A}" presName="childRect" presStyleLbl="bgAcc1" presStyleIdx="4" presStyleCnt="5" custLinFactNeighborY="-18910">
        <dgm:presLayoutVars>
          <dgm:bulletEnabled val="1"/>
        </dgm:presLayoutVars>
      </dgm:prSet>
      <dgm:spPr/>
    </dgm:pt>
    <dgm:pt modelId="{F3558002-549C-4580-91F7-92292D8DC3D7}" type="pres">
      <dgm:prSet presAssocID="{071CE71F-0560-40D6-AEAB-6D44E7F7AE8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FB6D247-6F36-4428-AE1D-E3FBA23602FB}" type="pres">
      <dgm:prSet presAssocID="{071CE71F-0560-40D6-AEAB-6D44E7F7AE8A}" presName="parentRect" presStyleLbl="alignNode1" presStyleIdx="4" presStyleCnt="5" custLinFactNeighborY="-36640"/>
      <dgm:spPr/>
    </dgm:pt>
    <dgm:pt modelId="{D9193810-4737-4C7B-86C6-0AE2780BC64E}" type="pres">
      <dgm:prSet presAssocID="{071CE71F-0560-40D6-AEAB-6D44E7F7AE8A}" presName="adorn" presStyleLbl="fgAccFollowNode1" presStyleIdx="4" presStyleCnt="5" custLinFactNeighborY="-4032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solidFill>
            <a:srgbClr val="00A69C">
              <a:alpha val="90000"/>
            </a:srgbClr>
          </a:solidFill>
        </a:ln>
      </dgm:spPr>
      <dgm:extLst>
        <a:ext uri="{E40237B7-FDA0-4F09-8148-C483321AD2D9}">
          <dgm14:cNvPr xmlns:dgm14="http://schemas.microsoft.com/office/drawing/2010/diagram" id="0" name="" descr="Vlog outline"/>
        </a:ext>
      </dgm:extLst>
    </dgm:pt>
  </dgm:ptLst>
  <dgm:cxnLst>
    <dgm:cxn modelId="{034C2504-6A40-4E8E-9C25-858B90C9A662}" type="presOf" srcId="{3CACF561-C2B8-49E7-821B-1D011C18E694}" destId="{32D8A892-24D0-441A-8883-0A5C1F3CAE15}" srcOrd="0" destOrd="1" presId="urn:microsoft.com/office/officeart/2005/8/layout/bList2"/>
    <dgm:cxn modelId="{258B5906-0271-4568-9700-2D9ABAD9D8D5}" type="presOf" srcId="{5BEC006C-1908-48F8-88FB-F7412EDCC427}" destId="{C9D8250F-BA5A-4B06-B45D-14668308358C}" srcOrd="0" destOrd="0" presId="urn:microsoft.com/office/officeart/2005/8/layout/bList2"/>
    <dgm:cxn modelId="{7E201409-4C18-4BD5-BACF-FBBBCB7561E3}" type="presOf" srcId="{439D3097-ED8E-4BDB-BBC1-829139A5D93C}" destId="{757AF305-7FAC-4FAB-8E98-033D57DA09CE}" srcOrd="1" destOrd="0" presId="urn:microsoft.com/office/officeart/2005/8/layout/bList2"/>
    <dgm:cxn modelId="{29B20A0A-6A24-4842-982B-EB89F56C70D2}" srcId="{AD690E5F-3D8E-49F3-8355-761212B4A31E}" destId="{A2B71D61-9727-4896-AA9A-A0F1BAF90310}" srcOrd="2" destOrd="0" parTransId="{7295D3AE-016D-48AD-84E8-44D38D815012}" sibTransId="{AC856E25-9517-46FA-8367-6E664A179165}"/>
    <dgm:cxn modelId="{34A6BF0B-3D7B-4EEA-AFE6-B49DAE74BEDA}" srcId="{4331BD25-14F5-4137-A4E8-ACD4253BF3AF}" destId="{012367CE-4B56-4EF0-8F02-55BA8F0972ED}" srcOrd="1" destOrd="0" parTransId="{507B1539-03D6-434D-AAFE-B69D5814BBC8}" sibTransId="{070B6CF6-D545-4A00-9CD6-AF8D3B325F1C}"/>
    <dgm:cxn modelId="{1DB5360F-5462-449E-937B-F0DF47AE93D2}" type="presOf" srcId="{313E31EF-EA76-40FD-9167-917A6AFCD068}" destId="{811CAA39-756D-46D3-9C29-E8BF9BABB0E9}" srcOrd="0" destOrd="0" presId="urn:microsoft.com/office/officeart/2005/8/layout/bList2"/>
    <dgm:cxn modelId="{2F19820F-65F5-4728-9444-9A62CD6B28BF}" type="presOf" srcId="{313E31EF-EA76-40FD-9167-917A6AFCD068}" destId="{8A5504F7-705F-4FC4-A2DF-27D9E2320099}" srcOrd="1" destOrd="0" presId="urn:microsoft.com/office/officeart/2005/8/layout/bList2"/>
    <dgm:cxn modelId="{7C298E0F-4269-4AC8-8130-9C1225298F31}" srcId="{4331BD25-14F5-4137-A4E8-ACD4253BF3AF}" destId="{336780CD-59E5-4312-885B-75EE6A7ACF31}" srcOrd="3" destOrd="0" parTransId="{266C53E4-4B5E-40CD-86E2-2286FE94FF84}" sibTransId="{5CE31F39-72BA-4CF3-99FF-4BE5F66F9273}"/>
    <dgm:cxn modelId="{F7FA6A16-43CD-4638-B2D7-438B691F45E2}" type="presOf" srcId="{012367CE-4B56-4EF0-8F02-55BA8F0972ED}" destId="{C9D8250F-BA5A-4B06-B45D-14668308358C}" srcOrd="0" destOrd="1" presId="urn:microsoft.com/office/officeart/2005/8/layout/bList2"/>
    <dgm:cxn modelId="{5FE8D71D-7A73-4DF3-92E5-87E22EA47DB9}" type="presOf" srcId="{AD690E5F-3D8E-49F3-8355-761212B4A31E}" destId="{53405A71-2E90-49E3-99C8-7273AAA22106}" srcOrd="1" destOrd="0" presId="urn:microsoft.com/office/officeart/2005/8/layout/bList2"/>
    <dgm:cxn modelId="{35B73B20-26F5-4635-8D35-641F424B0F72}" srcId="{AD690E5F-3D8E-49F3-8355-761212B4A31E}" destId="{BF117E33-B457-45FB-B67D-F6E21A9FB55B}" srcOrd="0" destOrd="0" parTransId="{CA5E221B-81C6-4217-AA09-696E806977FD}" sibTransId="{28147D02-B874-49E6-AFF9-D1CDD60CD58B}"/>
    <dgm:cxn modelId="{45A28121-8232-4B34-863E-3BA8D798D410}" type="presOf" srcId="{AD690E5F-3D8E-49F3-8355-761212B4A31E}" destId="{D28C6E17-B5F9-4052-9380-1FAB4BA9848D}" srcOrd="0" destOrd="0" presId="urn:microsoft.com/office/officeart/2005/8/layout/bList2"/>
    <dgm:cxn modelId="{9B443F30-64C2-477E-96F4-577A201BC6C1}" srcId="{071CE71F-0560-40D6-AEAB-6D44E7F7AE8A}" destId="{3CACF561-C2B8-49E7-821B-1D011C18E694}" srcOrd="1" destOrd="0" parTransId="{6B2AF13D-2CD5-4E33-A229-F1DD931AF985}" sibTransId="{86BB070C-B448-4464-AA8A-5A1ADD5F8904}"/>
    <dgm:cxn modelId="{E30C6037-2BBA-406D-B13B-CFD393721D77}" srcId="{071CE71F-0560-40D6-AEAB-6D44E7F7AE8A}" destId="{C29D7C11-6347-4312-B95F-D9EC67046605}" srcOrd="2" destOrd="0" parTransId="{C7AB89BF-BB66-4B41-8B9F-E1C233BE256F}" sibTransId="{1AAEC270-FD7C-45C7-9834-C790D107A129}"/>
    <dgm:cxn modelId="{6B500938-33D0-42F5-9B08-72A3789C1525}" srcId="{BE4B0343-8A87-4F9D-B075-9230727B8A1F}" destId="{439D3097-ED8E-4BDB-BBC1-829139A5D93C}" srcOrd="1" destOrd="0" parTransId="{A8BCA340-72E8-4264-B228-C188CC209AC2}" sibTransId="{405A8D58-B848-4091-B21A-426FDE2B2146}"/>
    <dgm:cxn modelId="{8239C13C-B401-463A-A628-74DD2BBAE94D}" type="presOf" srcId="{BF117E33-B457-45FB-B67D-F6E21A9FB55B}" destId="{85404625-C264-4DB0-A690-5CD535B5C995}" srcOrd="0" destOrd="0" presId="urn:microsoft.com/office/officeart/2005/8/layout/bList2"/>
    <dgm:cxn modelId="{15A0B640-F2C9-425C-A782-2D9F13366A05}" type="presOf" srcId="{CD000050-E556-47CD-A627-3FC14CE29AA6}" destId="{85404625-C264-4DB0-A690-5CD535B5C995}" srcOrd="0" destOrd="1" presId="urn:microsoft.com/office/officeart/2005/8/layout/bList2"/>
    <dgm:cxn modelId="{4742405E-B098-49CF-8410-857347ACA008}" srcId="{AD690E5F-3D8E-49F3-8355-761212B4A31E}" destId="{CD000050-E556-47CD-A627-3FC14CE29AA6}" srcOrd="1" destOrd="0" parTransId="{EBE9BCAF-10D3-40C2-9B93-3366C787915C}" sibTransId="{4C4DA721-F6FA-4EDD-9772-2E63EF78B3E7}"/>
    <dgm:cxn modelId="{157E8F5F-2B57-460B-8FF3-1F856062390F}" type="presOf" srcId="{CA6C9FDB-A90F-47DD-96A1-66E8E9D0BC8B}" destId="{4F4959FD-B0FB-4DCF-9CE7-4D1BA263A6F3}" srcOrd="0" destOrd="2" presId="urn:microsoft.com/office/officeart/2005/8/layout/bList2"/>
    <dgm:cxn modelId="{6898D85F-BDA6-48A9-86C1-38863326B76B}" srcId="{071CE71F-0560-40D6-AEAB-6D44E7F7AE8A}" destId="{36979926-8099-489E-9304-4184589A7639}" srcOrd="0" destOrd="0" parTransId="{C40D6D29-273E-4037-90D2-90823B682F4D}" sibTransId="{A6260A29-5D20-4231-B078-1F00F5DD6F6F}"/>
    <dgm:cxn modelId="{0CAF1B60-0909-45DB-A0EC-49BE0C9398B6}" type="presOf" srcId="{071CE71F-0560-40D6-AEAB-6D44E7F7AE8A}" destId="{F3558002-549C-4580-91F7-92292D8DC3D7}" srcOrd="0" destOrd="0" presId="urn:microsoft.com/office/officeart/2005/8/layout/bList2"/>
    <dgm:cxn modelId="{78EC5441-6089-450C-BCF5-44693613FDE7}" srcId="{313E31EF-EA76-40FD-9167-917A6AFCD068}" destId="{64FACDD6-D35D-42C6-B91C-A533431E4D92}" srcOrd="1" destOrd="0" parTransId="{B1D8496C-9E77-40BA-A499-2382064AEEF6}" sibTransId="{E557C3F9-0DF1-422A-8BB6-9A7C0C9AEB0C}"/>
    <dgm:cxn modelId="{80ABF061-1CEB-4EAB-A75D-3D00D4D6312B}" type="presOf" srcId="{DB6517C9-9269-47BA-B680-AF55AEFC90B1}" destId="{C9D8250F-BA5A-4B06-B45D-14668308358C}" srcOrd="0" destOrd="2" presId="urn:microsoft.com/office/officeart/2005/8/layout/bList2"/>
    <dgm:cxn modelId="{852A1C62-F5D9-46F0-85D9-833E80EFEF82}" type="presOf" srcId="{A88E24E8-535A-4A5A-9BD0-156451DA1CF9}" destId="{9FF0C778-2259-4DBA-9763-BBD2FEB0A6D2}" srcOrd="0" destOrd="1" presId="urn:microsoft.com/office/officeart/2005/8/layout/bList2"/>
    <dgm:cxn modelId="{1B260945-31DE-4243-B3CA-3E61B2307139}" type="presOf" srcId="{A7CBAD0D-CCEB-4095-8D91-AE93B2B6D2C8}" destId="{C9D8250F-BA5A-4B06-B45D-14668308358C}" srcOrd="0" destOrd="5" presId="urn:microsoft.com/office/officeart/2005/8/layout/bList2"/>
    <dgm:cxn modelId="{B470EE66-7E21-4677-A8DB-F8D262E701D6}" srcId="{439D3097-ED8E-4BDB-BBC1-829139A5D93C}" destId="{CF58C495-3521-4D47-99B4-8F0DFA3EF6FC}" srcOrd="0" destOrd="0" parTransId="{A2FF8B0A-D7FA-4857-9C15-57487E21AEFB}" sibTransId="{A0832106-ABD5-4771-A8C8-446959B911D5}"/>
    <dgm:cxn modelId="{5A70CA68-0202-432D-8DB3-564ADE2455B0}" type="presOf" srcId="{336780CD-59E5-4312-885B-75EE6A7ACF31}" destId="{C9D8250F-BA5A-4B06-B45D-14668308358C}" srcOrd="0" destOrd="3" presId="urn:microsoft.com/office/officeart/2005/8/layout/bList2"/>
    <dgm:cxn modelId="{CB7B166F-277D-4E28-88BC-57EDFC186042}" srcId="{439D3097-ED8E-4BDB-BBC1-829139A5D93C}" destId="{A88E24E8-535A-4A5A-9BD0-156451DA1CF9}" srcOrd="1" destOrd="0" parTransId="{D90AD8C7-CF97-4B46-A535-1D105B2E8F09}" sibTransId="{FE36C13A-8AE4-4300-B931-A923F97C9FEF}"/>
    <dgm:cxn modelId="{E5736452-FC5A-438B-B928-BD312AFF38F5}" type="presOf" srcId="{4331BD25-14F5-4137-A4E8-ACD4253BF3AF}" destId="{CE3D4F66-CD4A-40D2-AB80-F525A1088779}" srcOrd="1" destOrd="0" presId="urn:microsoft.com/office/officeart/2005/8/layout/bList2"/>
    <dgm:cxn modelId="{8A12747A-EEE2-4591-8888-2E2CED1FABB7}" type="presOf" srcId="{654D14AA-052D-44D0-A6F9-E8598B97D914}" destId="{C9D8250F-BA5A-4B06-B45D-14668308358C}" srcOrd="0" destOrd="4" presId="urn:microsoft.com/office/officeart/2005/8/layout/bList2"/>
    <dgm:cxn modelId="{868D807A-792B-439C-80C3-546CF936B0D9}" type="presOf" srcId="{544C3491-2395-4FDE-807D-B083EBE0C6DB}" destId="{68ECFB47-5297-4A95-A427-3D99D73C3D06}" srcOrd="0" destOrd="0" presId="urn:microsoft.com/office/officeart/2005/8/layout/bList2"/>
    <dgm:cxn modelId="{B7CC747B-7493-4FCC-9416-0AA97BDA0128}" type="presOf" srcId="{334E1D13-FF16-4105-8E48-30FAC80F49B4}" destId="{CEB38D4C-165B-49DE-8D98-63C8354DBD80}" srcOrd="0" destOrd="0" presId="urn:microsoft.com/office/officeart/2005/8/layout/bList2"/>
    <dgm:cxn modelId="{A95B177C-DDE0-49CC-AA81-0A4A5EF5E921}" type="presOf" srcId="{64FACDD6-D35D-42C6-B91C-A533431E4D92}" destId="{4F4959FD-B0FB-4DCF-9CE7-4D1BA263A6F3}" srcOrd="0" destOrd="1" presId="urn:microsoft.com/office/officeart/2005/8/layout/bList2"/>
    <dgm:cxn modelId="{AFB8F980-CEDD-428A-9075-4CEF716C8B81}" type="presOf" srcId="{CF58C495-3521-4D47-99B4-8F0DFA3EF6FC}" destId="{9FF0C778-2259-4DBA-9763-BBD2FEB0A6D2}" srcOrd="0" destOrd="0" presId="urn:microsoft.com/office/officeart/2005/8/layout/bList2"/>
    <dgm:cxn modelId="{4E07DA86-9D8D-48D5-B682-5BD4D4F31160}" type="presOf" srcId="{BEF6F17E-FA73-48D0-AF7B-8AE45524A8A5}" destId="{4F4959FD-B0FB-4DCF-9CE7-4D1BA263A6F3}" srcOrd="0" destOrd="0" presId="urn:microsoft.com/office/officeart/2005/8/layout/bList2"/>
    <dgm:cxn modelId="{61652E88-01FC-4FA8-B3DF-AB44C23AF4D4}" srcId="{071CE71F-0560-40D6-AEAB-6D44E7F7AE8A}" destId="{CD40CF0C-E47B-44A9-9F53-D36C2E337ACE}" srcOrd="3" destOrd="0" parTransId="{0A1C48F8-F96C-4331-BD95-1AD6C73CA9DC}" sibTransId="{17907605-CCA2-4405-A83A-F2709FB738E2}"/>
    <dgm:cxn modelId="{C4515789-67B0-4136-9E93-CF7E90A9C444}" srcId="{313E31EF-EA76-40FD-9167-917A6AFCD068}" destId="{CA6C9FDB-A90F-47DD-96A1-66E8E9D0BC8B}" srcOrd="2" destOrd="0" parTransId="{14A58CB9-CC06-4518-B85A-4109237A2E2F}" sibTransId="{DADDE4DA-912D-4FCF-BCCC-E952D6D6044A}"/>
    <dgm:cxn modelId="{ABCD3990-7909-4C6E-8C02-E8C8F0386626}" srcId="{BE4B0343-8A87-4F9D-B075-9230727B8A1F}" destId="{313E31EF-EA76-40FD-9167-917A6AFCD068}" srcOrd="3" destOrd="0" parTransId="{DE207250-9B81-45B4-A206-FAD8ED1E160B}" sibTransId="{9E7B11B7-E41A-4E5B-945F-466151F483FC}"/>
    <dgm:cxn modelId="{BF8B7B91-7A25-41B8-AC0C-4803C23A7521}" srcId="{439D3097-ED8E-4BDB-BBC1-829139A5D93C}" destId="{D5B71E6F-F9F4-4251-9941-52AA733115FF}" srcOrd="2" destOrd="0" parTransId="{1728BFAB-C4C0-452D-932D-C25CC817539D}" sibTransId="{71F0AAE7-64C8-4186-9A19-58DBE2395AA4}"/>
    <dgm:cxn modelId="{24726F92-002D-42D5-8857-F5519A41C0EE}" type="presOf" srcId="{405A8D58-B848-4091-B21A-426FDE2B2146}" destId="{8C33271C-E1EF-444D-9ED9-5B2537A9378E}" srcOrd="0" destOrd="0" presId="urn:microsoft.com/office/officeart/2005/8/layout/bList2"/>
    <dgm:cxn modelId="{6C0700A6-77A3-4D14-965D-D2FBEBB0B2C3}" type="presOf" srcId="{BE4B0343-8A87-4F9D-B075-9230727B8A1F}" destId="{B9ABF936-DA5D-49D3-8E5D-6A3A73F86FA6}" srcOrd="0" destOrd="0" presId="urn:microsoft.com/office/officeart/2005/8/layout/bList2"/>
    <dgm:cxn modelId="{09559EA6-FD3D-4DA2-BCBB-76125897637D}" srcId="{BE4B0343-8A87-4F9D-B075-9230727B8A1F}" destId="{071CE71F-0560-40D6-AEAB-6D44E7F7AE8A}" srcOrd="4" destOrd="0" parTransId="{213947C5-2864-45C7-995B-D04A5F48B8EA}" sibTransId="{184EC898-DCB3-4075-ABE5-69CB21481044}"/>
    <dgm:cxn modelId="{8C6A62AA-7B0B-41ED-9044-1B1C16BE2734}" type="presOf" srcId="{36979926-8099-489E-9304-4184589A7639}" destId="{32D8A892-24D0-441A-8883-0A5C1F3CAE15}" srcOrd="0" destOrd="0" presId="urn:microsoft.com/office/officeart/2005/8/layout/bList2"/>
    <dgm:cxn modelId="{A63028B0-77EC-41F0-93C5-1304E5C58E40}" type="presOf" srcId="{D5B71E6F-F9F4-4251-9941-52AA733115FF}" destId="{9FF0C778-2259-4DBA-9763-BBD2FEB0A6D2}" srcOrd="0" destOrd="2" presId="urn:microsoft.com/office/officeart/2005/8/layout/bList2"/>
    <dgm:cxn modelId="{3A8F4BBA-A888-4DE8-8B2E-2E058A70FC2C}" type="presOf" srcId="{A2B71D61-9727-4896-AA9A-A0F1BAF90310}" destId="{85404625-C264-4DB0-A690-5CD535B5C995}" srcOrd="0" destOrd="2" presId="urn:microsoft.com/office/officeart/2005/8/layout/bList2"/>
    <dgm:cxn modelId="{D83A5EC4-992E-4516-99FE-81259EED1AA0}" srcId="{4331BD25-14F5-4137-A4E8-ACD4253BF3AF}" destId="{5BEC006C-1908-48F8-88FB-F7412EDCC427}" srcOrd="0" destOrd="0" parTransId="{D9D3DB9C-41DF-4FDF-87D1-A423EEA4AA58}" sibTransId="{3194364A-88A1-4C90-AA99-6DB99F49E8EB}"/>
    <dgm:cxn modelId="{EC3973CB-9379-42AA-B1EA-A25352879DDB}" type="presOf" srcId="{439D3097-ED8E-4BDB-BBC1-829139A5D93C}" destId="{45AFAF30-D7ED-4EB7-B56F-3529109B7483}" srcOrd="0" destOrd="0" presId="urn:microsoft.com/office/officeart/2005/8/layout/bList2"/>
    <dgm:cxn modelId="{F86244D0-8D29-4A9A-A323-26C02F7F94CD}" srcId="{BE4B0343-8A87-4F9D-B075-9230727B8A1F}" destId="{4331BD25-14F5-4137-A4E8-ACD4253BF3AF}" srcOrd="0" destOrd="0" parTransId="{F57DEBF2-36BE-4E83-9558-20EAF9F13B5D}" sibTransId="{544C3491-2395-4FDE-807D-B083EBE0C6DB}"/>
    <dgm:cxn modelId="{0C9F85D5-C6D5-430C-8148-B9AF472BCD2F}" srcId="{4331BD25-14F5-4137-A4E8-ACD4253BF3AF}" destId="{654D14AA-052D-44D0-A6F9-E8598B97D914}" srcOrd="4" destOrd="0" parTransId="{BC3795E2-BAE5-4BBC-ACF5-5232FB2F58E9}" sibTransId="{331ECD9F-882A-46C3-9BC9-D62AD4931D4D}"/>
    <dgm:cxn modelId="{0DF6B4D8-AB14-4B0C-B970-FE00A454F1FB}" type="presOf" srcId="{9E7B11B7-E41A-4E5B-945F-466151F483FC}" destId="{43C17353-0D2B-4763-9212-C5CA91FAAF51}" srcOrd="0" destOrd="0" presId="urn:microsoft.com/office/officeart/2005/8/layout/bList2"/>
    <dgm:cxn modelId="{6F7099E0-2B03-41E0-940C-A80AD60AFEB7}" type="presOf" srcId="{4331BD25-14F5-4137-A4E8-ACD4253BF3AF}" destId="{B43D909C-D5DD-4CC3-8B29-89DA6753F534}" srcOrd="0" destOrd="0" presId="urn:microsoft.com/office/officeart/2005/8/layout/bList2"/>
    <dgm:cxn modelId="{AE63D1E0-D9CC-4F3E-BA4A-A30180001945}" srcId="{BE4B0343-8A87-4F9D-B075-9230727B8A1F}" destId="{AD690E5F-3D8E-49F3-8355-761212B4A31E}" srcOrd="2" destOrd="0" parTransId="{25FC3676-4ED2-4621-9AB8-AE0E2DF8CCFC}" sibTransId="{334E1D13-FF16-4105-8E48-30FAC80F49B4}"/>
    <dgm:cxn modelId="{338DAFE1-1328-41B6-9EE2-23D1C0440043}" srcId="{313E31EF-EA76-40FD-9167-917A6AFCD068}" destId="{BEF6F17E-FA73-48D0-AF7B-8AE45524A8A5}" srcOrd="0" destOrd="0" parTransId="{645D59EA-C6BC-4CAA-8640-663F862FFC30}" sibTransId="{AFC16F66-BC39-4B54-9A82-7F98301A5CB2}"/>
    <dgm:cxn modelId="{CE5A16E5-5776-4827-B8B5-63C06F83B07C}" type="presOf" srcId="{071CE71F-0560-40D6-AEAB-6D44E7F7AE8A}" destId="{BFB6D247-6F36-4428-AE1D-E3FBA23602FB}" srcOrd="1" destOrd="0" presId="urn:microsoft.com/office/officeart/2005/8/layout/bList2"/>
    <dgm:cxn modelId="{6F769DE7-F2AC-4CF3-9BDC-C0A2574B3709}" srcId="{4331BD25-14F5-4137-A4E8-ACD4253BF3AF}" destId="{DB6517C9-9269-47BA-B680-AF55AEFC90B1}" srcOrd="2" destOrd="0" parTransId="{E4322D33-7E2F-4358-8AA6-6A894B6A5C40}" sibTransId="{4E34D9C5-58BE-4C34-AD0A-D6E5AA66871A}"/>
    <dgm:cxn modelId="{D97E1FED-6062-439B-B429-188CBD05C909}" type="presOf" srcId="{C29D7C11-6347-4312-B95F-D9EC67046605}" destId="{32D8A892-24D0-441A-8883-0A5C1F3CAE15}" srcOrd="0" destOrd="2" presId="urn:microsoft.com/office/officeart/2005/8/layout/bList2"/>
    <dgm:cxn modelId="{D11F13F4-E3BC-4426-995A-705D7F1649AD}" type="presOf" srcId="{CD40CF0C-E47B-44A9-9F53-D36C2E337ACE}" destId="{32D8A892-24D0-441A-8883-0A5C1F3CAE15}" srcOrd="0" destOrd="3" presId="urn:microsoft.com/office/officeart/2005/8/layout/bList2"/>
    <dgm:cxn modelId="{029B68FD-3B18-4ED6-B0C4-623C18342476}" srcId="{4331BD25-14F5-4137-A4E8-ACD4253BF3AF}" destId="{A7CBAD0D-CCEB-4095-8D91-AE93B2B6D2C8}" srcOrd="5" destOrd="0" parTransId="{81BE61FA-9B2E-45ED-9578-8F00967D1F15}" sibTransId="{2B8CC3FB-9149-4AB6-A111-A83A695AB609}"/>
    <dgm:cxn modelId="{45D39394-4F51-4442-9906-2A36255AC38E}" type="presParOf" srcId="{B9ABF936-DA5D-49D3-8E5D-6A3A73F86FA6}" destId="{A0CE6574-8784-4124-B520-AA62091D5BA0}" srcOrd="0" destOrd="0" presId="urn:microsoft.com/office/officeart/2005/8/layout/bList2"/>
    <dgm:cxn modelId="{1C54E4BF-EE56-4D77-B9F7-49C6B868A8D8}" type="presParOf" srcId="{A0CE6574-8784-4124-B520-AA62091D5BA0}" destId="{C9D8250F-BA5A-4B06-B45D-14668308358C}" srcOrd="0" destOrd="0" presId="urn:microsoft.com/office/officeart/2005/8/layout/bList2"/>
    <dgm:cxn modelId="{DCF155F3-F45D-45A4-97AF-B0237BEFF22F}" type="presParOf" srcId="{A0CE6574-8784-4124-B520-AA62091D5BA0}" destId="{B43D909C-D5DD-4CC3-8B29-89DA6753F534}" srcOrd="1" destOrd="0" presId="urn:microsoft.com/office/officeart/2005/8/layout/bList2"/>
    <dgm:cxn modelId="{47713208-7897-45E4-B6A7-72F7B7B3F2FF}" type="presParOf" srcId="{A0CE6574-8784-4124-B520-AA62091D5BA0}" destId="{CE3D4F66-CD4A-40D2-AB80-F525A1088779}" srcOrd="2" destOrd="0" presId="urn:microsoft.com/office/officeart/2005/8/layout/bList2"/>
    <dgm:cxn modelId="{44EB50CB-EF23-437D-AAC1-A59760AAAFAB}" type="presParOf" srcId="{A0CE6574-8784-4124-B520-AA62091D5BA0}" destId="{B5F3C2A2-79CB-455D-88EF-459E33243C9B}" srcOrd="3" destOrd="0" presId="urn:microsoft.com/office/officeart/2005/8/layout/bList2"/>
    <dgm:cxn modelId="{7C4E0986-A437-45C8-89CE-F6B30DD849C8}" type="presParOf" srcId="{B9ABF936-DA5D-49D3-8E5D-6A3A73F86FA6}" destId="{68ECFB47-5297-4A95-A427-3D99D73C3D06}" srcOrd="1" destOrd="0" presId="urn:microsoft.com/office/officeart/2005/8/layout/bList2"/>
    <dgm:cxn modelId="{9EDE186F-8BC7-45F9-A45F-31F9ABC839FD}" type="presParOf" srcId="{B9ABF936-DA5D-49D3-8E5D-6A3A73F86FA6}" destId="{3821A15B-13F0-480A-B42F-9D00D341CAE6}" srcOrd="2" destOrd="0" presId="urn:microsoft.com/office/officeart/2005/8/layout/bList2"/>
    <dgm:cxn modelId="{FEF05173-6CF5-4B2C-9E33-4FFBFFBF1F86}" type="presParOf" srcId="{3821A15B-13F0-480A-B42F-9D00D341CAE6}" destId="{9FF0C778-2259-4DBA-9763-BBD2FEB0A6D2}" srcOrd="0" destOrd="0" presId="urn:microsoft.com/office/officeart/2005/8/layout/bList2"/>
    <dgm:cxn modelId="{C300003C-C4F7-4F53-A166-C10639CDB4A4}" type="presParOf" srcId="{3821A15B-13F0-480A-B42F-9D00D341CAE6}" destId="{45AFAF30-D7ED-4EB7-B56F-3529109B7483}" srcOrd="1" destOrd="0" presId="urn:microsoft.com/office/officeart/2005/8/layout/bList2"/>
    <dgm:cxn modelId="{CEA3BABF-673D-428E-B67E-2627F80B1A70}" type="presParOf" srcId="{3821A15B-13F0-480A-B42F-9D00D341CAE6}" destId="{757AF305-7FAC-4FAB-8E98-033D57DA09CE}" srcOrd="2" destOrd="0" presId="urn:microsoft.com/office/officeart/2005/8/layout/bList2"/>
    <dgm:cxn modelId="{88572872-4E2B-4F7E-8353-4962D03F609A}" type="presParOf" srcId="{3821A15B-13F0-480A-B42F-9D00D341CAE6}" destId="{3B3CD89D-BD9D-486D-996E-D38A6AF9E614}" srcOrd="3" destOrd="0" presId="urn:microsoft.com/office/officeart/2005/8/layout/bList2"/>
    <dgm:cxn modelId="{1FE42130-C89B-496B-9832-A0075AEFF792}" type="presParOf" srcId="{B9ABF936-DA5D-49D3-8E5D-6A3A73F86FA6}" destId="{8C33271C-E1EF-444D-9ED9-5B2537A9378E}" srcOrd="3" destOrd="0" presId="urn:microsoft.com/office/officeart/2005/8/layout/bList2"/>
    <dgm:cxn modelId="{E46BD56C-50D9-4A01-859B-5307484AA591}" type="presParOf" srcId="{B9ABF936-DA5D-49D3-8E5D-6A3A73F86FA6}" destId="{C2317AE2-02C7-4B7C-9E04-1050C3F9AD90}" srcOrd="4" destOrd="0" presId="urn:microsoft.com/office/officeart/2005/8/layout/bList2"/>
    <dgm:cxn modelId="{979485F0-6D29-4376-AECF-53E19C7F991D}" type="presParOf" srcId="{C2317AE2-02C7-4B7C-9E04-1050C3F9AD90}" destId="{85404625-C264-4DB0-A690-5CD535B5C995}" srcOrd="0" destOrd="0" presId="urn:microsoft.com/office/officeart/2005/8/layout/bList2"/>
    <dgm:cxn modelId="{3AF6E2E0-B0C7-44A5-940A-CCDE9F98B22D}" type="presParOf" srcId="{C2317AE2-02C7-4B7C-9E04-1050C3F9AD90}" destId="{D28C6E17-B5F9-4052-9380-1FAB4BA9848D}" srcOrd="1" destOrd="0" presId="urn:microsoft.com/office/officeart/2005/8/layout/bList2"/>
    <dgm:cxn modelId="{CE5BB40D-64FF-4521-9678-085A28273D73}" type="presParOf" srcId="{C2317AE2-02C7-4B7C-9E04-1050C3F9AD90}" destId="{53405A71-2E90-49E3-99C8-7273AAA22106}" srcOrd="2" destOrd="0" presId="urn:microsoft.com/office/officeart/2005/8/layout/bList2"/>
    <dgm:cxn modelId="{23979BB7-5154-4315-B7BC-C372AECD86E4}" type="presParOf" srcId="{C2317AE2-02C7-4B7C-9E04-1050C3F9AD90}" destId="{74C7F774-088D-4A5C-9833-3F383C04A526}" srcOrd="3" destOrd="0" presId="urn:microsoft.com/office/officeart/2005/8/layout/bList2"/>
    <dgm:cxn modelId="{79C2C047-527B-4CF3-825A-DA3D36B1D973}" type="presParOf" srcId="{B9ABF936-DA5D-49D3-8E5D-6A3A73F86FA6}" destId="{CEB38D4C-165B-49DE-8D98-63C8354DBD80}" srcOrd="5" destOrd="0" presId="urn:microsoft.com/office/officeart/2005/8/layout/bList2"/>
    <dgm:cxn modelId="{FE61FB53-2F12-4057-8E68-C042BA10A636}" type="presParOf" srcId="{B9ABF936-DA5D-49D3-8E5D-6A3A73F86FA6}" destId="{45BB8A07-64F6-4363-9864-063355E11910}" srcOrd="6" destOrd="0" presId="urn:microsoft.com/office/officeart/2005/8/layout/bList2"/>
    <dgm:cxn modelId="{724A5256-78D9-42AD-94BE-0FCBD2D8C9B5}" type="presParOf" srcId="{45BB8A07-64F6-4363-9864-063355E11910}" destId="{4F4959FD-B0FB-4DCF-9CE7-4D1BA263A6F3}" srcOrd="0" destOrd="0" presId="urn:microsoft.com/office/officeart/2005/8/layout/bList2"/>
    <dgm:cxn modelId="{28CB1408-AADF-4DE8-9576-820982695303}" type="presParOf" srcId="{45BB8A07-64F6-4363-9864-063355E11910}" destId="{811CAA39-756D-46D3-9C29-E8BF9BABB0E9}" srcOrd="1" destOrd="0" presId="urn:microsoft.com/office/officeart/2005/8/layout/bList2"/>
    <dgm:cxn modelId="{EE73DE1D-7522-404C-BDBE-A71A3D6379E9}" type="presParOf" srcId="{45BB8A07-64F6-4363-9864-063355E11910}" destId="{8A5504F7-705F-4FC4-A2DF-27D9E2320099}" srcOrd="2" destOrd="0" presId="urn:microsoft.com/office/officeart/2005/8/layout/bList2"/>
    <dgm:cxn modelId="{B5240464-CABD-4B76-A08C-03B9C7E7BB57}" type="presParOf" srcId="{45BB8A07-64F6-4363-9864-063355E11910}" destId="{389D9453-E55B-4B42-A170-9BF332D330D2}" srcOrd="3" destOrd="0" presId="urn:microsoft.com/office/officeart/2005/8/layout/bList2"/>
    <dgm:cxn modelId="{4D1F4376-33FC-4E9C-B01C-C0808FB8BF91}" type="presParOf" srcId="{B9ABF936-DA5D-49D3-8E5D-6A3A73F86FA6}" destId="{43C17353-0D2B-4763-9212-C5CA91FAAF51}" srcOrd="7" destOrd="0" presId="urn:microsoft.com/office/officeart/2005/8/layout/bList2"/>
    <dgm:cxn modelId="{62A7F2B7-5BB3-49C8-95B3-429538C70E53}" type="presParOf" srcId="{B9ABF936-DA5D-49D3-8E5D-6A3A73F86FA6}" destId="{9D23F256-8651-4AD1-90D5-0CB4DF640361}" srcOrd="8" destOrd="0" presId="urn:microsoft.com/office/officeart/2005/8/layout/bList2"/>
    <dgm:cxn modelId="{EB4C9A09-FFDA-4B1F-BF7F-F3DB57721DB7}" type="presParOf" srcId="{9D23F256-8651-4AD1-90D5-0CB4DF640361}" destId="{32D8A892-24D0-441A-8883-0A5C1F3CAE15}" srcOrd="0" destOrd="0" presId="urn:microsoft.com/office/officeart/2005/8/layout/bList2"/>
    <dgm:cxn modelId="{03EC16EB-C5C1-4B60-A964-098719001729}" type="presParOf" srcId="{9D23F256-8651-4AD1-90D5-0CB4DF640361}" destId="{F3558002-549C-4580-91F7-92292D8DC3D7}" srcOrd="1" destOrd="0" presId="urn:microsoft.com/office/officeart/2005/8/layout/bList2"/>
    <dgm:cxn modelId="{1307B396-BF4C-47BF-88B6-8FA26ABF4254}" type="presParOf" srcId="{9D23F256-8651-4AD1-90D5-0CB4DF640361}" destId="{BFB6D247-6F36-4428-AE1D-E3FBA23602FB}" srcOrd="2" destOrd="0" presId="urn:microsoft.com/office/officeart/2005/8/layout/bList2"/>
    <dgm:cxn modelId="{889E2882-0D8E-41CD-804F-ECD72DEC2FAB}" type="presParOf" srcId="{9D23F256-8651-4AD1-90D5-0CB4DF640361}" destId="{D9193810-4737-4C7B-86C6-0AE2780BC64E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5836C-7A36-4A9F-8C6F-8DD09E821A7F}">
      <dsp:nvSpPr>
        <dsp:cNvPr id="0" name=""/>
        <dsp:cNvSpPr/>
      </dsp:nvSpPr>
      <dsp:spPr>
        <a:xfrm>
          <a:off x="4158685" y="4103989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4853F7D-5775-4090-A4CD-47FABE3E3AD3}">
      <dsp:nvSpPr>
        <dsp:cNvPr id="0" name=""/>
        <dsp:cNvSpPr/>
      </dsp:nvSpPr>
      <dsp:spPr>
        <a:xfrm>
          <a:off x="3953119" y="4202969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642485"/>
                <a:satOff val="-4023"/>
                <a:lumOff val="272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642485"/>
                <a:satOff val="-4023"/>
                <a:lumOff val="272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642485"/>
                <a:satOff val="-4023"/>
                <a:lumOff val="272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642485"/>
              <a:satOff val="-4023"/>
              <a:lumOff val="272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5739C84-CC32-4BDE-9C5D-AAAA6ED7D9C3}">
      <dsp:nvSpPr>
        <dsp:cNvPr id="0" name=""/>
        <dsp:cNvSpPr/>
      </dsp:nvSpPr>
      <dsp:spPr>
        <a:xfrm>
          <a:off x="3738118" y="4281151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1284970"/>
                <a:satOff val="-8045"/>
                <a:lumOff val="54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284970"/>
                <a:satOff val="-8045"/>
                <a:lumOff val="54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284970"/>
                <a:satOff val="-8045"/>
                <a:lumOff val="54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1284970"/>
              <a:satOff val="-8045"/>
              <a:lumOff val="54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A057651-C10C-49AF-AB14-B7D7E28CB822}">
      <dsp:nvSpPr>
        <dsp:cNvPr id="0" name=""/>
        <dsp:cNvSpPr/>
      </dsp:nvSpPr>
      <dsp:spPr>
        <a:xfrm>
          <a:off x="5145398" y="2958215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1927455"/>
                <a:satOff val="-12068"/>
                <a:lumOff val="81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927455"/>
                <a:satOff val="-12068"/>
                <a:lumOff val="81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927455"/>
                <a:satOff val="-12068"/>
                <a:lumOff val="81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1927455"/>
              <a:satOff val="-12068"/>
              <a:lumOff val="818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1A2ADD3-35E1-4653-8DB5-44566E2549C1}">
      <dsp:nvSpPr>
        <dsp:cNvPr id="0" name=""/>
        <dsp:cNvSpPr/>
      </dsp:nvSpPr>
      <dsp:spPr>
        <a:xfrm>
          <a:off x="5063172" y="3159640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2569939"/>
                <a:satOff val="-16090"/>
                <a:lumOff val="109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2569939"/>
                <a:satOff val="-16090"/>
                <a:lumOff val="109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2569939"/>
                <a:satOff val="-16090"/>
                <a:lumOff val="109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2569939"/>
              <a:satOff val="-16090"/>
              <a:lumOff val="109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6594B3-8237-40FE-82D0-A892F3C0949E}">
      <dsp:nvSpPr>
        <dsp:cNvPr id="0" name=""/>
        <dsp:cNvSpPr/>
      </dsp:nvSpPr>
      <dsp:spPr>
        <a:xfrm>
          <a:off x="5004535" y="1441942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3212424"/>
                <a:satOff val="-20113"/>
                <a:lumOff val="1363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3212424"/>
                <a:satOff val="-20113"/>
                <a:lumOff val="1363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3212424"/>
                <a:satOff val="-20113"/>
                <a:lumOff val="1363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3212424"/>
              <a:satOff val="-20113"/>
              <a:lumOff val="1363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B35A50C-2DDA-40A3-9927-AFD9C6509DF1}">
      <dsp:nvSpPr>
        <dsp:cNvPr id="0" name=""/>
        <dsp:cNvSpPr/>
      </dsp:nvSpPr>
      <dsp:spPr>
        <a:xfrm>
          <a:off x="5155508" y="1345658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3854909"/>
                <a:satOff val="-24135"/>
                <a:lumOff val="1636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3854909"/>
                <a:satOff val="-24135"/>
                <a:lumOff val="1636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3854909"/>
                <a:satOff val="-24135"/>
                <a:lumOff val="1636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3854909"/>
              <a:satOff val="-24135"/>
              <a:lumOff val="163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417E7C6-77EA-4BDE-A3E8-F708587548EF}">
      <dsp:nvSpPr>
        <dsp:cNvPr id="0" name=""/>
        <dsp:cNvSpPr/>
      </dsp:nvSpPr>
      <dsp:spPr>
        <a:xfrm>
          <a:off x="5307155" y="1249375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4497394"/>
                <a:satOff val="-28158"/>
                <a:lumOff val="1909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4497394"/>
                <a:satOff val="-28158"/>
                <a:lumOff val="1909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4497394"/>
                <a:satOff val="-28158"/>
                <a:lumOff val="1909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4497394"/>
              <a:satOff val="-28158"/>
              <a:lumOff val="1909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4CAF25F-53C3-4309-B107-57698D38BC0F}">
      <dsp:nvSpPr>
        <dsp:cNvPr id="0" name=""/>
        <dsp:cNvSpPr/>
      </dsp:nvSpPr>
      <dsp:spPr>
        <a:xfrm>
          <a:off x="5458801" y="1345658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5139879"/>
                <a:satOff val="-32180"/>
                <a:lumOff val="2181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5139879"/>
                <a:satOff val="-32180"/>
                <a:lumOff val="2181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5139879"/>
                <a:satOff val="-32180"/>
                <a:lumOff val="2181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5139879"/>
              <a:satOff val="-32180"/>
              <a:lumOff val="2181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EE193A1-887C-4A4E-A4EF-75F054865076}">
      <dsp:nvSpPr>
        <dsp:cNvPr id="0" name=""/>
        <dsp:cNvSpPr/>
      </dsp:nvSpPr>
      <dsp:spPr>
        <a:xfrm>
          <a:off x="5610448" y="1441942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5782364"/>
                <a:satOff val="-36203"/>
                <a:lumOff val="2454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5782364"/>
                <a:satOff val="-36203"/>
                <a:lumOff val="2454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5782364"/>
                <a:satOff val="-36203"/>
                <a:lumOff val="2454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5782364"/>
              <a:satOff val="-36203"/>
              <a:lumOff val="2454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0101BEA-3E7D-4960-A96D-E0DF9CB91E96}">
      <dsp:nvSpPr>
        <dsp:cNvPr id="0" name=""/>
        <dsp:cNvSpPr/>
      </dsp:nvSpPr>
      <dsp:spPr>
        <a:xfrm>
          <a:off x="5307155" y="1452340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6424849"/>
                <a:satOff val="-40225"/>
                <a:lumOff val="2727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6424849"/>
                <a:satOff val="-40225"/>
                <a:lumOff val="2727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6424849"/>
                <a:satOff val="-40225"/>
                <a:lumOff val="2727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6424849"/>
              <a:satOff val="-40225"/>
              <a:lumOff val="2727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D0CF835-1066-4BF1-BF3A-2196E158DA92}">
      <dsp:nvSpPr>
        <dsp:cNvPr id="0" name=""/>
        <dsp:cNvSpPr/>
      </dsp:nvSpPr>
      <dsp:spPr>
        <a:xfrm>
          <a:off x="5307155" y="1655691"/>
          <a:ext cx="109185" cy="109185"/>
        </a:xfrm>
        <a:prstGeom prst="ellipse">
          <a:avLst/>
        </a:prstGeom>
        <a:gradFill rotWithShape="0">
          <a:gsLst>
            <a:gs pos="0">
              <a:schemeClr val="accent3">
                <a:hueOff val="-7067333"/>
                <a:satOff val="-44248"/>
                <a:lumOff val="3000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7067333"/>
                <a:satOff val="-44248"/>
                <a:lumOff val="3000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7067333"/>
                <a:satOff val="-44248"/>
                <a:lumOff val="3000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-7067333"/>
              <a:satOff val="-44248"/>
              <a:lumOff val="300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933922-9869-41EE-8E0D-FA5ED50E316C}">
      <dsp:nvSpPr>
        <dsp:cNvPr id="0" name=""/>
        <dsp:cNvSpPr/>
      </dsp:nvSpPr>
      <dsp:spPr>
        <a:xfrm>
          <a:off x="3206344" y="4530622"/>
          <a:ext cx="2352880" cy="63084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802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Incentives</a:t>
          </a:r>
        </a:p>
      </dsp:txBody>
      <dsp:txXfrm>
        <a:off x="3237140" y="4561418"/>
        <a:ext cx="2291288" cy="569257"/>
      </dsp:txXfrm>
    </dsp:sp>
    <dsp:sp modelId="{3416519D-D7A3-4DBE-9911-77074141011D}">
      <dsp:nvSpPr>
        <dsp:cNvPr id="0" name=""/>
        <dsp:cNvSpPr/>
      </dsp:nvSpPr>
      <dsp:spPr>
        <a:xfrm>
          <a:off x="5681076" y="4464628"/>
          <a:ext cx="6678453" cy="630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40640" bIns="4064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Boosts alignment, engagement and productivity – up </a:t>
          </a:r>
          <a:r>
            <a:rPr lang="en-US" sz="1600" b="1" kern="1200"/>
            <a:t>to 37% higher productivity, 65% lower turnover, 22% higher </a:t>
          </a:r>
          <a:r>
            <a:rPr lang="en-US" sz="1800" b="1" kern="1200"/>
            <a:t>level</a:t>
          </a:r>
          <a:r>
            <a:rPr lang="en-US" sz="1600" b="1" kern="1200"/>
            <a:t> of loyalty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Retain Talent – Burnt-out or unmotivated staff are </a:t>
          </a:r>
          <a:r>
            <a:rPr lang="en-US" sz="1600" b="1" kern="1200"/>
            <a:t>2.5 to 6x more likely to leave</a:t>
          </a:r>
        </a:p>
      </dsp:txBody>
      <dsp:txXfrm>
        <a:off x="5681076" y="4464628"/>
        <a:ext cx="6678453" cy="630849"/>
      </dsp:txXfrm>
    </dsp:sp>
    <dsp:sp modelId="{550ABBFF-1899-4751-B47B-699A3EA2A7E0}">
      <dsp:nvSpPr>
        <dsp:cNvPr id="0" name=""/>
        <dsp:cNvSpPr/>
      </dsp:nvSpPr>
      <dsp:spPr>
        <a:xfrm>
          <a:off x="2580426" y="4226065"/>
          <a:ext cx="1090507" cy="1090699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7939DCC-463C-48FF-8C57-9D7DEF2BB222}">
      <dsp:nvSpPr>
        <dsp:cNvPr id="0" name=""/>
        <dsp:cNvSpPr/>
      </dsp:nvSpPr>
      <dsp:spPr>
        <a:xfrm>
          <a:off x="4789767" y="3430076"/>
          <a:ext cx="2352880" cy="630849"/>
        </a:xfrm>
        <a:prstGeom prst="roundRect">
          <a:avLst/>
        </a:prstGeom>
        <a:gradFill rotWithShape="0">
          <a:gsLst>
            <a:gs pos="0">
              <a:schemeClr val="accent3">
                <a:hueOff val="-3533667"/>
                <a:satOff val="-22124"/>
                <a:lumOff val="1500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3533667"/>
                <a:satOff val="-22124"/>
                <a:lumOff val="1500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3533667"/>
                <a:satOff val="-22124"/>
                <a:lumOff val="1500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802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Dedicated Resources</a:t>
          </a:r>
        </a:p>
      </dsp:txBody>
      <dsp:txXfrm>
        <a:off x="4820563" y="3460872"/>
        <a:ext cx="2291288" cy="569257"/>
      </dsp:txXfrm>
    </dsp:sp>
    <dsp:sp modelId="{769ADCDA-3BA6-4155-8381-47B22584E05A}">
      <dsp:nvSpPr>
        <dsp:cNvPr id="0" name=""/>
        <dsp:cNvSpPr/>
      </dsp:nvSpPr>
      <dsp:spPr>
        <a:xfrm>
          <a:off x="7031169" y="3308013"/>
          <a:ext cx="7061813" cy="630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40640" bIns="4064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Poor resource planning and allocation, including non-dedicated teams, is the </a:t>
          </a:r>
          <a:r>
            <a:rPr lang="en-US" sz="1600" b="1" kern="1200"/>
            <a:t>primary cause of failure for 23% of projects </a:t>
          </a:r>
          <a:r>
            <a:rPr lang="en-US" sz="1600" kern="1200"/>
            <a:t>that miss delivery goals.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Overallocated resources </a:t>
          </a:r>
          <a:r>
            <a:rPr lang="en-US" sz="1600" b="1" kern="1200"/>
            <a:t>make 73% more mistakes </a:t>
          </a:r>
          <a:r>
            <a:rPr lang="en-US" sz="1600" kern="1200"/>
            <a:t>than properly allocated ones</a:t>
          </a:r>
        </a:p>
      </dsp:txBody>
      <dsp:txXfrm>
        <a:off x="7031169" y="3308013"/>
        <a:ext cx="7061813" cy="630849"/>
      </dsp:txXfrm>
    </dsp:sp>
    <dsp:sp modelId="{D82EEF8E-4E07-472D-95B2-EEA87487AA42}">
      <dsp:nvSpPr>
        <dsp:cNvPr id="0" name=""/>
        <dsp:cNvSpPr/>
      </dsp:nvSpPr>
      <dsp:spPr>
        <a:xfrm>
          <a:off x="4067023" y="3075585"/>
          <a:ext cx="1090507" cy="1090699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0" b="-10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CAD5060-1023-4041-BBD6-DEACDC764DBD}">
      <dsp:nvSpPr>
        <dsp:cNvPr id="0" name=""/>
        <dsp:cNvSpPr/>
      </dsp:nvSpPr>
      <dsp:spPr>
        <a:xfrm>
          <a:off x="5484646" y="2187633"/>
          <a:ext cx="2352880" cy="630849"/>
        </a:xfrm>
        <a:prstGeom prst="roundRect">
          <a:avLst/>
        </a:prstGeom>
        <a:gradFill rotWithShape="0">
          <a:gsLst>
            <a:gs pos="0">
              <a:schemeClr val="accent3">
                <a:hueOff val="-7067333"/>
                <a:satOff val="-44248"/>
                <a:lumOff val="3000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7067333"/>
                <a:satOff val="-44248"/>
                <a:lumOff val="3000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7067333"/>
                <a:satOff val="-44248"/>
                <a:lumOff val="3000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802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Prior Experience</a:t>
          </a:r>
        </a:p>
      </dsp:txBody>
      <dsp:txXfrm>
        <a:off x="5515442" y="2218429"/>
        <a:ext cx="2291288" cy="569257"/>
      </dsp:txXfrm>
    </dsp:sp>
    <dsp:sp modelId="{9088ED4F-5432-4E00-866D-69A77046DA8D}">
      <dsp:nvSpPr>
        <dsp:cNvPr id="0" name=""/>
        <dsp:cNvSpPr/>
      </dsp:nvSpPr>
      <dsp:spPr>
        <a:xfrm>
          <a:off x="7826756" y="2001362"/>
          <a:ext cx="6014415" cy="630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40640" bIns="4064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Enables better anticipation and risk management – high performing team with skilled members achieve up to </a:t>
          </a:r>
          <a:r>
            <a:rPr lang="en-US" sz="1600" b="1" kern="1200"/>
            <a:t>63% higher success rates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Improves efficiency and decision-making</a:t>
          </a:r>
        </a:p>
      </dsp:txBody>
      <dsp:txXfrm>
        <a:off x="7826756" y="2001362"/>
        <a:ext cx="6014415" cy="630849"/>
      </dsp:txXfrm>
    </dsp:sp>
    <dsp:sp modelId="{EEDDE654-99A4-4A5B-A283-F70E103B1C38}">
      <dsp:nvSpPr>
        <dsp:cNvPr id="0" name=""/>
        <dsp:cNvSpPr/>
      </dsp:nvSpPr>
      <dsp:spPr>
        <a:xfrm>
          <a:off x="4811470" y="1882720"/>
          <a:ext cx="991369" cy="991544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EBC7B-04A7-4841-8EFF-F579DDCB2FFB}">
      <dsp:nvSpPr>
        <dsp:cNvPr id="0" name=""/>
        <dsp:cNvSpPr/>
      </dsp:nvSpPr>
      <dsp:spPr>
        <a:xfrm>
          <a:off x="51" y="87090"/>
          <a:ext cx="4913783" cy="732366"/>
        </a:xfrm>
        <a:prstGeom prst="rect">
          <a:avLst/>
        </a:prstGeom>
        <a:solidFill>
          <a:srgbClr val="5DCAC4"/>
        </a:solidFill>
        <a:ln w="635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Well Defined and Strong Governance Groups and Processes</a:t>
          </a:r>
        </a:p>
      </dsp:txBody>
      <dsp:txXfrm>
        <a:off x="51" y="87090"/>
        <a:ext cx="4913783" cy="732366"/>
      </dsp:txXfrm>
    </dsp:sp>
    <dsp:sp modelId="{512FFB0A-98B3-4F5A-B2F7-052EAD0635B7}">
      <dsp:nvSpPr>
        <dsp:cNvPr id="0" name=""/>
        <dsp:cNvSpPr/>
      </dsp:nvSpPr>
      <dsp:spPr>
        <a:xfrm>
          <a:off x="51" y="819456"/>
          <a:ext cx="4913783" cy="4150440"/>
        </a:xfrm>
        <a:prstGeom prst="rect">
          <a:avLst/>
        </a:prstGeom>
        <a:solidFill>
          <a:srgbClr val="E6F4F4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Clear roles and accountabilities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Alignment on Methodology, Strategy, Vision, and Goals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Well defined escalation processes and proactive risk management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Quickly work through Risks and Issues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Commit/Align on Key decisions – Agree to disagree and then commit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Slow down Application and Process Changes as testing starts, freezing changes and transactions approaching deployment </a:t>
          </a:r>
        </a:p>
      </dsp:txBody>
      <dsp:txXfrm>
        <a:off x="51" y="819456"/>
        <a:ext cx="4913783" cy="4150440"/>
      </dsp:txXfrm>
    </dsp:sp>
    <dsp:sp modelId="{AC221760-B827-4248-AF6E-884C44003324}">
      <dsp:nvSpPr>
        <dsp:cNvPr id="0" name=""/>
        <dsp:cNvSpPr/>
      </dsp:nvSpPr>
      <dsp:spPr>
        <a:xfrm>
          <a:off x="5601764" y="87090"/>
          <a:ext cx="4913783" cy="732366"/>
        </a:xfrm>
        <a:prstGeom prst="rect">
          <a:avLst/>
        </a:prstGeom>
        <a:solidFill>
          <a:srgbClr val="5DCAC4"/>
        </a:solidFill>
        <a:ln w="635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Project Execution and Monitoring</a:t>
          </a:r>
        </a:p>
      </dsp:txBody>
      <dsp:txXfrm>
        <a:off x="5601764" y="87090"/>
        <a:ext cx="4913783" cy="732366"/>
      </dsp:txXfrm>
    </dsp:sp>
    <dsp:sp modelId="{0EC76850-DB5D-4B4D-BB11-01D78D579962}">
      <dsp:nvSpPr>
        <dsp:cNvPr id="0" name=""/>
        <dsp:cNvSpPr/>
      </dsp:nvSpPr>
      <dsp:spPr>
        <a:xfrm>
          <a:off x="5601764" y="819456"/>
          <a:ext cx="4913783" cy="4150440"/>
        </a:xfrm>
        <a:prstGeom prst="rect">
          <a:avLst/>
        </a:prstGeom>
        <a:solidFill>
          <a:srgbClr val="E6F4F4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Weekly status reporting along with issues and risk reviews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Clear and measurable deliverables and visual signs of progress reviews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Defined Project Milestone/Phase Entry and Exit Criteria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Ongoing Reviews of Competing Initiatives, logging risks and escalating as needed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Deployment Readiness Tracking, including Go-Live success metrics</a:t>
          </a:r>
        </a:p>
      </dsp:txBody>
      <dsp:txXfrm>
        <a:off x="5601764" y="819456"/>
        <a:ext cx="4913783" cy="41504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703D2-455E-424F-AAEB-A8389B77557E}">
      <dsp:nvSpPr>
        <dsp:cNvPr id="0" name=""/>
        <dsp:cNvSpPr/>
      </dsp:nvSpPr>
      <dsp:spPr>
        <a:xfrm>
          <a:off x="1651523" y="533482"/>
          <a:ext cx="2603896" cy="813717"/>
        </a:xfrm>
        <a:prstGeom prst="rect">
          <a:avLst/>
        </a:prstGeom>
        <a:solidFill>
          <a:srgbClr val="CEEEEC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1158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Current State</a:t>
          </a:r>
        </a:p>
      </dsp:txBody>
      <dsp:txXfrm>
        <a:off x="1651523" y="533482"/>
        <a:ext cx="2603896" cy="813717"/>
      </dsp:txXfrm>
    </dsp:sp>
    <dsp:sp modelId="{79DF48C9-62D7-4191-B6A1-1291B311D244}">
      <dsp:nvSpPr>
        <dsp:cNvPr id="0" name=""/>
        <dsp:cNvSpPr/>
      </dsp:nvSpPr>
      <dsp:spPr>
        <a:xfrm>
          <a:off x="1750134" y="472461"/>
          <a:ext cx="685254" cy="8544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846A6-7E2B-4A83-BE75-4E77F46264F3}">
      <dsp:nvSpPr>
        <dsp:cNvPr id="0" name=""/>
        <dsp:cNvSpPr/>
      </dsp:nvSpPr>
      <dsp:spPr>
        <a:xfrm>
          <a:off x="1638889" y="1561345"/>
          <a:ext cx="2603896" cy="813717"/>
        </a:xfrm>
        <a:prstGeom prst="rect">
          <a:avLst/>
        </a:prstGeom>
        <a:solidFill>
          <a:srgbClr val="CEEEEC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1158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Strategy/Vision &amp; Future State</a:t>
          </a:r>
        </a:p>
      </dsp:txBody>
      <dsp:txXfrm>
        <a:off x="1638889" y="1561345"/>
        <a:ext cx="2603896" cy="813717"/>
      </dsp:txXfrm>
    </dsp:sp>
    <dsp:sp modelId="{5A2538FB-918E-442A-891D-E4AEAE1AF20D}">
      <dsp:nvSpPr>
        <dsp:cNvPr id="0" name=""/>
        <dsp:cNvSpPr/>
      </dsp:nvSpPr>
      <dsp:spPr>
        <a:xfrm>
          <a:off x="1677316" y="1537810"/>
          <a:ext cx="685960" cy="8544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2EBB5A-2911-432C-9690-339699243C80}">
      <dsp:nvSpPr>
        <dsp:cNvPr id="0" name=""/>
        <dsp:cNvSpPr/>
      </dsp:nvSpPr>
      <dsp:spPr>
        <a:xfrm>
          <a:off x="230988" y="2591731"/>
          <a:ext cx="2603896" cy="813717"/>
        </a:xfrm>
        <a:prstGeom prst="rect">
          <a:avLst/>
        </a:prstGeom>
        <a:solidFill>
          <a:srgbClr val="5DCAC4"/>
        </a:solidFill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1158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Software Package Fit/Gap</a:t>
          </a:r>
        </a:p>
      </dsp:txBody>
      <dsp:txXfrm>
        <a:off x="230988" y="2591731"/>
        <a:ext cx="2603896" cy="813717"/>
      </dsp:txXfrm>
    </dsp:sp>
    <dsp:sp modelId="{AFFACEBA-7322-4D2D-986B-3680B41D885D}">
      <dsp:nvSpPr>
        <dsp:cNvPr id="0" name=""/>
        <dsp:cNvSpPr/>
      </dsp:nvSpPr>
      <dsp:spPr>
        <a:xfrm>
          <a:off x="265174" y="2566727"/>
          <a:ext cx="685960" cy="8544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71FDB2-2081-4AB4-B46F-5BDE7F41B68B}">
      <dsp:nvSpPr>
        <dsp:cNvPr id="0" name=""/>
        <dsp:cNvSpPr/>
      </dsp:nvSpPr>
      <dsp:spPr>
        <a:xfrm>
          <a:off x="3110845" y="2585725"/>
          <a:ext cx="2603896" cy="813717"/>
        </a:xfrm>
        <a:prstGeom prst="rect">
          <a:avLst/>
        </a:prstGeom>
        <a:solidFill>
          <a:srgbClr val="5DCAC4"/>
        </a:solidFill>
        <a:ln w="635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1158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Partner Vendors alignment and experience</a:t>
          </a:r>
        </a:p>
      </dsp:txBody>
      <dsp:txXfrm>
        <a:off x="3110845" y="2585725"/>
        <a:ext cx="2603896" cy="813717"/>
      </dsp:txXfrm>
    </dsp:sp>
    <dsp:sp modelId="{5CCBFD9A-07E7-4DF8-9554-D594FBB86672}">
      <dsp:nvSpPr>
        <dsp:cNvPr id="0" name=""/>
        <dsp:cNvSpPr/>
      </dsp:nvSpPr>
      <dsp:spPr>
        <a:xfrm>
          <a:off x="3140091" y="2575014"/>
          <a:ext cx="670148" cy="8544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F45D3-6A5E-4D01-B763-474C8C787C69}">
      <dsp:nvSpPr>
        <dsp:cNvPr id="0" name=""/>
        <dsp:cNvSpPr/>
      </dsp:nvSpPr>
      <dsp:spPr>
        <a:xfrm>
          <a:off x="360921" y="83847"/>
          <a:ext cx="1083563" cy="1083563"/>
        </a:xfrm>
        <a:prstGeom prst="pie">
          <a:avLst>
            <a:gd name="adj1" fmla="val 16200000"/>
            <a:gd name="adj2" fmla="val 1800000"/>
          </a:avLst>
        </a:prstGeom>
        <a:solidFill>
          <a:srgbClr val="00A69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Build</a:t>
          </a:r>
        </a:p>
      </dsp:txBody>
      <dsp:txXfrm>
        <a:off x="988658" y="360686"/>
        <a:ext cx="273640" cy="228035"/>
      </dsp:txXfrm>
    </dsp:sp>
    <dsp:sp modelId="{8CB6488D-7026-4348-BE76-0D789AA7E088}">
      <dsp:nvSpPr>
        <dsp:cNvPr id="0" name=""/>
        <dsp:cNvSpPr/>
      </dsp:nvSpPr>
      <dsp:spPr>
        <a:xfrm>
          <a:off x="338605" y="122545"/>
          <a:ext cx="1083563" cy="1083563"/>
        </a:xfrm>
        <a:prstGeom prst="pie">
          <a:avLst>
            <a:gd name="adj1" fmla="val 1800000"/>
            <a:gd name="adj2" fmla="val 9000000"/>
          </a:avLst>
        </a:prstGeom>
        <a:solidFill>
          <a:srgbClr val="00A99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Test</a:t>
          </a:r>
        </a:p>
      </dsp:txBody>
      <dsp:txXfrm>
        <a:off x="681605" y="867131"/>
        <a:ext cx="410462" cy="200670"/>
      </dsp:txXfrm>
    </dsp:sp>
    <dsp:sp modelId="{EB7B8486-456A-44AE-BE19-E4842970D4C2}">
      <dsp:nvSpPr>
        <dsp:cNvPr id="0" name=""/>
        <dsp:cNvSpPr/>
      </dsp:nvSpPr>
      <dsp:spPr>
        <a:xfrm>
          <a:off x="316289" y="83847"/>
          <a:ext cx="1083563" cy="1083563"/>
        </a:xfrm>
        <a:prstGeom prst="pie">
          <a:avLst>
            <a:gd name="adj1" fmla="val 9000000"/>
            <a:gd name="adj2" fmla="val 16200000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Design</a:t>
          </a:r>
        </a:p>
      </dsp:txBody>
      <dsp:txXfrm>
        <a:off x="498474" y="360686"/>
        <a:ext cx="273640" cy="228035"/>
      </dsp:txXfrm>
    </dsp:sp>
    <dsp:sp modelId="{1E39CE3C-4982-47E1-96DF-821034EF74BA}">
      <dsp:nvSpPr>
        <dsp:cNvPr id="0" name=""/>
        <dsp:cNvSpPr/>
      </dsp:nvSpPr>
      <dsp:spPr>
        <a:xfrm>
          <a:off x="293933" y="16769"/>
          <a:ext cx="1217718" cy="121771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00A89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249A4C-DFBA-4467-944C-456105637E79}">
      <dsp:nvSpPr>
        <dsp:cNvPr id="0" name=""/>
        <dsp:cNvSpPr/>
      </dsp:nvSpPr>
      <dsp:spPr>
        <a:xfrm>
          <a:off x="271527" y="55399"/>
          <a:ext cx="1217718" cy="121771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F98002-24DE-4E3E-BC89-1FCD60A8910B}">
      <dsp:nvSpPr>
        <dsp:cNvPr id="0" name=""/>
        <dsp:cNvSpPr/>
      </dsp:nvSpPr>
      <dsp:spPr>
        <a:xfrm>
          <a:off x="249122" y="16769"/>
          <a:ext cx="1217718" cy="121771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58F9D-3DC0-4D3C-8993-9213E669547F}">
      <dsp:nvSpPr>
        <dsp:cNvPr id="0" name=""/>
        <dsp:cNvSpPr/>
      </dsp:nvSpPr>
      <dsp:spPr>
        <a:xfrm>
          <a:off x="813710" y="70142"/>
          <a:ext cx="357510" cy="357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chemeClr val="bg1"/>
              </a:solidFill>
            </a:rPr>
            <a:t>Build</a:t>
          </a:r>
        </a:p>
      </dsp:txBody>
      <dsp:txXfrm>
        <a:off x="813710" y="70142"/>
        <a:ext cx="357510" cy="357510"/>
      </dsp:txXfrm>
    </dsp:sp>
    <dsp:sp modelId="{9C77C6B6-8BCB-49DB-88AF-8CCD46039DA0}">
      <dsp:nvSpPr>
        <dsp:cNvPr id="0" name=""/>
        <dsp:cNvSpPr/>
      </dsp:nvSpPr>
      <dsp:spPr>
        <a:xfrm>
          <a:off x="269619" y="-76"/>
          <a:ext cx="844845" cy="844845"/>
        </a:xfrm>
        <a:prstGeom prst="circularArrow">
          <a:avLst>
            <a:gd name="adj1" fmla="val 8252"/>
            <a:gd name="adj2" fmla="val 576397"/>
            <a:gd name="adj3" fmla="val 2962573"/>
            <a:gd name="adj4" fmla="val 52582"/>
            <a:gd name="adj5" fmla="val 962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1E462F-B311-4AE3-A25A-BCDA0FB05D4D}">
      <dsp:nvSpPr>
        <dsp:cNvPr id="0" name=""/>
        <dsp:cNvSpPr/>
      </dsp:nvSpPr>
      <dsp:spPr>
        <a:xfrm>
          <a:off x="513287" y="590490"/>
          <a:ext cx="357510" cy="357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chemeClr val="bg1"/>
              </a:solidFill>
            </a:rPr>
            <a:t>Validate</a:t>
          </a:r>
        </a:p>
      </dsp:txBody>
      <dsp:txXfrm>
        <a:off x="513287" y="590490"/>
        <a:ext cx="357510" cy="357510"/>
      </dsp:txXfrm>
    </dsp:sp>
    <dsp:sp modelId="{AE1F525F-6D44-4C9C-AE19-103585185B0D}">
      <dsp:nvSpPr>
        <dsp:cNvPr id="0" name=""/>
        <dsp:cNvSpPr/>
      </dsp:nvSpPr>
      <dsp:spPr>
        <a:xfrm>
          <a:off x="269619" y="-76"/>
          <a:ext cx="844845" cy="844845"/>
        </a:xfrm>
        <a:prstGeom prst="circularArrow">
          <a:avLst>
            <a:gd name="adj1" fmla="val 8252"/>
            <a:gd name="adj2" fmla="val 576397"/>
            <a:gd name="adj3" fmla="val 10171021"/>
            <a:gd name="adj4" fmla="val 7261030"/>
            <a:gd name="adj5" fmla="val 962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FB6924C-4B27-4EDF-8F5E-906D69DF35B4}">
      <dsp:nvSpPr>
        <dsp:cNvPr id="0" name=""/>
        <dsp:cNvSpPr/>
      </dsp:nvSpPr>
      <dsp:spPr>
        <a:xfrm>
          <a:off x="212864" y="70142"/>
          <a:ext cx="357510" cy="357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solidFill>
                <a:schemeClr val="bg1"/>
              </a:solidFill>
            </a:rPr>
            <a:t>Tech Design</a:t>
          </a:r>
        </a:p>
      </dsp:txBody>
      <dsp:txXfrm>
        <a:off x="212864" y="70142"/>
        <a:ext cx="357510" cy="357510"/>
      </dsp:txXfrm>
    </dsp:sp>
    <dsp:sp modelId="{5DFF68A4-D1AA-49CC-A4FC-5E714CEBDA6D}">
      <dsp:nvSpPr>
        <dsp:cNvPr id="0" name=""/>
        <dsp:cNvSpPr/>
      </dsp:nvSpPr>
      <dsp:spPr>
        <a:xfrm>
          <a:off x="269619" y="-76"/>
          <a:ext cx="844845" cy="844845"/>
        </a:xfrm>
        <a:prstGeom prst="circularArrow">
          <a:avLst>
            <a:gd name="adj1" fmla="val 8252"/>
            <a:gd name="adj2" fmla="val 576397"/>
            <a:gd name="adj3" fmla="val 16855523"/>
            <a:gd name="adj4" fmla="val 14968080"/>
            <a:gd name="adj5" fmla="val 9627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F45D3-6A5E-4D01-B763-474C8C787C69}">
      <dsp:nvSpPr>
        <dsp:cNvPr id="0" name=""/>
        <dsp:cNvSpPr/>
      </dsp:nvSpPr>
      <dsp:spPr>
        <a:xfrm>
          <a:off x="360921" y="83847"/>
          <a:ext cx="1083563" cy="1083563"/>
        </a:xfrm>
        <a:prstGeom prst="pie">
          <a:avLst>
            <a:gd name="adj1" fmla="val 16200000"/>
            <a:gd name="adj2" fmla="val 1800000"/>
          </a:avLst>
        </a:prstGeom>
        <a:solidFill>
          <a:srgbClr val="00A69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Build</a:t>
          </a:r>
        </a:p>
      </dsp:txBody>
      <dsp:txXfrm>
        <a:off x="988658" y="360686"/>
        <a:ext cx="273640" cy="228035"/>
      </dsp:txXfrm>
    </dsp:sp>
    <dsp:sp modelId="{8CB6488D-7026-4348-BE76-0D789AA7E088}">
      <dsp:nvSpPr>
        <dsp:cNvPr id="0" name=""/>
        <dsp:cNvSpPr/>
      </dsp:nvSpPr>
      <dsp:spPr>
        <a:xfrm>
          <a:off x="338605" y="122545"/>
          <a:ext cx="1083563" cy="1083563"/>
        </a:xfrm>
        <a:prstGeom prst="pie">
          <a:avLst>
            <a:gd name="adj1" fmla="val 1800000"/>
            <a:gd name="adj2" fmla="val 9000000"/>
          </a:avLst>
        </a:prstGeom>
        <a:solidFill>
          <a:srgbClr val="00A99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Test</a:t>
          </a:r>
        </a:p>
      </dsp:txBody>
      <dsp:txXfrm>
        <a:off x="681605" y="867131"/>
        <a:ext cx="410462" cy="200670"/>
      </dsp:txXfrm>
    </dsp:sp>
    <dsp:sp modelId="{EB7B8486-456A-44AE-BE19-E4842970D4C2}">
      <dsp:nvSpPr>
        <dsp:cNvPr id="0" name=""/>
        <dsp:cNvSpPr/>
      </dsp:nvSpPr>
      <dsp:spPr>
        <a:xfrm>
          <a:off x="316289" y="83847"/>
          <a:ext cx="1083563" cy="1083563"/>
        </a:xfrm>
        <a:prstGeom prst="pie">
          <a:avLst>
            <a:gd name="adj1" fmla="val 9000000"/>
            <a:gd name="adj2" fmla="val 16200000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Design</a:t>
          </a:r>
        </a:p>
      </dsp:txBody>
      <dsp:txXfrm>
        <a:off x="498474" y="360686"/>
        <a:ext cx="273640" cy="228035"/>
      </dsp:txXfrm>
    </dsp:sp>
    <dsp:sp modelId="{1E39CE3C-4982-47E1-96DF-821034EF74BA}">
      <dsp:nvSpPr>
        <dsp:cNvPr id="0" name=""/>
        <dsp:cNvSpPr/>
      </dsp:nvSpPr>
      <dsp:spPr>
        <a:xfrm>
          <a:off x="293933" y="16769"/>
          <a:ext cx="1217718" cy="121771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00A89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249A4C-DFBA-4467-944C-456105637E79}">
      <dsp:nvSpPr>
        <dsp:cNvPr id="0" name=""/>
        <dsp:cNvSpPr/>
      </dsp:nvSpPr>
      <dsp:spPr>
        <a:xfrm>
          <a:off x="271527" y="55399"/>
          <a:ext cx="1217718" cy="121771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F98002-24DE-4E3E-BC89-1FCD60A8910B}">
      <dsp:nvSpPr>
        <dsp:cNvPr id="0" name=""/>
        <dsp:cNvSpPr/>
      </dsp:nvSpPr>
      <dsp:spPr>
        <a:xfrm>
          <a:off x="249122" y="16769"/>
          <a:ext cx="1217718" cy="121771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5DCAC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7041C-1B1E-48EA-B635-39077F84A455}">
      <dsp:nvSpPr>
        <dsp:cNvPr id="0" name=""/>
        <dsp:cNvSpPr/>
      </dsp:nvSpPr>
      <dsp:spPr>
        <a:xfrm>
          <a:off x="1682449" y="1845"/>
          <a:ext cx="1115799" cy="725269"/>
        </a:xfrm>
        <a:prstGeom prst="roundRect">
          <a:avLst/>
        </a:prstGeom>
        <a:solidFill>
          <a:srgbClr val="FFCB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Application Readiness</a:t>
          </a:r>
        </a:p>
      </dsp:txBody>
      <dsp:txXfrm>
        <a:off x="1717854" y="37250"/>
        <a:ext cx="1044989" cy="654459"/>
      </dsp:txXfrm>
    </dsp:sp>
    <dsp:sp modelId="{74AEE71E-3530-41E5-AEED-A8C91D5BE7FC}">
      <dsp:nvSpPr>
        <dsp:cNvPr id="0" name=""/>
        <dsp:cNvSpPr/>
      </dsp:nvSpPr>
      <dsp:spPr>
        <a:xfrm>
          <a:off x="738512" y="341123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2068359" y="139120"/>
              </a:moveTo>
              <a:arcTo wR="1448861" hR="1448861" stAng="17718826" swAng="2257224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984F98-8D60-4059-826A-D0EFE1A9DE8D}">
      <dsp:nvSpPr>
        <dsp:cNvPr id="0" name=""/>
        <dsp:cNvSpPr/>
      </dsp:nvSpPr>
      <dsp:spPr>
        <a:xfrm>
          <a:off x="3060411" y="1139227"/>
          <a:ext cx="1115799" cy="725269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Technical Readiness</a:t>
          </a:r>
          <a:endParaRPr lang="en-US" sz="1050" b="1" kern="120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3095816" y="1174632"/>
        <a:ext cx="1044989" cy="654459"/>
      </dsp:txXfrm>
    </dsp:sp>
    <dsp:sp modelId="{225FF8CF-BDE9-4476-ABD1-17B0A95AF834}">
      <dsp:nvSpPr>
        <dsp:cNvPr id="0" name=""/>
        <dsp:cNvSpPr/>
      </dsp:nvSpPr>
      <dsp:spPr>
        <a:xfrm>
          <a:off x="754442" y="422387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2897723" y="1449979"/>
              </a:moveTo>
              <a:arcTo wR="1448861" hR="1448861" stAng="21602652" swAng="1853624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1778A-0B2B-4E1B-B4E9-5FCA5DCB4CCA}">
      <dsp:nvSpPr>
        <dsp:cNvPr id="0" name=""/>
        <dsp:cNvSpPr/>
      </dsp:nvSpPr>
      <dsp:spPr>
        <a:xfrm>
          <a:off x="2534069" y="2622861"/>
          <a:ext cx="1115799" cy="725269"/>
        </a:xfrm>
        <a:prstGeom prst="roundRect">
          <a:avLst/>
        </a:prstGeom>
        <a:solidFill>
          <a:srgbClr val="FFCB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Data Readiness</a:t>
          </a:r>
          <a:endParaRPr lang="en-US" sz="1050" b="1" kern="120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2569474" y="2658266"/>
        <a:ext cx="1044989" cy="654459"/>
      </dsp:txXfrm>
    </dsp:sp>
    <dsp:sp modelId="{C29768B9-B91A-4543-B2C6-859BFC4C77F1}">
      <dsp:nvSpPr>
        <dsp:cNvPr id="0" name=""/>
        <dsp:cNvSpPr/>
      </dsp:nvSpPr>
      <dsp:spPr>
        <a:xfrm>
          <a:off x="791487" y="364480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1736827" y="2868818"/>
              </a:moveTo>
              <a:arcTo wR="1448861" hR="1448861" stAng="4712158" swAng="1375684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94696-8DD8-40AA-AD5C-BAB5CC3A61E0}">
      <dsp:nvSpPr>
        <dsp:cNvPr id="0" name=""/>
        <dsp:cNvSpPr/>
      </dsp:nvSpPr>
      <dsp:spPr>
        <a:xfrm>
          <a:off x="830830" y="2622861"/>
          <a:ext cx="1115799" cy="725269"/>
        </a:xfrm>
        <a:prstGeom prst="roundRect">
          <a:avLst/>
        </a:prstGeom>
        <a:solidFill>
          <a:srgbClr val="FFCB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Support Readiness</a:t>
          </a:r>
          <a:endParaRPr lang="en-US" sz="1050" b="1" kern="120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866235" y="2658266"/>
        <a:ext cx="1044989" cy="654459"/>
      </dsp:txXfrm>
    </dsp:sp>
    <dsp:sp modelId="{DAE21491-7915-4A13-8BC8-4BE17F9F4E53}">
      <dsp:nvSpPr>
        <dsp:cNvPr id="0" name=""/>
        <dsp:cNvSpPr/>
      </dsp:nvSpPr>
      <dsp:spPr>
        <a:xfrm>
          <a:off x="829766" y="424424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204939" y="2191732"/>
              </a:moveTo>
              <a:arcTo wR="1448861" hR="1448861" stAng="8949260" swAng="1841787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196F3C-8E8C-49DD-9D53-37AFBA887B75}">
      <dsp:nvSpPr>
        <dsp:cNvPr id="0" name=""/>
        <dsp:cNvSpPr/>
      </dsp:nvSpPr>
      <dsp:spPr>
        <a:xfrm>
          <a:off x="304493" y="1143969"/>
          <a:ext cx="1115799" cy="725269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8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>
              <a:solidFill>
                <a:sysClr val="window" lastClr="FFFFFF"/>
              </a:solidFill>
              <a:latin typeface="Arial Narrow"/>
              <a:ea typeface="+mn-ea"/>
              <a:cs typeface="+mn-cs"/>
            </a:rPr>
            <a:t>Business Readiness</a:t>
          </a:r>
          <a:endParaRPr lang="en-US" sz="1100" b="1" kern="1200">
            <a:solidFill>
              <a:sysClr val="window" lastClr="FFFFFF"/>
            </a:solidFill>
            <a:latin typeface="Arial Narrow"/>
            <a:ea typeface="+mn-ea"/>
            <a:cs typeface="+mn-cs"/>
          </a:endParaRPr>
        </a:p>
      </dsp:txBody>
      <dsp:txXfrm>
        <a:off x="339898" y="1179374"/>
        <a:ext cx="1044989" cy="654459"/>
      </dsp:txXfrm>
    </dsp:sp>
    <dsp:sp modelId="{B785FCD9-4524-4D67-889E-D49E4FB60FBB}">
      <dsp:nvSpPr>
        <dsp:cNvPr id="0" name=""/>
        <dsp:cNvSpPr/>
      </dsp:nvSpPr>
      <dsp:spPr>
        <a:xfrm>
          <a:off x="845758" y="340520"/>
          <a:ext cx="2897723" cy="2897723"/>
        </a:xfrm>
        <a:custGeom>
          <a:avLst/>
          <a:gdLst/>
          <a:ahLst/>
          <a:cxnLst/>
          <a:rect l="0" t="0" r="0" b="0"/>
          <a:pathLst>
            <a:path>
              <a:moveTo>
                <a:pt x="155984" y="794898"/>
              </a:moveTo>
              <a:arcTo wR="1448861" hR="1448861" stAng="12409872" swAng="2267811"/>
            </a:path>
          </a:pathLst>
        </a:custGeom>
        <a:noFill/>
        <a:ln w="9525" cap="flat" cmpd="sng" algn="ctr">
          <a:solidFill>
            <a:srgbClr val="00507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8250F-BA5A-4B06-B45D-14668308358C}">
      <dsp:nvSpPr>
        <dsp:cNvPr id="0" name=""/>
        <dsp:cNvSpPr/>
      </dsp:nvSpPr>
      <dsp:spPr>
        <a:xfrm>
          <a:off x="445886" y="3157"/>
          <a:ext cx="2159977" cy="1612377"/>
        </a:xfrm>
        <a:prstGeom prst="round2SameRect">
          <a:avLst>
            <a:gd name="adj1" fmla="val 8000"/>
            <a:gd name="adj2" fmla="val 0"/>
          </a:avLst>
        </a:prstGeom>
        <a:solidFill>
          <a:srgbClr val="CEEEEC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4191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Training Goals met (proficiency)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Communications Plan Complete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Defect Workarounds identified and communicated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Business Activity Freeze implemented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Overall Cut-over plan readiness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Stabilization Metrics defined</a:t>
          </a:r>
        </a:p>
      </dsp:txBody>
      <dsp:txXfrm>
        <a:off x="483666" y="40937"/>
        <a:ext cx="2084417" cy="1574597"/>
      </dsp:txXfrm>
    </dsp:sp>
    <dsp:sp modelId="{CE3D4F66-CD4A-40D2-AB80-F525A1088779}">
      <dsp:nvSpPr>
        <dsp:cNvPr id="0" name=""/>
        <dsp:cNvSpPr/>
      </dsp:nvSpPr>
      <dsp:spPr>
        <a:xfrm>
          <a:off x="445886" y="1615535"/>
          <a:ext cx="2159977" cy="6933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0" rIns="2794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Business Readiness</a:t>
          </a:r>
        </a:p>
      </dsp:txBody>
      <dsp:txXfrm>
        <a:off x="445886" y="1615535"/>
        <a:ext cx="1521110" cy="693322"/>
      </dsp:txXfrm>
    </dsp:sp>
    <dsp:sp modelId="{B5F3C2A2-79CB-455D-88EF-459E33243C9B}">
      <dsp:nvSpPr>
        <dsp:cNvPr id="0" name=""/>
        <dsp:cNvSpPr/>
      </dsp:nvSpPr>
      <dsp:spPr>
        <a:xfrm>
          <a:off x="2028098" y="1725662"/>
          <a:ext cx="755991" cy="75599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A69C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0C778-2259-4DBA-9763-BBD2FEB0A6D2}">
      <dsp:nvSpPr>
        <dsp:cNvPr id="0" name=""/>
        <dsp:cNvSpPr/>
      </dsp:nvSpPr>
      <dsp:spPr>
        <a:xfrm>
          <a:off x="2971383" y="3157"/>
          <a:ext cx="2159977" cy="1612377"/>
        </a:xfrm>
        <a:prstGeom prst="round2SameRect">
          <a:avLst>
            <a:gd name="adj1" fmla="val 8000"/>
            <a:gd name="adj2" fmla="val 0"/>
          </a:avLst>
        </a:prstGeom>
        <a:solidFill>
          <a:srgbClr val="CEEEEC">
            <a:alpha val="90000"/>
          </a:srgb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4191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Acceptable defect counts prior to Go-Live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Functional/End to End Testing Exit Criteria Met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Bill comparison complete and match Goals Met with described variances</a:t>
          </a:r>
        </a:p>
      </dsp:txBody>
      <dsp:txXfrm>
        <a:off x="3009163" y="40937"/>
        <a:ext cx="2084417" cy="1574597"/>
      </dsp:txXfrm>
    </dsp:sp>
    <dsp:sp modelId="{757AF305-7FAC-4FAB-8E98-033D57DA09CE}">
      <dsp:nvSpPr>
        <dsp:cNvPr id="0" name=""/>
        <dsp:cNvSpPr/>
      </dsp:nvSpPr>
      <dsp:spPr>
        <a:xfrm>
          <a:off x="2971383" y="1615535"/>
          <a:ext cx="2159977" cy="6933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0" rIns="2794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Application Readiness</a:t>
          </a:r>
        </a:p>
      </dsp:txBody>
      <dsp:txXfrm>
        <a:off x="2971383" y="1615535"/>
        <a:ext cx="1521110" cy="693322"/>
      </dsp:txXfrm>
    </dsp:sp>
    <dsp:sp modelId="{3B3CD89D-BD9D-486D-996E-D38A6AF9E614}">
      <dsp:nvSpPr>
        <dsp:cNvPr id="0" name=""/>
        <dsp:cNvSpPr/>
      </dsp:nvSpPr>
      <dsp:spPr>
        <a:xfrm>
          <a:off x="4553595" y="1725662"/>
          <a:ext cx="755991" cy="75599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A69C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04625-C264-4DB0-A690-5CD535B5C995}">
      <dsp:nvSpPr>
        <dsp:cNvPr id="0" name=""/>
        <dsp:cNvSpPr/>
      </dsp:nvSpPr>
      <dsp:spPr>
        <a:xfrm>
          <a:off x="5496880" y="3157"/>
          <a:ext cx="2159977" cy="1612377"/>
        </a:xfrm>
        <a:prstGeom prst="round2SameRect">
          <a:avLst>
            <a:gd name="adj1" fmla="val 8000"/>
            <a:gd name="adj2" fmla="val 0"/>
          </a:avLst>
        </a:prstGeom>
        <a:solidFill>
          <a:srgbClr val="CEEEEC">
            <a:alpha val="90000"/>
          </a:srgb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4191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Application and Integrations Response and Performance verified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Critical Batch performance and timing verified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High Availability/Disaster Recovery tested and ready</a:t>
          </a:r>
        </a:p>
      </dsp:txBody>
      <dsp:txXfrm>
        <a:off x="5534660" y="40937"/>
        <a:ext cx="2084417" cy="1574597"/>
      </dsp:txXfrm>
    </dsp:sp>
    <dsp:sp modelId="{53405A71-2E90-49E3-99C8-7273AAA22106}">
      <dsp:nvSpPr>
        <dsp:cNvPr id="0" name=""/>
        <dsp:cNvSpPr/>
      </dsp:nvSpPr>
      <dsp:spPr>
        <a:xfrm>
          <a:off x="5496880" y="1615535"/>
          <a:ext cx="2159977" cy="6933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0" rIns="2794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Technical Readiness</a:t>
          </a:r>
        </a:p>
      </dsp:txBody>
      <dsp:txXfrm>
        <a:off x="5496880" y="1615535"/>
        <a:ext cx="1521110" cy="693322"/>
      </dsp:txXfrm>
    </dsp:sp>
    <dsp:sp modelId="{74C7F774-088D-4A5C-9833-3F383C04A526}">
      <dsp:nvSpPr>
        <dsp:cNvPr id="0" name=""/>
        <dsp:cNvSpPr/>
      </dsp:nvSpPr>
      <dsp:spPr>
        <a:xfrm>
          <a:off x="7079093" y="1725662"/>
          <a:ext cx="755991" cy="75599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A69C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4959FD-B0FB-4DCF-9CE7-4D1BA263A6F3}">
      <dsp:nvSpPr>
        <dsp:cNvPr id="0" name=""/>
        <dsp:cNvSpPr/>
      </dsp:nvSpPr>
      <dsp:spPr>
        <a:xfrm>
          <a:off x="1708634" y="2551181"/>
          <a:ext cx="2159977" cy="1612377"/>
        </a:xfrm>
        <a:prstGeom prst="round2SameRect">
          <a:avLst>
            <a:gd name="adj1" fmla="val 8000"/>
            <a:gd name="adj2" fmla="val 0"/>
          </a:avLst>
        </a:prstGeom>
        <a:solidFill>
          <a:srgbClr val="CEEEEC">
            <a:alpha val="90000"/>
          </a:srgb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4191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Conversion Accuracy/Quality and Timeline goals met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Manual Conversion and fall-out handling defined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Data cleansing activity progress</a:t>
          </a:r>
        </a:p>
      </dsp:txBody>
      <dsp:txXfrm>
        <a:off x="1746414" y="2588961"/>
        <a:ext cx="2084417" cy="1574597"/>
      </dsp:txXfrm>
    </dsp:sp>
    <dsp:sp modelId="{8A5504F7-705F-4FC4-A2DF-27D9E2320099}">
      <dsp:nvSpPr>
        <dsp:cNvPr id="0" name=""/>
        <dsp:cNvSpPr/>
      </dsp:nvSpPr>
      <dsp:spPr>
        <a:xfrm>
          <a:off x="1708634" y="4214426"/>
          <a:ext cx="2159977" cy="6933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0" rIns="2794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Data Readiness</a:t>
          </a:r>
        </a:p>
      </dsp:txBody>
      <dsp:txXfrm>
        <a:off x="1708634" y="4214426"/>
        <a:ext cx="1521110" cy="693322"/>
      </dsp:txXfrm>
    </dsp:sp>
    <dsp:sp modelId="{389D9453-E55B-4B42-A170-9BF332D330D2}">
      <dsp:nvSpPr>
        <dsp:cNvPr id="0" name=""/>
        <dsp:cNvSpPr/>
      </dsp:nvSpPr>
      <dsp:spPr>
        <a:xfrm>
          <a:off x="3290847" y="4273771"/>
          <a:ext cx="755991" cy="75599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A69C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D8A892-24D0-441A-8883-0A5C1F3CAE15}">
      <dsp:nvSpPr>
        <dsp:cNvPr id="0" name=""/>
        <dsp:cNvSpPr/>
      </dsp:nvSpPr>
      <dsp:spPr>
        <a:xfrm>
          <a:off x="4234131" y="2551181"/>
          <a:ext cx="2159977" cy="1612377"/>
        </a:xfrm>
        <a:prstGeom prst="round2SameRect">
          <a:avLst>
            <a:gd name="adj1" fmla="val 8000"/>
            <a:gd name="adj2" fmla="val 0"/>
          </a:avLst>
        </a:prstGeom>
        <a:solidFill>
          <a:srgbClr val="CEEEEC">
            <a:alpha val="90000"/>
          </a:srgb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41910" rIns="13970" bIns="1397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Support model/staffing progress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War Room/go-live support model establishment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Knowledge Transfer/Training to support staff progress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/>
            <a:t>System/SLA/KPI monitoring tools in place</a:t>
          </a:r>
        </a:p>
      </dsp:txBody>
      <dsp:txXfrm>
        <a:off x="4271911" y="2588961"/>
        <a:ext cx="2084417" cy="1574597"/>
      </dsp:txXfrm>
    </dsp:sp>
    <dsp:sp modelId="{BFB6D247-6F36-4428-AE1D-E3FBA23602FB}">
      <dsp:nvSpPr>
        <dsp:cNvPr id="0" name=""/>
        <dsp:cNvSpPr/>
      </dsp:nvSpPr>
      <dsp:spPr>
        <a:xfrm>
          <a:off x="4234131" y="4214426"/>
          <a:ext cx="2159977" cy="6933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A69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0" rIns="27940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Support Readiness</a:t>
          </a:r>
        </a:p>
      </dsp:txBody>
      <dsp:txXfrm>
        <a:off x="4234131" y="4214426"/>
        <a:ext cx="1521110" cy="693322"/>
      </dsp:txXfrm>
    </dsp:sp>
    <dsp:sp modelId="{D9193810-4737-4C7B-86C6-0AE2780BC64E}">
      <dsp:nvSpPr>
        <dsp:cNvPr id="0" name=""/>
        <dsp:cNvSpPr/>
      </dsp:nvSpPr>
      <dsp:spPr>
        <a:xfrm>
          <a:off x="5816344" y="4273771"/>
          <a:ext cx="755991" cy="75599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A69C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16506-B1E3-3249-A84F-098A697A043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F69EF-5E9A-424E-98A8-4C1A6B9E0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11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F69EF-5E9A-424E-98A8-4C1A6B9E0B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88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800"/>
              <a:t>Core Duke CIS team</a:t>
            </a:r>
          </a:p>
          <a:p>
            <a:pPr lvl="1"/>
            <a:r>
              <a:rPr lang="en-US" sz="900"/>
              <a:t>Bring the ‘A Team’ of Dedicated Experienced personnel (Management &amp; Contributors)</a:t>
            </a:r>
          </a:p>
          <a:p>
            <a:pPr lvl="2"/>
            <a:r>
              <a:rPr lang="en-US" sz="900"/>
              <a:t>Existing CIS SME’s business and technical</a:t>
            </a:r>
          </a:p>
          <a:p>
            <a:pPr lvl="2"/>
            <a:r>
              <a:rPr lang="en-US" sz="900"/>
              <a:t>Tight Regulatory team engagement on changes and ongoing rate cases</a:t>
            </a:r>
          </a:p>
          <a:p>
            <a:pPr lvl="2"/>
            <a:r>
              <a:rPr lang="en-US" sz="900"/>
              <a:t>Experienced Contracts/Supply chain members to work through all the contract needs</a:t>
            </a:r>
          </a:p>
          <a:p>
            <a:pPr lvl="2"/>
            <a:r>
              <a:rPr lang="en-US" sz="900"/>
              <a:t>A mix of people who have vision and proven App Delivery &amp; PMO experience</a:t>
            </a:r>
          </a:p>
          <a:p>
            <a:pPr lvl="1"/>
            <a:r>
              <a:rPr lang="en-US" sz="900"/>
              <a:t>Retention and Incentives built into the budget and project plans</a:t>
            </a:r>
          </a:p>
          <a:p>
            <a:pPr lvl="0"/>
            <a:r>
              <a:rPr lang="en-US" sz="1800"/>
              <a:t>Consultants/CIS Software Vendor and Hosting</a:t>
            </a:r>
          </a:p>
          <a:p>
            <a:pPr lvl="1"/>
            <a:r>
              <a:rPr lang="en-US" sz="900"/>
              <a:t>Experienced teams with past CIS Implementation success</a:t>
            </a:r>
          </a:p>
          <a:p>
            <a:pPr lvl="2"/>
            <a:r>
              <a:rPr lang="en-US" sz="900"/>
              <a:t>Independent RFI/RFP consultant to work through initial requirements and scoring</a:t>
            </a:r>
          </a:p>
          <a:p>
            <a:pPr lvl="2"/>
            <a:r>
              <a:rPr lang="en-US" sz="900"/>
              <a:t>System Implementor with named/dedicated core team</a:t>
            </a:r>
          </a:p>
          <a:p>
            <a:pPr lvl="2"/>
            <a:r>
              <a:rPr lang="en-US" sz="900"/>
              <a:t>Dedicated CIS Package/Application and cloud experts from the Software vendor</a:t>
            </a:r>
          </a:p>
          <a:p>
            <a:pPr lvl="2"/>
            <a:r>
              <a:rPr lang="en-US" sz="900"/>
              <a:t>Adoption (Change/Culture) Team</a:t>
            </a:r>
          </a:p>
          <a:p>
            <a:pPr lvl="2"/>
            <a:r>
              <a:rPr lang="en-US" sz="900"/>
              <a:t>Delivery Audit Team</a:t>
            </a:r>
          </a:p>
          <a:p>
            <a:pPr lvl="2"/>
            <a:r>
              <a:rPr lang="en-US" sz="900"/>
              <a:t>External Legal Counsel to review contracts along with associated Terms &amp; Conditions</a:t>
            </a:r>
          </a:p>
          <a:p>
            <a:pPr lvl="0"/>
            <a:r>
              <a:rPr lang="en-US" sz="1800"/>
              <a:t>Internal Operations</a:t>
            </a:r>
          </a:p>
          <a:p>
            <a:pPr lvl="1"/>
            <a:r>
              <a:rPr lang="en-US" sz="900"/>
              <a:t>Identification and naming of Business Process Owners which provide input and review of vision, key decisions, processes, and requirements</a:t>
            </a:r>
          </a:p>
          <a:p>
            <a:pPr lvl="1"/>
            <a:r>
              <a:rPr lang="en-US" sz="900"/>
              <a:t>Identifying key individuals on Customer Operations teams to include in analysis and demos for input</a:t>
            </a:r>
          </a:p>
          <a:p>
            <a:pPr lvl="1"/>
            <a:r>
              <a:rPr lang="en-US" sz="900"/>
              <a:t>Partnering with IT Operations early to ensure they understand workstation, infrastructure, networking, and security considerations</a:t>
            </a:r>
          </a:p>
          <a:p>
            <a:pPr lvl="0"/>
            <a:r>
              <a:rPr lang="en-US" sz="1800"/>
              <a:t>Internal Non-Customer Areas and App Teams</a:t>
            </a:r>
          </a:p>
          <a:p>
            <a:pPr lvl="1"/>
            <a:r>
              <a:rPr lang="en-US" sz="900"/>
              <a:t>Dedicated dependency team with experience in business and application areas with significant process and app integration to the CIS</a:t>
            </a:r>
          </a:p>
          <a:p>
            <a:pPr lvl="1"/>
            <a:r>
              <a:rPr lang="en-US" sz="900"/>
              <a:t>Establishment of key business area &amp; Points of Contacts across all affected groups</a:t>
            </a:r>
          </a:p>
          <a:p>
            <a:pPr lvl="1"/>
            <a:r>
              <a:rPr lang="en-US" sz="900"/>
              <a:t>Establishment of dedicated sub-teams within critical interfacing applications (e.g. Metering, Service orders, </a:t>
            </a:r>
            <a:r>
              <a:rPr lang="en-US" sz="900" err="1"/>
              <a:t>etc</a:t>
            </a:r>
            <a:r>
              <a:rPr lang="en-US" sz="900"/>
              <a:t>) to make changes to work with the new CIS platform</a:t>
            </a:r>
          </a:p>
          <a:p>
            <a:pPr lvl="1"/>
            <a:r>
              <a:rPr lang="en-US" sz="900"/>
              <a:t>Planned overstaffing for training and per/post cutover activities</a:t>
            </a:r>
          </a:p>
          <a:p>
            <a:pPr lvl="0"/>
            <a:r>
              <a:rPr lang="en-US" sz="1800"/>
              <a:t>External Application Vendors</a:t>
            </a:r>
          </a:p>
          <a:p>
            <a:pPr lvl="1"/>
            <a:r>
              <a:rPr lang="en-US" sz="900"/>
              <a:t>Engagement of all Product Owners over external application vendors</a:t>
            </a:r>
          </a:p>
          <a:p>
            <a:pPr lvl="1"/>
            <a:r>
              <a:rPr lang="en-US" sz="900"/>
              <a:t>Creation of Work statements/contracts to spin up dedicated teams with app vendors which are critical for success</a:t>
            </a:r>
          </a:p>
          <a:p>
            <a:pPr lvl="1"/>
            <a:r>
              <a:rPr lang="en-US" sz="900"/>
              <a:t>Ensure vendor teams are bringing quality resources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AAA8B-EFE8-48A7-BDC0-1D6EA46564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51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We leveraged deliberate methodology to build out the change journey</a:t>
            </a:r>
          </a:p>
          <a:p>
            <a:pPr marL="171450" indent="-171450">
              <a:buFontTx/>
              <a:buChar char="-"/>
            </a:pPr>
            <a:r>
              <a:rPr lang="en-US" dirty="0"/>
              <a:t>You can see here all the elements we incorporated to create awareness, desire, knowledge, ability and reinforcement, and we’ll dig into each of these in a bit more detail</a:t>
            </a:r>
          </a:p>
          <a:p>
            <a:pPr marL="171450" indent="-171450">
              <a:buFontTx/>
              <a:buChar char="-"/>
            </a:pPr>
            <a:r>
              <a:rPr lang="en-US" dirty="0"/>
              <a:t>But you can see that underpinning this entire journey is culture. That was a key focus for us as we navigated OURSELVES and our STAKEHOLDERS through the change journey. If you don’t have a strong program team that’s working as one and focused on the right things, it’s highly unlikely you’ll deliver a successful change experience for your stakeholders. 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Transition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Yes, we had a lot of balls in the air, but we were able to juggle them by maintaining a strong focus on culture.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5674E-6C2D-4778-BC5A-1A3E9FB3EF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94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6563" y="711200"/>
            <a:ext cx="6318250" cy="3554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/>
              <a:t>Purpose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800"/>
              <a:t>To define the governing framework regarding where decisions are made and the associated roles/accountabilities/escalations in this decision making process to: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sz="1800"/>
              <a:t>Achieve effective decision making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sz="1800"/>
              <a:t>Reduce cycle time and costs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sz="1800"/>
              <a:t>Maintain linkage between the project team and project stakeholders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sz="1800"/>
              <a:t>Engage and empower employees</a:t>
            </a:r>
          </a:p>
          <a:p>
            <a:pPr lvl="2"/>
            <a:endParaRPr lang="en-US" sz="180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/>
              <a:t>Principles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/>
              <a:t>Ensure the governance model roles are clear and responsibilities are executable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/>
              <a:t>Empower and concentrate decision making within the core project team.  Majority</a:t>
            </a:r>
            <a:r>
              <a:rPr lang="en-US">
                <a:solidFill>
                  <a:srgbClr val="FF0000"/>
                </a:solidFill>
              </a:rPr>
              <a:t/>
            </a:r>
            <a:r>
              <a:rPr lang="en-US"/>
              <a:t>(95+%) of decisions should be made within the core team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/>
              <a:t>Elevate decisions outside of the core project team only when organizational structures, headcount changes, other projects are materially impacted and/or when there are significant scope, budget or timeline changes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/>
              <a:t>Push decision making as low as possible within the core team.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/>
              <a:t>Leverage Business Process Owners (this encompasses business and technology partners) for validation, support,  insights/guidance but avoid transferring decision making authority</a:t>
            </a:r>
          </a:p>
          <a:p>
            <a:pPr lvl="2"/>
            <a:endParaRPr lang="en-US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142">
              <a:defRPr/>
            </a:pPr>
            <a:fld id="{A4A67883-92E7-4000-AEC0-9CEDF892DDAB}" type="slidenum">
              <a:rPr lang="en-US">
                <a:solidFill>
                  <a:prstClr val="black"/>
                </a:solidFill>
                <a:latin typeface="Arial" charset="0"/>
              </a:rPr>
              <a:pPr defTabSz="933142">
                <a:defRPr/>
              </a:pPr>
              <a:t>11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979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AAA8B-EFE8-48A7-BDC0-1D6EA465644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47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>
                <a:solidFill>
                  <a:schemeClr val="tx1"/>
                </a:solidFill>
              </a:rPr>
              <a:t>Outcome must improve Customer Experience (others play defense only)</a:t>
            </a:r>
          </a:p>
          <a:p>
            <a:r>
              <a:rPr lang="en-US" sz="900">
                <a:solidFill>
                  <a:schemeClr val="tx1"/>
                </a:solidFill>
              </a:rPr>
              <a:t>Defining &amp; implementing universal process - Journey (most do process redesign post go live)</a:t>
            </a:r>
          </a:p>
          <a:p>
            <a:r>
              <a:rPr lang="en-US" sz="900">
                <a:solidFill>
                  <a:schemeClr val="tx1"/>
                </a:solidFill>
              </a:rPr>
              <a:t>Delivery every year focusing on minimizing risk while staggering change impacts</a:t>
            </a:r>
          </a:p>
          <a:p>
            <a:r>
              <a:rPr lang="en-US" sz="900">
                <a:solidFill>
                  <a:schemeClr val="tx1"/>
                </a:solidFill>
              </a:rPr>
              <a:t>Expectation for automation and innovation</a:t>
            </a:r>
          </a:p>
          <a:p>
            <a:r>
              <a:rPr lang="en-US" sz="900">
                <a:solidFill>
                  <a:schemeClr val="tx1"/>
                </a:solidFill>
              </a:rPr>
              <a:t>Not just replacing CIS, implementing a complete Customer Engagement Platform</a:t>
            </a:r>
          </a:p>
          <a:p>
            <a:r>
              <a:rPr lang="en-US" sz="900">
                <a:solidFill>
                  <a:schemeClr val="tx1"/>
                </a:solidFill>
              </a:rPr>
              <a:t>Separated System Integrator and OCM Vendors (fixed fee SOW’s)</a:t>
            </a:r>
          </a:p>
          <a:p>
            <a:r>
              <a:rPr lang="en-US" sz="900">
                <a:solidFill>
                  <a:schemeClr val="tx1"/>
                </a:solidFill>
              </a:rPr>
              <a:t>Performance &amp; Sustainability within SOW</a:t>
            </a:r>
          </a:p>
          <a:p>
            <a:r>
              <a:rPr lang="en-US" sz="900">
                <a:solidFill>
                  <a:schemeClr val="tx1"/>
                </a:solidFill>
              </a:rPr>
              <a:t>ADKAR for Business Readiness </a:t>
            </a:r>
          </a:p>
          <a:p>
            <a:pPr marL="0" indent="0">
              <a:buNone/>
            </a:pPr>
            <a:r>
              <a:rPr lang="en-US" sz="900">
                <a:solidFill>
                  <a:schemeClr val="tx1"/>
                </a:solidFill>
              </a:rPr>
              <a:t/>
            </a:r>
            <a:r>
              <a:rPr lang="en-US" sz="900" i="1">
                <a:solidFill>
                  <a:schemeClr val="tx1"/>
                </a:solidFill>
              </a:rPr>
              <a:t>(awareness, desire, knowledge, ability, reinforcement)</a:t>
            </a:r>
          </a:p>
          <a:p>
            <a:r>
              <a:rPr lang="en-US" sz="900">
                <a:solidFill>
                  <a:schemeClr val="tx1"/>
                </a:solidFill>
              </a:rPr>
              <a:t>Secured funding for Operational impacts including Training and facilities, incremental staff for training and proficiency for all impacted Stakeholders</a:t>
            </a:r>
          </a:p>
          <a:p>
            <a:r>
              <a:rPr lang="en-US" sz="900">
                <a:solidFill>
                  <a:schemeClr val="tx1"/>
                </a:solidFill>
              </a:rPr>
              <a:t>Capital/O&amp;M split</a:t>
            </a:r>
          </a:p>
          <a:p>
            <a:r>
              <a:rPr lang="en-US" sz="900">
                <a:solidFill>
                  <a:schemeClr val="tx1"/>
                </a:solidFill>
              </a:rPr>
              <a:t>Regulatory -deferral of O&amp;M at program kickoff</a:t>
            </a:r>
          </a:p>
          <a:p>
            <a:r>
              <a:rPr lang="en-US" sz="900">
                <a:solidFill>
                  <a:schemeClr val="tx1"/>
                </a:solidFill>
              </a:rPr>
              <a:t>Impacted stakeholders relatively confined to less than 10 sites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67883-92E7-4000-AEC0-9CEDF892DDA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13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F69EF-5E9A-424E-98A8-4C1A6B9E0B0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2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47B2CD9-FD70-41CA-6CF5-2D998C3728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9" y="0"/>
            <a:ext cx="1218378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1500" y="1957755"/>
            <a:ext cx="7366000" cy="1677811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3700832"/>
            <a:ext cx="7366000" cy="141409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FDC7A3-763E-815C-D9EE-BC5985F986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100000"/>
          </a:blip>
          <a:srcRect b="29915"/>
          <a:stretch/>
        </p:blipFill>
        <p:spPr>
          <a:xfrm>
            <a:off x="479931" y="1039177"/>
            <a:ext cx="2266012" cy="75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61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- without sub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89E859B-6B5E-3E78-7D56-2416FAC5A9D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738C87-F933-7A3B-83F9-59A113C68CBA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5000">
                <a:srgbClr val="FFFFFF">
                  <a:alpha val="44184"/>
                </a:srgbClr>
              </a:gs>
              <a:gs pos="0">
                <a:schemeClr val="bg1">
                  <a:alpha val="74975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E75B8BF-213D-7447-9CA6-637EA5E7BC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2959" y="2823224"/>
            <a:ext cx="7579231" cy="138995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28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DIVIDER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128142-EFAA-9C2E-E9A7-2F7B7EE8A380}"/>
              </a:ext>
            </a:extLst>
          </p:cNvPr>
          <p:cNvCxnSpPr>
            <a:cxnSpLocks/>
          </p:cNvCxnSpPr>
          <p:nvPr userDrawn="1"/>
        </p:nvCxnSpPr>
        <p:spPr>
          <a:xfrm>
            <a:off x="3352800" y="4455459"/>
            <a:ext cx="54864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22005F-9786-899C-57A8-29C0ACC62244}"/>
              </a:ext>
            </a:extLst>
          </p:cNvPr>
          <p:cNvCxnSpPr>
            <a:cxnSpLocks/>
          </p:cNvCxnSpPr>
          <p:nvPr userDrawn="1"/>
        </p:nvCxnSpPr>
        <p:spPr>
          <a:xfrm>
            <a:off x="3352800" y="2519082"/>
            <a:ext cx="54864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24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 - with sub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89E859B-6B5E-3E78-7D56-2416FAC5A9DA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738C87-F933-7A3B-83F9-59A113C68CBA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5000">
                <a:srgbClr val="FFFFFF">
                  <a:alpha val="44184"/>
                </a:srgbClr>
              </a:gs>
              <a:gs pos="0">
                <a:schemeClr val="bg1">
                  <a:alpha val="74975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E75B8BF-213D-7447-9CA6-637EA5E7BC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2959" y="2823224"/>
            <a:ext cx="7579231" cy="995363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28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DIVIDER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23BB3CFE-086F-A14E-94F0-145AD9416D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2959" y="3818587"/>
            <a:ext cx="7579228" cy="400110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0" indent="0" algn="ctr">
              <a:buNone/>
              <a:defRPr sz="20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Replace with subhead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128142-EFAA-9C2E-E9A7-2F7B7EE8A380}"/>
              </a:ext>
            </a:extLst>
          </p:cNvPr>
          <p:cNvCxnSpPr>
            <a:cxnSpLocks/>
          </p:cNvCxnSpPr>
          <p:nvPr userDrawn="1"/>
        </p:nvCxnSpPr>
        <p:spPr>
          <a:xfrm>
            <a:off x="3352800" y="4455459"/>
            <a:ext cx="54864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22005F-9786-899C-57A8-29C0ACC62244}"/>
              </a:ext>
            </a:extLst>
          </p:cNvPr>
          <p:cNvCxnSpPr>
            <a:cxnSpLocks/>
          </p:cNvCxnSpPr>
          <p:nvPr userDrawn="1"/>
        </p:nvCxnSpPr>
        <p:spPr>
          <a:xfrm>
            <a:off x="3352800" y="2519082"/>
            <a:ext cx="54864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364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and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Clr>
                <a:schemeClr val="accent2"/>
              </a:buClr>
              <a:buNone/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8EE64-60FA-E7C9-D252-C1DB9CD39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3C92-6DF6-8E42-8FD4-B42704DDB265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69D5B-4539-BD3A-6923-6E959FFFA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AC07A-1219-3CFA-DA44-2D8612F1E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765E13-548D-6960-D621-AA41986ED823}"/>
              </a:ext>
            </a:extLst>
          </p:cNvPr>
          <p:cNvCxnSpPr>
            <a:cxnSpLocks/>
          </p:cNvCxnSpPr>
          <p:nvPr userDrawn="1"/>
        </p:nvCxnSpPr>
        <p:spPr>
          <a:xfrm>
            <a:off x="571500" y="6445624"/>
            <a:ext cx="11049000" cy="0"/>
          </a:xfrm>
          <a:prstGeom prst="line">
            <a:avLst/>
          </a:prstGeom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B4330E3B-45B2-C272-6F75-8D92A515B0C7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99250"/>
          <a:stretch/>
        </p:blipFill>
        <p:spPr>
          <a:xfrm>
            <a:off x="0" y="1"/>
            <a:ext cx="12192000" cy="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8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27E76F-6ABF-BDF0-4947-E3625E5337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Two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1499" y="1959558"/>
            <a:ext cx="5295899" cy="432694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000"/>
            </a:lvl1pPr>
            <a:lvl2pPr>
              <a:buClr>
                <a:schemeClr val="accent2"/>
              </a:buClr>
              <a:defRPr sz="1800"/>
            </a:lvl2pPr>
            <a:lvl3pPr>
              <a:buClr>
                <a:schemeClr val="accent2"/>
              </a:buClr>
              <a:defRPr sz="1600"/>
            </a:lvl3pPr>
            <a:lvl4pPr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24600" y="1959558"/>
            <a:ext cx="5295900" cy="432694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000"/>
            </a:lvl1pPr>
            <a:lvl2pPr>
              <a:buClr>
                <a:schemeClr val="accent2"/>
              </a:buClr>
              <a:defRPr sz="1800"/>
            </a:lvl2pPr>
            <a:lvl3pPr>
              <a:buClr>
                <a:schemeClr val="accent2"/>
              </a:buClr>
              <a:defRPr sz="1600"/>
            </a:lvl3pPr>
            <a:lvl4pPr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D763D35-50B6-391F-078A-8ED5AE8E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E808-4A94-6740-A46D-62B203A45AB3}" type="datetime1">
              <a:rPr lang="en-US" smtClean="0"/>
              <a:t>10/7/2026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AAF4F77-4EB3-CDDF-35C3-654E7F1F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669C2F-2ABF-ABA2-C2FD-A11DE96FF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1B8435-4F15-069F-3F3D-599D1ED6AF60}"/>
              </a:ext>
            </a:extLst>
          </p:cNvPr>
          <p:cNvCxnSpPr>
            <a:cxnSpLocks/>
          </p:cNvCxnSpPr>
          <p:nvPr userDrawn="1"/>
        </p:nvCxnSpPr>
        <p:spPr>
          <a:xfrm>
            <a:off x="571500" y="6445624"/>
            <a:ext cx="11049000" cy="0"/>
          </a:xfrm>
          <a:prstGeom prst="line">
            <a:avLst/>
          </a:prstGeom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58B3D6D2-4BB1-D74C-DDF4-454F501F9D67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99250"/>
          <a:stretch/>
        </p:blipFill>
        <p:spPr>
          <a:xfrm>
            <a:off x="0" y="1"/>
            <a:ext cx="12192000" cy="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6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47070-5ABF-4632-3924-364C6CC45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E92A-097C-E948-B3BF-DE3FA15467CA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16EED-B9F4-5976-114E-55527B2E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34F71-C814-6978-3FC7-F3E9790B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9BFD61-C6E1-F2E1-336A-C78DE737A79E}"/>
              </a:ext>
            </a:extLst>
          </p:cNvPr>
          <p:cNvCxnSpPr>
            <a:cxnSpLocks/>
          </p:cNvCxnSpPr>
          <p:nvPr userDrawn="1"/>
        </p:nvCxnSpPr>
        <p:spPr>
          <a:xfrm>
            <a:off x="571500" y="6445624"/>
            <a:ext cx="11049000" cy="0"/>
          </a:xfrm>
          <a:prstGeom prst="line">
            <a:avLst/>
          </a:prstGeom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1FFFC3C1-C85E-F4C9-A715-48E18A7A1A2F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99250"/>
          <a:stretch/>
        </p:blipFill>
        <p:spPr>
          <a:xfrm>
            <a:off x="0" y="1"/>
            <a:ext cx="12192000" cy="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3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47070-5ABF-4632-3924-364C6CC45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F8A82-38DE-B34A-88DA-D2A7E52126ED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16EED-B9F4-5976-114E-55527B2E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34F71-C814-6978-3FC7-F3E9790B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9BFD61-C6E1-F2E1-336A-C78DE737A79E}"/>
              </a:ext>
            </a:extLst>
          </p:cNvPr>
          <p:cNvCxnSpPr>
            <a:cxnSpLocks/>
          </p:cNvCxnSpPr>
          <p:nvPr userDrawn="1"/>
        </p:nvCxnSpPr>
        <p:spPr>
          <a:xfrm>
            <a:off x="571500" y="6445624"/>
            <a:ext cx="11049000" cy="0"/>
          </a:xfrm>
          <a:prstGeom prst="line">
            <a:avLst/>
          </a:prstGeom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1FFFC3C1-C85E-F4C9-A715-48E18A7A1A2F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99250"/>
          <a:stretch/>
        </p:blipFill>
        <p:spPr>
          <a:xfrm>
            <a:off x="0" y="1"/>
            <a:ext cx="12192000" cy="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4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FFFC3C1-C85E-F4C9-A715-48E18A7A1A2F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99250"/>
          <a:stretch/>
        </p:blipFill>
        <p:spPr>
          <a:xfrm>
            <a:off x="0" y="1"/>
            <a:ext cx="12192000" cy="51454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1FB2284-7476-71FA-0578-C97B6E378D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1455"/>
            <a:ext cx="12192000" cy="6806544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1299445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B5065D-32AD-9833-4F3C-1973FC2809AE}"/>
              </a:ext>
            </a:extLst>
          </p:cNvPr>
          <p:cNvSpPr/>
          <p:nvPr userDrawn="1"/>
        </p:nvSpPr>
        <p:spPr>
          <a:xfrm>
            <a:off x="8846288" y="0"/>
            <a:ext cx="334571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9" y="571500"/>
            <a:ext cx="4712881" cy="1055169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Picture with Caption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26573" y="1005355"/>
            <a:ext cx="4439429" cy="4439429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photo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13FA0-F4CE-280E-1BE7-EED86ECA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74479" y="6450138"/>
            <a:ext cx="1531621" cy="271337"/>
          </a:xfrm>
        </p:spPr>
        <p:txBody>
          <a:bodyPr/>
          <a:lstStyle/>
          <a:p>
            <a:fld id="{7AA78496-D4E7-F64A-9F53-BD5BD830989B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7F2FF-CF23-F76E-B2A0-8F3A3603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806D1-9C38-984D-4D7C-B51D171A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647F27F-840F-AB09-3538-6CDE0F0571A1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99250"/>
          <a:stretch/>
        </p:blipFill>
        <p:spPr>
          <a:xfrm>
            <a:off x="0" y="1"/>
            <a:ext cx="12192000" cy="51454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112271C-7618-BF4B-4DB5-78D4223FFF5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71092" y="1903413"/>
            <a:ext cx="4713288" cy="4030297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336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9FF39D7E-02A3-08F1-614D-ED01F46B525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0673309-0F0A-64C5-3E1B-EE3477152084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5000">
                <a:srgbClr val="FFFFFF">
                  <a:alpha val="44184"/>
                </a:srgbClr>
              </a:gs>
              <a:gs pos="0">
                <a:schemeClr val="bg1">
                  <a:alpha val="74975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CC2FC4-B228-2A5C-5F72-8B623B99C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8859" y="3009192"/>
            <a:ext cx="1774283" cy="83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BFFBADE8-A714-1847-B4A4-C304E19F71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" y="4"/>
            <a:ext cx="12191999" cy="6857999"/>
          </a:xfrm>
          <a:prstGeom prst="rect">
            <a:avLst/>
          </a:prstGeom>
          <a:pattFill prst="pct5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txBody>
          <a:bodyPr anchor="ctr" anchorCtr="0"/>
          <a:lstStyle>
            <a:lvl1pPr marL="0" indent="0" algn="ctr" fontAlgn="ctr">
              <a:spcBef>
                <a:spcPts val="0"/>
              </a:spcBef>
              <a:buFontTx/>
              <a:buNone/>
              <a:defRPr sz="10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replace with photo</a:t>
            </a:r>
          </a:p>
        </p:txBody>
      </p:sp>
    </p:spTree>
    <p:extLst>
      <p:ext uri="{BB962C8B-B14F-4D97-AF65-F5344CB8AC3E}">
        <p14:creationId xmlns:p14="http://schemas.microsoft.com/office/powerpoint/2010/main" val="164575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09220"/>
            <a:ext cx="11049000" cy="1079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8720"/>
            <a:ext cx="11049000" cy="479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46C88-8227-4BF9-44D2-00112E536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501" y="6450138"/>
            <a:ext cx="2768600" cy="271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31DD70-2CD2-474B-BE75-FBAF240552AB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A3734-B98A-5E7D-F965-F479AB7DB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" y="6450138"/>
            <a:ext cx="7366000" cy="271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FE271-1279-F318-131B-9AED97496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6100" y="6450138"/>
            <a:ext cx="914400" cy="271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DA731-6A15-9622-1A83-E4FE2D8D92E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8787" y="63500"/>
            <a:ext cx="642938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167681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60">
          <p15:clr>
            <a:srgbClr val="A4A3A4"/>
          </p15:clr>
        </p15:guide>
        <p15:guide id="9" pos="7320">
          <p15:clr>
            <a:srgbClr val="A4A3A4"/>
          </p15:clr>
        </p15:guide>
        <p15:guide id="12" orient="horz" pos="360">
          <p15:clr>
            <a:srgbClr val="A4A3A4"/>
          </p15:clr>
        </p15:guide>
        <p15:guide id="14" orient="horz" pos="3960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12" Type="http://schemas.openxmlformats.org/officeDocument/2006/relationships/image" Target="../media/image4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105C4EA-EA8B-F3A5-EB91-DBE0A60C3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SAP Greenfield Transformations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8CEE4B0-BC51-4E10-0888-BE9DD84BD9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Successful execution of large-scale SAP transformations, including keys for success and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86938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1995CCFD-FE55-3DD9-AA21-7C0FD0ABC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571500"/>
            <a:ext cx="10708539" cy="1055169"/>
          </a:xfrm>
        </p:spPr>
        <p:txBody>
          <a:bodyPr/>
          <a:lstStyle/>
          <a:p>
            <a:r>
              <a:rPr lang="en-US" dirty="0"/>
              <a:t>About Duke Energy &amp; Piedmont Natural Gas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86C78-6E2F-2F3B-A2EA-41948F9BA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B4D11-F342-20BB-0DBD-40BC60339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32394A6-AED1-4B79-B4B6-933D748A7F1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2380EFCD-5A07-B323-98B3-F16A25E148C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622189" y="2140905"/>
            <a:ext cx="4713288" cy="3857337"/>
          </a:xfrm>
          <a:prstGeom prst="ellipse">
            <a:avLst/>
          </a:prstGeom>
          <a:noFill/>
          <a:ln w="38100">
            <a:solidFill>
              <a:srgbClr val="28BCD6">
                <a:lumMod val="20000"/>
                <a:lumOff val="80000"/>
              </a:srgbClr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5D0FA00-193F-0B2A-D5F6-36989865C892}"/>
              </a:ext>
            </a:extLst>
          </p:cNvPr>
          <p:cNvSpPr txBox="1"/>
          <p:nvPr/>
        </p:nvSpPr>
        <p:spPr>
          <a:xfrm>
            <a:off x="571501" y="1241146"/>
            <a:ext cx="5863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Duke Energy (NYSE: DUK), a Fortune 150 company headquartered in Charlotte, N.C., is one of America’s largest energy holding companies.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70A2AB-AF4E-195D-6A39-9C170F193B6B}"/>
              </a:ext>
            </a:extLst>
          </p:cNvPr>
          <p:cNvSpPr txBox="1"/>
          <p:nvPr/>
        </p:nvSpPr>
        <p:spPr>
          <a:xfrm>
            <a:off x="571500" y="2930334"/>
            <a:ext cx="58635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Piedmont Natural Gas is a subsidiary of Duke Energy and distributes natural gas to </a:t>
            </a:r>
            <a:r>
              <a:rPr lang="en-US" sz="14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million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customers in North Carolina, South Carolina and Tennessee. Piedmont Natural Gas is </a:t>
            </a:r>
            <a:r>
              <a:rPr lang="en-US" sz="14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routinely recognized by J.D. Power for excellent customer satisfaction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and has been named by Cogent Reports as one of the most trusted utility brands in the U.S.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F42155-6D01-E9FF-13F1-CC3FA84F4D6C}"/>
              </a:ext>
            </a:extLst>
          </p:cNvPr>
          <p:cNvSpPr txBox="1"/>
          <p:nvPr/>
        </p:nvSpPr>
        <p:spPr>
          <a:xfrm>
            <a:off x="1332267" y="1829434"/>
            <a:ext cx="971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00A499"/>
                </a:solidFill>
              </a:rPr>
              <a:t>8.6M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DC4366-63CB-D55A-0533-B9A03BCE7191}"/>
              </a:ext>
            </a:extLst>
          </p:cNvPr>
          <p:cNvSpPr txBox="1"/>
          <p:nvPr/>
        </p:nvSpPr>
        <p:spPr>
          <a:xfrm>
            <a:off x="3051918" y="1829434"/>
            <a:ext cx="761747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00A499"/>
                </a:solidFill>
              </a:rPr>
              <a:t>55k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3ACC86-9803-8210-80BF-4BA7A4776AC4}"/>
              </a:ext>
            </a:extLst>
          </p:cNvPr>
          <p:cNvSpPr txBox="1"/>
          <p:nvPr/>
        </p:nvSpPr>
        <p:spPr>
          <a:xfrm>
            <a:off x="4680234" y="1829434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00A499"/>
                </a:solidFill>
              </a:rPr>
              <a:t>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764B59-50AB-04B9-4864-2A6F298F52E1}"/>
              </a:ext>
            </a:extLst>
          </p:cNvPr>
          <p:cNvSpPr txBox="1"/>
          <p:nvPr/>
        </p:nvSpPr>
        <p:spPr>
          <a:xfrm>
            <a:off x="1213897" y="2307318"/>
            <a:ext cx="120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00A499"/>
                </a:solidFill>
              </a:rPr>
              <a:t>Electric Customers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BCED25-6A80-A67E-E7A9-0CB1822BE187}"/>
              </a:ext>
            </a:extLst>
          </p:cNvPr>
          <p:cNvSpPr txBox="1"/>
          <p:nvPr/>
        </p:nvSpPr>
        <p:spPr>
          <a:xfrm>
            <a:off x="4229782" y="2307318"/>
            <a:ext cx="1270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00A499"/>
                </a:solidFill>
              </a:rPr>
              <a:t>States Serviced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00B0E7-9F17-5312-69F3-A9F551836E0B}"/>
              </a:ext>
            </a:extLst>
          </p:cNvPr>
          <p:cNvSpPr txBox="1"/>
          <p:nvPr/>
        </p:nvSpPr>
        <p:spPr>
          <a:xfrm>
            <a:off x="2682727" y="2307318"/>
            <a:ext cx="1500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00A499"/>
                </a:solidFill>
              </a:rPr>
              <a:t>MW of Energy Capacity</a:t>
            </a:r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806E319-86E9-8EE5-A384-4B6FFFE4E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480582"/>
              </p:ext>
            </p:extLst>
          </p:nvPr>
        </p:nvGraphicFramePr>
        <p:xfrm>
          <a:off x="872933" y="4165071"/>
          <a:ext cx="5119715" cy="22250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438755">
                  <a:extLst>
                    <a:ext uri="{9D8B030D-6E8A-4147-A177-3AD203B41FA5}">
                      <a16:colId xmlns:a16="http://schemas.microsoft.com/office/drawing/2014/main" val="2229956402"/>
                    </a:ext>
                  </a:extLst>
                </a:gridCol>
                <a:gridCol w="1340480">
                  <a:extLst>
                    <a:ext uri="{9D8B030D-6E8A-4147-A177-3AD203B41FA5}">
                      <a16:colId xmlns:a16="http://schemas.microsoft.com/office/drawing/2014/main" val="1636412234"/>
                    </a:ext>
                  </a:extLst>
                </a:gridCol>
                <a:gridCol w="1340480">
                  <a:extLst>
                    <a:ext uri="{9D8B030D-6E8A-4147-A177-3AD203B41FA5}">
                      <a16:colId xmlns:a16="http://schemas.microsoft.com/office/drawing/2014/main" val="4173018539"/>
                    </a:ext>
                  </a:extLst>
                </a:gridCol>
              </a:tblGrid>
              <a:tr h="237149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of Customers by State: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4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398750"/>
                  </a:ext>
                </a:extLst>
              </a:tr>
              <a:tr h="21343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Carolina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817K</a:t>
                      </a:r>
                      <a:r>
                        <a:rPr lang="en-US" sz="1200" baseline="30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21458"/>
                  </a:ext>
                </a:extLst>
              </a:tr>
              <a:tr h="21343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Carolina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856K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169K</a:t>
                      </a:r>
                      <a:r>
                        <a:rPr lang="en-US" sz="1200" baseline="30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6992951"/>
                  </a:ext>
                </a:extLst>
              </a:tr>
              <a:tr h="21343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Ohio/Kentucky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920K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560K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240918"/>
                  </a:ext>
                </a:extLst>
              </a:tr>
              <a:tr h="21343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920K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1912985"/>
                  </a:ext>
                </a:extLst>
              </a:tr>
              <a:tr h="21343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Florida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0171611"/>
                  </a:ext>
                </a:extLst>
              </a:tr>
              <a:tr h="21343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Tennessee</a:t>
                      </a:r>
                      <a:r>
                        <a:rPr lang="en-US" sz="1200" baseline="30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096716"/>
                  </a:ext>
                </a:extLst>
              </a:tr>
              <a:tr h="213434"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~8.6M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~1.7M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4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454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22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B0088-88F2-CD22-5A41-FDD7234F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3" y="331652"/>
            <a:ext cx="11414516" cy="1325563"/>
          </a:xfrm>
        </p:spPr>
        <p:txBody>
          <a:bodyPr/>
          <a:lstStyle/>
          <a:p>
            <a:r>
              <a:rPr lang="en-US" sz="3600" dirty="0"/>
              <a:t>Duke Energy &amp; Piedmont Natural Gas Customer Transformation Journey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FE3F84-4E95-B48D-6861-8B3502F66A92}"/>
              </a:ext>
            </a:extLst>
          </p:cNvPr>
          <p:cNvSpPr txBox="1"/>
          <p:nvPr/>
        </p:nvSpPr>
        <p:spPr>
          <a:xfrm>
            <a:off x="2379183" y="1755495"/>
            <a:ext cx="1385236" cy="1032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FCED0E-2E06-44CF-5926-76E57A388F59}"/>
              </a:ext>
            </a:extLst>
          </p:cNvPr>
          <p:cNvSpPr txBox="1"/>
          <p:nvPr/>
        </p:nvSpPr>
        <p:spPr>
          <a:xfrm>
            <a:off x="3763324" y="1755495"/>
            <a:ext cx="1385236" cy="1032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081192-A3CB-993C-4A5D-BF771ABD9FDE}"/>
              </a:ext>
            </a:extLst>
          </p:cNvPr>
          <p:cNvSpPr txBox="1"/>
          <p:nvPr/>
        </p:nvSpPr>
        <p:spPr>
          <a:xfrm>
            <a:off x="5148560" y="1755495"/>
            <a:ext cx="1385236" cy="1032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75812E-718B-6C87-AA36-251D368D5BD4}"/>
              </a:ext>
            </a:extLst>
          </p:cNvPr>
          <p:cNvSpPr txBox="1"/>
          <p:nvPr/>
        </p:nvSpPr>
        <p:spPr>
          <a:xfrm>
            <a:off x="6539525" y="1755495"/>
            <a:ext cx="1385236" cy="1032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17573-445C-5542-454D-295DC76BF220}"/>
              </a:ext>
            </a:extLst>
          </p:cNvPr>
          <p:cNvSpPr txBox="1"/>
          <p:nvPr/>
        </p:nvSpPr>
        <p:spPr>
          <a:xfrm>
            <a:off x="7930489" y="1755495"/>
            <a:ext cx="1385236" cy="1032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438F97-B377-015C-62E6-46171712B640}"/>
              </a:ext>
            </a:extLst>
          </p:cNvPr>
          <p:cNvSpPr txBox="1"/>
          <p:nvPr/>
        </p:nvSpPr>
        <p:spPr>
          <a:xfrm>
            <a:off x="834134" y="2114730"/>
            <a:ext cx="1533224" cy="550247"/>
          </a:xfrm>
          <a:prstGeom prst="stripedRightArrow">
            <a:avLst/>
          </a:prstGeom>
          <a:solidFill>
            <a:srgbClr val="00A69C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 defTabSz="514350" fontAlgn="auto">
              <a:spcBef>
                <a:spcPts val="0"/>
              </a:spcBef>
              <a:spcAft>
                <a:spcPts val="0"/>
              </a:spcAft>
              <a:defRPr sz="1100" kern="0">
                <a:solidFill>
                  <a:srgbClr val="005072"/>
                </a:solidFill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Release Schedule</a:t>
            </a: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D3512F0E-EF3A-5DB7-4149-6D539BC3015D}"/>
              </a:ext>
            </a:extLst>
          </p:cNvPr>
          <p:cNvSpPr/>
          <p:nvPr/>
        </p:nvSpPr>
        <p:spPr>
          <a:xfrm>
            <a:off x="3237076" y="2374559"/>
            <a:ext cx="151457" cy="151457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E2310227-B41D-D9C0-5F15-0A2EC493E0CE}"/>
              </a:ext>
            </a:extLst>
          </p:cNvPr>
          <p:cNvSpPr/>
          <p:nvPr/>
        </p:nvSpPr>
        <p:spPr>
          <a:xfrm>
            <a:off x="4636966" y="2224313"/>
            <a:ext cx="384048" cy="384048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3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658FE865-ACCD-F691-AD08-2A92FC0C041A}"/>
              </a:ext>
            </a:extLst>
          </p:cNvPr>
          <p:cNvSpPr/>
          <p:nvPr/>
        </p:nvSpPr>
        <p:spPr>
          <a:xfrm>
            <a:off x="6647153" y="2235034"/>
            <a:ext cx="384048" cy="384048"/>
          </a:xfrm>
          <a:prstGeom prst="star5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5</a:t>
            </a:r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1F61F4E9-65EC-07A3-8CC5-26BE583EF6C2}"/>
              </a:ext>
            </a:extLst>
          </p:cNvPr>
          <p:cNvSpPr/>
          <p:nvPr/>
        </p:nvSpPr>
        <p:spPr>
          <a:xfrm>
            <a:off x="7349088" y="2227115"/>
            <a:ext cx="384048" cy="384048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408510D4-CB0C-41F9-D946-98E50D3AD6FB}"/>
              </a:ext>
            </a:extLst>
          </p:cNvPr>
          <p:cNvSpPr/>
          <p:nvPr/>
        </p:nvSpPr>
        <p:spPr>
          <a:xfrm>
            <a:off x="8069446" y="2218946"/>
            <a:ext cx="384048" cy="384048"/>
          </a:xfrm>
          <a:prstGeom prst="star5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>
                <a:solidFill>
                  <a:prstClr val="white"/>
                </a:solidFill>
                <a:latin typeface="Arial Narrow"/>
              </a:rPr>
              <a:t>8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493A8567-E6EE-602B-41CD-DBEA2BE6857C}"/>
              </a:ext>
            </a:extLst>
          </p:cNvPr>
          <p:cNvSpPr/>
          <p:nvPr/>
        </p:nvSpPr>
        <p:spPr>
          <a:xfrm>
            <a:off x="5275267" y="2216410"/>
            <a:ext cx="384048" cy="384048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986F88-63BD-56E2-DA6B-FC3A87B4A2FF}"/>
              </a:ext>
            </a:extLst>
          </p:cNvPr>
          <p:cNvSpPr txBox="1"/>
          <p:nvPr/>
        </p:nvSpPr>
        <p:spPr>
          <a:xfrm>
            <a:off x="3234558" y="2570122"/>
            <a:ext cx="4985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Iterative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D24B41-9131-87B7-51A3-3B570BA2B040}"/>
              </a:ext>
            </a:extLst>
          </p:cNvPr>
          <p:cNvSpPr txBox="1"/>
          <p:nvPr/>
        </p:nvSpPr>
        <p:spPr>
          <a:xfrm>
            <a:off x="4686355" y="2570122"/>
            <a:ext cx="32412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9D01ED-8107-D9E2-20C4-47DDD3BFB906}"/>
              </a:ext>
            </a:extLst>
          </p:cNvPr>
          <p:cNvSpPr txBox="1"/>
          <p:nvPr/>
        </p:nvSpPr>
        <p:spPr>
          <a:xfrm>
            <a:off x="5233990" y="2570122"/>
            <a:ext cx="45877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Apr-Jun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23DA-FC9F-44D9-18C1-3794B1E698BF}"/>
              </a:ext>
            </a:extLst>
          </p:cNvPr>
          <p:cNvSpPr txBox="1"/>
          <p:nvPr/>
        </p:nvSpPr>
        <p:spPr>
          <a:xfrm>
            <a:off x="6680813" y="2524642"/>
            <a:ext cx="306495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Apr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5D0CD2-18C3-6643-EE05-A91E0DDD455B}"/>
              </a:ext>
            </a:extLst>
          </p:cNvPr>
          <p:cNvSpPr txBox="1"/>
          <p:nvPr/>
        </p:nvSpPr>
        <p:spPr>
          <a:xfrm>
            <a:off x="7378247" y="2524642"/>
            <a:ext cx="32573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Nov</a:t>
            </a: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9CE17996-78CD-3C57-13A4-18AB88989882}"/>
              </a:ext>
            </a:extLst>
          </p:cNvPr>
          <p:cNvSpPr/>
          <p:nvPr/>
        </p:nvSpPr>
        <p:spPr>
          <a:xfrm>
            <a:off x="2863369" y="2243549"/>
            <a:ext cx="384048" cy="384048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678355-5718-DC00-5E2F-15E009EB6724}"/>
              </a:ext>
            </a:extLst>
          </p:cNvPr>
          <p:cNvSpPr txBox="1"/>
          <p:nvPr/>
        </p:nvSpPr>
        <p:spPr>
          <a:xfrm>
            <a:off x="2893201" y="2570122"/>
            <a:ext cx="311304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Jun</a:t>
            </a: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0FFE8F2F-3C97-3530-1690-5AF957517301}"/>
              </a:ext>
            </a:extLst>
          </p:cNvPr>
          <p:cNvSpPr/>
          <p:nvPr/>
        </p:nvSpPr>
        <p:spPr>
          <a:xfrm>
            <a:off x="3812705" y="2215542"/>
            <a:ext cx="384048" cy="384048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734BBB-AC2E-78DC-4353-56822DBC53B8}"/>
              </a:ext>
            </a:extLst>
          </p:cNvPr>
          <p:cNvSpPr txBox="1"/>
          <p:nvPr/>
        </p:nvSpPr>
        <p:spPr>
          <a:xfrm>
            <a:off x="3841279" y="2570122"/>
            <a:ext cx="31931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Feb</a:t>
            </a:r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D88109DC-DDFA-9393-79C9-B98700DBF63A}"/>
              </a:ext>
            </a:extLst>
          </p:cNvPr>
          <p:cNvSpPr/>
          <p:nvPr/>
        </p:nvSpPr>
        <p:spPr>
          <a:xfrm>
            <a:off x="3414334" y="2376297"/>
            <a:ext cx="151457" cy="151457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945E21A2-14A3-847F-E099-5D872FAD9A35}"/>
              </a:ext>
            </a:extLst>
          </p:cNvPr>
          <p:cNvSpPr/>
          <p:nvPr/>
        </p:nvSpPr>
        <p:spPr>
          <a:xfrm>
            <a:off x="3586067" y="2374559"/>
            <a:ext cx="151457" cy="151457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9426DA-2A2F-5AA3-29CF-BFAFDF793A97}"/>
              </a:ext>
            </a:extLst>
          </p:cNvPr>
          <p:cNvSpPr txBox="1"/>
          <p:nvPr/>
        </p:nvSpPr>
        <p:spPr>
          <a:xfrm>
            <a:off x="3864091" y="2088811"/>
            <a:ext cx="114639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Customer Engagement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2A00EB-48F0-A862-B29A-31A0CEF1FFCF}"/>
              </a:ext>
            </a:extLst>
          </p:cNvPr>
          <p:cNvSpPr txBox="1"/>
          <p:nvPr/>
        </p:nvSpPr>
        <p:spPr>
          <a:xfrm>
            <a:off x="5142618" y="2076899"/>
            <a:ext cx="641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Universal Bill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E1C67D-3697-DAF5-F2C6-0EBBBAE0B369}"/>
              </a:ext>
            </a:extLst>
          </p:cNvPr>
          <p:cNvSpPr txBox="1"/>
          <p:nvPr/>
        </p:nvSpPr>
        <p:spPr>
          <a:xfrm>
            <a:off x="4291321" y="1972503"/>
            <a:ext cx="4141325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--------------------------------------------------------------------------------------Duke Energy Core Meter to Cash-----------------------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FEFC85-7711-33B7-4EAA-26DD5EDE9917}"/>
              </a:ext>
            </a:extLst>
          </p:cNvPr>
          <p:cNvSpPr txBox="1"/>
          <p:nvPr/>
        </p:nvSpPr>
        <p:spPr>
          <a:xfrm>
            <a:off x="2696675" y="2030338"/>
            <a:ext cx="70403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Early Analytics</a:t>
            </a:r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A356BB9A-5D32-2278-71FD-3B9F474A2B09}"/>
              </a:ext>
            </a:extLst>
          </p:cNvPr>
          <p:cNvSpPr/>
          <p:nvPr/>
        </p:nvSpPr>
        <p:spPr>
          <a:xfrm>
            <a:off x="4213092" y="2370487"/>
            <a:ext cx="151457" cy="151457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7E9F22ED-5A22-A831-BE62-C7A334EA2934}"/>
              </a:ext>
            </a:extLst>
          </p:cNvPr>
          <p:cNvSpPr/>
          <p:nvPr/>
        </p:nvSpPr>
        <p:spPr>
          <a:xfrm>
            <a:off x="4390350" y="2372225"/>
            <a:ext cx="151457" cy="151457"/>
          </a:xfrm>
          <a:prstGeom prst="star5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3" name="Picture 32" descr="check.png">
            <a:extLst>
              <a:ext uri="{FF2B5EF4-FFF2-40B4-BE49-F238E27FC236}">
                <a16:creationId xmlns:a16="http://schemas.microsoft.com/office/drawing/2014/main" id="{FCE8B834-B974-7ED6-C6FA-C8D128B33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536" y="2270373"/>
            <a:ext cx="226653" cy="226653"/>
          </a:xfrm>
          <a:prstGeom prst="rect">
            <a:avLst/>
          </a:prstGeom>
        </p:spPr>
      </p:pic>
      <p:pic>
        <p:nvPicPr>
          <p:cNvPr id="34" name="Picture 33" descr="check.png">
            <a:extLst>
              <a:ext uri="{FF2B5EF4-FFF2-40B4-BE49-F238E27FC236}">
                <a16:creationId xmlns:a16="http://schemas.microsoft.com/office/drawing/2014/main" id="{BBF23B6C-1DA0-4405-92C2-06D175C7C1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36" y="2295108"/>
            <a:ext cx="226653" cy="226653"/>
          </a:xfrm>
          <a:prstGeom prst="rect">
            <a:avLst/>
          </a:prstGeom>
        </p:spPr>
      </p:pic>
      <p:pic>
        <p:nvPicPr>
          <p:cNvPr id="35" name="Picture 34" descr="check.png">
            <a:extLst>
              <a:ext uri="{FF2B5EF4-FFF2-40B4-BE49-F238E27FC236}">
                <a16:creationId xmlns:a16="http://schemas.microsoft.com/office/drawing/2014/main" id="{4EC503AB-46B3-4538-78E6-F3E16955FD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648" y="2392923"/>
            <a:ext cx="128839" cy="128839"/>
          </a:xfrm>
          <a:prstGeom prst="rect">
            <a:avLst/>
          </a:prstGeom>
        </p:spPr>
      </p:pic>
      <p:pic>
        <p:nvPicPr>
          <p:cNvPr id="36" name="Picture 35" descr="check.png">
            <a:extLst>
              <a:ext uri="{FF2B5EF4-FFF2-40B4-BE49-F238E27FC236}">
                <a16:creationId xmlns:a16="http://schemas.microsoft.com/office/drawing/2014/main" id="{82786EAD-96CB-2AF0-5BDA-47B2E1216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101" y="2401738"/>
            <a:ext cx="128839" cy="128839"/>
          </a:xfrm>
          <a:prstGeom prst="rect">
            <a:avLst/>
          </a:prstGeom>
        </p:spPr>
      </p:pic>
      <p:pic>
        <p:nvPicPr>
          <p:cNvPr id="37" name="Picture 36" descr="check.png">
            <a:extLst>
              <a:ext uri="{FF2B5EF4-FFF2-40B4-BE49-F238E27FC236}">
                <a16:creationId xmlns:a16="http://schemas.microsoft.com/office/drawing/2014/main" id="{D19AFDA5-49CB-B156-0852-CAB6A1543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718" y="2401738"/>
            <a:ext cx="128839" cy="128839"/>
          </a:xfrm>
          <a:prstGeom prst="rect">
            <a:avLst/>
          </a:prstGeom>
        </p:spPr>
      </p:pic>
      <p:pic>
        <p:nvPicPr>
          <p:cNvPr id="38" name="Picture 37" descr="check.png">
            <a:extLst>
              <a:ext uri="{FF2B5EF4-FFF2-40B4-BE49-F238E27FC236}">
                <a16:creationId xmlns:a16="http://schemas.microsoft.com/office/drawing/2014/main" id="{9400622D-5FB9-21FD-9F6D-CE0E6A56F6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978" y="2372225"/>
            <a:ext cx="128839" cy="128839"/>
          </a:xfrm>
          <a:prstGeom prst="rect">
            <a:avLst/>
          </a:prstGeom>
        </p:spPr>
      </p:pic>
      <p:pic>
        <p:nvPicPr>
          <p:cNvPr id="39" name="Picture 38" descr="check.png">
            <a:extLst>
              <a:ext uri="{FF2B5EF4-FFF2-40B4-BE49-F238E27FC236}">
                <a16:creationId xmlns:a16="http://schemas.microsoft.com/office/drawing/2014/main" id="{84A58C91-CA02-2BAE-21F0-2CA858C9ED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956" y="2392922"/>
            <a:ext cx="128839" cy="12883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ACA53D2-6BCC-321D-C3D4-96573E46180E}"/>
              </a:ext>
            </a:extLst>
          </p:cNvPr>
          <p:cNvSpPr txBox="1"/>
          <p:nvPr/>
        </p:nvSpPr>
        <p:spPr>
          <a:xfrm>
            <a:off x="6667564" y="2628516"/>
            <a:ext cx="35298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85330B-2061-C1A1-6762-49A076DD3BCC}"/>
              </a:ext>
            </a:extLst>
          </p:cNvPr>
          <p:cNvSpPr txBox="1"/>
          <p:nvPr/>
        </p:nvSpPr>
        <p:spPr>
          <a:xfrm>
            <a:off x="7188592" y="2639724"/>
            <a:ext cx="73903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>
                <a:solidFill>
                  <a:prstClr val="black"/>
                </a:solidFill>
              </a:rPr>
              <a:t>DEF &amp; DEP</a:t>
            </a:r>
            <a:endParaRPr kumimoji="0" lang="en-US" sz="7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910553-0EA4-14C5-5067-A102118987F3}"/>
              </a:ext>
            </a:extLst>
          </p:cNvPr>
          <p:cNvSpPr txBox="1"/>
          <p:nvPr/>
        </p:nvSpPr>
        <p:spPr>
          <a:xfrm>
            <a:off x="8021727" y="2633707"/>
            <a:ext cx="434734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DEMW</a:t>
            </a:r>
          </a:p>
        </p:txBody>
      </p:sp>
      <p:pic>
        <p:nvPicPr>
          <p:cNvPr id="43" name="Picture 42" descr="check.png">
            <a:extLst>
              <a:ext uri="{FF2B5EF4-FFF2-40B4-BE49-F238E27FC236}">
                <a16:creationId xmlns:a16="http://schemas.microsoft.com/office/drawing/2014/main" id="{E7C30CA8-F156-C7D4-B488-C67E6841BD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478" y="2289786"/>
            <a:ext cx="226653" cy="22665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D7EE18A-15DD-8652-F577-BE1C50E803C0}"/>
              </a:ext>
            </a:extLst>
          </p:cNvPr>
          <p:cNvSpPr txBox="1"/>
          <p:nvPr/>
        </p:nvSpPr>
        <p:spPr>
          <a:xfrm>
            <a:off x="8085846" y="2521043"/>
            <a:ext cx="306495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Apr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58A94D4-70FC-748E-1029-D95011272F47}"/>
              </a:ext>
            </a:extLst>
          </p:cNvPr>
          <p:cNvSpPr txBox="1"/>
          <p:nvPr/>
        </p:nvSpPr>
        <p:spPr>
          <a:xfrm>
            <a:off x="7352245" y="2320193"/>
            <a:ext cx="466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solidFill>
                  <a:schemeClr val="bg1"/>
                </a:solidFill>
              </a:rPr>
              <a:t>6&amp;7</a:t>
            </a:r>
          </a:p>
        </p:txBody>
      </p:sp>
      <p:pic>
        <p:nvPicPr>
          <p:cNvPr id="46" name="Picture 45" descr="check.png">
            <a:extLst>
              <a:ext uri="{FF2B5EF4-FFF2-40B4-BE49-F238E27FC236}">
                <a16:creationId xmlns:a16="http://schemas.microsoft.com/office/drawing/2014/main" id="{A8BBC991-62D2-6F80-1492-003925539E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073" y="2276528"/>
            <a:ext cx="226653" cy="226653"/>
          </a:xfrm>
          <a:prstGeom prst="rect">
            <a:avLst/>
          </a:prstGeom>
        </p:spPr>
      </p:pic>
      <p:pic>
        <p:nvPicPr>
          <p:cNvPr id="47" name="Picture 46" descr="check.png">
            <a:extLst>
              <a:ext uri="{FF2B5EF4-FFF2-40B4-BE49-F238E27FC236}">
                <a16:creationId xmlns:a16="http://schemas.microsoft.com/office/drawing/2014/main" id="{9839C821-543D-70D9-F944-05F749C1C5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615" y="2270373"/>
            <a:ext cx="226653" cy="226653"/>
          </a:xfrm>
          <a:prstGeom prst="rect">
            <a:avLst/>
          </a:prstGeom>
        </p:spPr>
      </p:pic>
      <p:pic>
        <p:nvPicPr>
          <p:cNvPr id="48" name="Picture 47" descr="check.png">
            <a:extLst>
              <a:ext uri="{FF2B5EF4-FFF2-40B4-BE49-F238E27FC236}">
                <a16:creationId xmlns:a16="http://schemas.microsoft.com/office/drawing/2014/main" id="{951ED333-A7B0-6BBE-EC67-BE49B7872E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809" y="2264162"/>
            <a:ext cx="226653" cy="226653"/>
          </a:xfrm>
          <a:prstGeom prst="rect">
            <a:avLst/>
          </a:prstGeom>
        </p:spPr>
      </p:pic>
      <p:pic>
        <p:nvPicPr>
          <p:cNvPr id="49" name="Picture 48" descr="check.png">
            <a:extLst>
              <a:ext uri="{FF2B5EF4-FFF2-40B4-BE49-F238E27FC236}">
                <a16:creationId xmlns:a16="http://schemas.microsoft.com/office/drawing/2014/main" id="{4A65831B-A8D1-8523-45CD-95060FB942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975" y="2257160"/>
            <a:ext cx="226653" cy="22665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F66F9A6-6D8B-1A56-3478-59F6813BCFF5}"/>
              </a:ext>
            </a:extLst>
          </p:cNvPr>
          <p:cNvSpPr txBox="1"/>
          <p:nvPr/>
        </p:nvSpPr>
        <p:spPr>
          <a:xfrm>
            <a:off x="9310575" y="1755495"/>
            <a:ext cx="1385236" cy="1032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2023/2024</a:t>
            </a:r>
          </a:p>
        </p:txBody>
      </p:sp>
      <p:sp>
        <p:nvSpPr>
          <p:cNvPr id="51" name="Star: 5 Points 50">
            <a:extLst>
              <a:ext uri="{FF2B5EF4-FFF2-40B4-BE49-F238E27FC236}">
                <a16:creationId xmlns:a16="http://schemas.microsoft.com/office/drawing/2014/main" id="{EA9F8707-4130-86AF-3757-39B5069D1CA7}"/>
              </a:ext>
            </a:extLst>
          </p:cNvPr>
          <p:cNvSpPr/>
          <p:nvPr/>
        </p:nvSpPr>
        <p:spPr>
          <a:xfrm>
            <a:off x="10050672" y="2215542"/>
            <a:ext cx="384048" cy="384048"/>
          </a:xfrm>
          <a:prstGeom prst="star5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A73A39-5E12-437F-DFF8-9BDED162B637}"/>
              </a:ext>
            </a:extLst>
          </p:cNvPr>
          <p:cNvSpPr txBox="1"/>
          <p:nvPr/>
        </p:nvSpPr>
        <p:spPr>
          <a:xfrm>
            <a:off x="8829104" y="1982347"/>
            <a:ext cx="1884985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---------PNG Meter to Cash--------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6519525-1781-D2B1-B71A-5CB4FB7D298D}"/>
              </a:ext>
            </a:extLst>
          </p:cNvPr>
          <p:cNvSpPr txBox="1"/>
          <p:nvPr/>
        </p:nvSpPr>
        <p:spPr>
          <a:xfrm>
            <a:off x="10021434" y="2526161"/>
            <a:ext cx="4776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Jul 2024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b="1">
                <a:solidFill>
                  <a:prstClr val="black"/>
                </a:solidFill>
                <a:latin typeface="Arial Narrow" pitchFamily="34" charset="0"/>
              </a:rPr>
              <a:t>PNG</a:t>
            </a:r>
            <a:endParaRPr kumimoji="0" lang="en-US" sz="7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graphicFrame>
        <p:nvGraphicFramePr>
          <p:cNvPr id="54" name="Table 11">
            <a:extLst>
              <a:ext uri="{FF2B5EF4-FFF2-40B4-BE49-F238E27FC236}">
                <a16:creationId xmlns:a16="http://schemas.microsoft.com/office/drawing/2014/main" id="{6851EFDC-AF14-9769-0422-AE67F8F94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085485"/>
              </p:ext>
            </p:extLst>
          </p:nvPr>
        </p:nvGraphicFramePr>
        <p:xfrm>
          <a:off x="370232" y="3195343"/>
          <a:ext cx="5238112" cy="300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8112">
                  <a:extLst>
                    <a:ext uri="{9D8B030D-6E8A-4147-A177-3AD203B41FA5}">
                      <a16:colId xmlns:a16="http://schemas.microsoft.com/office/drawing/2014/main" val="1422615857"/>
                    </a:ext>
                  </a:extLst>
                </a:gridCol>
              </a:tblGrid>
              <a:tr h="310801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Duke Energy R5-R8 Key Accomplishments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397430"/>
                  </a:ext>
                </a:extLst>
              </a:tr>
              <a:tr h="379399">
                <a:tc>
                  <a:txBody>
                    <a:bodyPr/>
                    <a:lstStyle/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Largest SAP customer implementation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North America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Delivered full scope </a:t>
                      </a: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months ahead of schedule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10.3 million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accounts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billion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records converted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Touchless batch billing by Day 3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Converted </a:t>
                      </a: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systems &amp; </a:t>
                      </a: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interfaces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Universal processes across ALL jurisdictions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 new utility benchmarks &amp; applied lessons learned for improvement with each release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64849"/>
                  </a:ext>
                </a:extLst>
              </a:tr>
            </a:tbl>
          </a:graphicData>
        </a:graphic>
      </p:graphicFrame>
      <p:graphicFrame>
        <p:nvGraphicFramePr>
          <p:cNvPr id="55" name="Table 11">
            <a:extLst>
              <a:ext uri="{FF2B5EF4-FFF2-40B4-BE49-F238E27FC236}">
                <a16:creationId xmlns:a16="http://schemas.microsoft.com/office/drawing/2014/main" id="{B0B420DA-9CAA-1433-9987-9AF43491D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776532"/>
              </p:ext>
            </p:extLst>
          </p:nvPr>
        </p:nvGraphicFramePr>
        <p:xfrm>
          <a:off x="5915515" y="3195343"/>
          <a:ext cx="5892108" cy="300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2108">
                  <a:extLst>
                    <a:ext uri="{9D8B030D-6E8A-4147-A177-3AD203B41FA5}">
                      <a16:colId xmlns:a16="http://schemas.microsoft.com/office/drawing/2014/main" val="1422615857"/>
                    </a:ext>
                  </a:extLst>
                </a:gridCol>
              </a:tblGrid>
              <a:tr h="310801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Piedmont Natural Gas R9 Key Accomplishments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6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397430"/>
                  </a:ext>
                </a:extLst>
              </a:tr>
              <a:tr h="371897">
                <a:tc>
                  <a:txBody>
                    <a:bodyPr/>
                    <a:lstStyle/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Separate SAP ISU customer system implementation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Delivered full scope </a:t>
                      </a: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months ahead schedule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million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accounts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 billion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records converted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Touchless batch billing by Day 3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Converted </a:t>
                      </a: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systems &amp; </a:t>
                      </a:r>
                      <a:r>
                        <a:rPr lang="en-US" sz="1400" b="1">
                          <a:solidFill>
                            <a:srgbClr val="00A4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interfaces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Leveraged prior SAP ISU implementation team, development, &amp; materials to accelerate delivery</a:t>
                      </a:r>
                    </a:p>
                    <a:p>
                      <a:pPr marL="457200" indent="-228600">
                        <a:spcAft>
                          <a:spcPts val="400"/>
                        </a:spcAft>
                        <a:buClr>
                          <a:srgbClr val="01988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of the first SAP ISU Greenfield billing implementations using SAP RISE cloud hosting</a:t>
                      </a:r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6484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410A05-5CDB-15E0-D812-F8CE931CA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30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F6664-50D5-1B7B-F3F5-5B1BECE33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The Brutal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92BE6-BB14-619A-9EE2-0A7608F570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715" y="1924177"/>
            <a:ext cx="6101132" cy="2576312"/>
          </a:xfrm>
        </p:spPr>
        <p:txBody>
          <a:bodyPr>
            <a:normAutofit fontScale="92500"/>
          </a:bodyPr>
          <a:lstStyle/>
          <a:p>
            <a:r>
              <a:rPr lang="en-US" sz="2600"/>
              <a:t/>
            </a:r>
            <a:r>
              <a:rPr lang="en-US" sz="2600" b="1">
                <a:solidFill>
                  <a:srgbClr val="00A499"/>
                </a:solidFill>
              </a:rPr>
              <a:t>70-80%</a:t>
            </a:r>
            <a:r>
              <a:rPr lang="en-US" sz="2600"/>
              <a:t> of utility CIS programs fail to hit up to 70% of their promised benefits*</a:t>
            </a:r>
          </a:p>
          <a:p>
            <a:r>
              <a:rPr lang="en-US" sz="2600"/>
              <a:t>Most Programs don’t fail to meet these benefits purely based on technology – </a:t>
            </a:r>
            <a:r>
              <a:rPr lang="en-US" sz="2600" b="1">
                <a:solidFill>
                  <a:srgbClr val="00A499"/>
                </a:solidFill>
              </a:rPr>
              <a:t>they fail on people, culture, and overall adoption</a:t>
            </a:r>
            <a:endParaRPr lang="en-US" sz="26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DA8F6-E14D-891F-22DB-6098A3B12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FDF03A-BA3A-195F-5F15-BC00E4C26D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12" y="1527380"/>
            <a:ext cx="4970124" cy="3313416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41B8C1-E40A-03CF-0F79-473D6077BC4B}"/>
              </a:ext>
            </a:extLst>
          </p:cNvPr>
          <p:cNvSpPr txBox="1"/>
          <p:nvPr/>
        </p:nvSpPr>
        <p:spPr>
          <a:xfrm>
            <a:off x="838200" y="4961288"/>
            <a:ext cx="8386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* - </a:t>
            </a:r>
            <a:r>
              <a:rPr lang="en-US" sz="1800"/>
              <a:t>per sources like Gartner, EPRI, and </a:t>
            </a:r>
            <a:r>
              <a:rPr lang="en-US"/>
              <a:t>their </a:t>
            </a:r>
            <a:r>
              <a:rPr lang="en-US" sz="1800"/>
              <a:t>internal benchmarking</a:t>
            </a:r>
          </a:p>
        </p:txBody>
      </p:sp>
    </p:spTree>
    <p:extLst>
      <p:ext uri="{BB962C8B-B14F-4D97-AF65-F5344CB8AC3E}">
        <p14:creationId xmlns:p14="http://schemas.microsoft.com/office/powerpoint/2010/main" val="4072627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676CD42-BD60-C053-9CB2-45C040F3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44225" cy="1325563"/>
          </a:xfrm>
        </p:spPr>
        <p:txBody>
          <a:bodyPr/>
          <a:lstStyle/>
          <a:p>
            <a:r>
              <a:rPr lang="en-US"/>
              <a:t>3 Fundamental Pillars of CIS Program Success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3CC72EF-EED2-7EF3-0031-1B360B0D7837}"/>
              </a:ext>
            </a:extLst>
          </p:cNvPr>
          <p:cNvSpPr/>
          <p:nvPr/>
        </p:nvSpPr>
        <p:spPr>
          <a:xfrm>
            <a:off x="222131" y="1690688"/>
            <a:ext cx="4351338" cy="4351338"/>
          </a:xfrm>
          <a:prstGeom prst="triangle">
            <a:avLst/>
          </a:prstGeom>
          <a:gradFill flip="none" rotWithShape="0">
            <a:gsLst>
              <a:gs pos="0">
                <a:srgbClr val="00A69C">
                  <a:shade val="30000"/>
                  <a:satMod val="115000"/>
                </a:srgbClr>
              </a:gs>
              <a:gs pos="50000">
                <a:srgbClr val="00A69C">
                  <a:shade val="67500"/>
                  <a:satMod val="115000"/>
                </a:srgbClr>
              </a:gs>
              <a:gs pos="100000">
                <a:srgbClr val="00A69C">
                  <a:shade val="100000"/>
                  <a:satMod val="115000"/>
                </a:srgbClr>
              </a:gs>
            </a:gsLst>
            <a:lin ang="16200000" scaled="1"/>
            <a:tileRect/>
          </a:gra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8F4E183-3740-842F-AE62-980B0BD8048F}"/>
              </a:ext>
            </a:extLst>
          </p:cNvPr>
          <p:cNvSpPr/>
          <p:nvPr/>
        </p:nvSpPr>
        <p:spPr>
          <a:xfrm>
            <a:off x="2397800" y="2128158"/>
            <a:ext cx="2828369" cy="1030043"/>
          </a:xfrm>
          <a:custGeom>
            <a:avLst/>
            <a:gdLst>
              <a:gd name="csX0" fmla="*/ 0 w 2828369"/>
              <a:gd name="csY0" fmla="*/ 171677 h 1030043"/>
              <a:gd name="csX1" fmla="*/ 171677 w 2828369"/>
              <a:gd name="csY1" fmla="*/ 0 h 1030043"/>
              <a:gd name="csX2" fmla="*/ 2656692 w 2828369"/>
              <a:gd name="csY2" fmla="*/ 0 h 1030043"/>
              <a:gd name="csX3" fmla="*/ 2828369 w 2828369"/>
              <a:gd name="csY3" fmla="*/ 171677 h 1030043"/>
              <a:gd name="csX4" fmla="*/ 2828369 w 2828369"/>
              <a:gd name="csY4" fmla="*/ 858366 h 1030043"/>
              <a:gd name="csX5" fmla="*/ 2656692 w 2828369"/>
              <a:gd name="csY5" fmla="*/ 1030043 h 1030043"/>
              <a:gd name="csX6" fmla="*/ 171677 w 2828369"/>
              <a:gd name="csY6" fmla="*/ 1030043 h 1030043"/>
              <a:gd name="csX7" fmla="*/ 0 w 2828369"/>
              <a:gd name="csY7" fmla="*/ 858366 h 1030043"/>
              <a:gd name="csX8" fmla="*/ 0 w 2828369"/>
              <a:gd name="csY8" fmla="*/ 171677 h 1030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28369" h="1030043">
                <a:moveTo>
                  <a:pt x="0" y="171677"/>
                </a:moveTo>
                <a:cubicBezTo>
                  <a:pt x="0" y="76862"/>
                  <a:pt x="76862" y="0"/>
                  <a:pt x="171677" y="0"/>
                </a:cubicBezTo>
                <a:lnTo>
                  <a:pt x="2656692" y="0"/>
                </a:lnTo>
                <a:cubicBezTo>
                  <a:pt x="2751507" y="0"/>
                  <a:pt x="2828369" y="76862"/>
                  <a:pt x="2828369" y="171677"/>
                </a:cubicBezTo>
                <a:lnTo>
                  <a:pt x="2828369" y="858366"/>
                </a:lnTo>
                <a:cubicBezTo>
                  <a:pt x="2828369" y="953181"/>
                  <a:pt x="2751507" y="1030043"/>
                  <a:pt x="2656692" y="1030043"/>
                </a:cubicBezTo>
                <a:lnTo>
                  <a:pt x="171677" y="1030043"/>
                </a:lnTo>
                <a:cubicBezTo>
                  <a:pt x="76862" y="1030043"/>
                  <a:pt x="0" y="953181"/>
                  <a:pt x="0" y="858366"/>
                </a:cubicBezTo>
                <a:lnTo>
                  <a:pt x="0" y="171677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1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863" tIns="118863" rIns="118863" bIns="118863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Methodology, Governance, &amp; Execution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FB05FA-C849-54F1-1A57-DEDD39FAC529}"/>
              </a:ext>
            </a:extLst>
          </p:cNvPr>
          <p:cNvSpPr/>
          <p:nvPr/>
        </p:nvSpPr>
        <p:spPr>
          <a:xfrm>
            <a:off x="2397800" y="3286957"/>
            <a:ext cx="2828369" cy="1030043"/>
          </a:xfrm>
          <a:custGeom>
            <a:avLst/>
            <a:gdLst>
              <a:gd name="csX0" fmla="*/ 0 w 2828369"/>
              <a:gd name="csY0" fmla="*/ 171677 h 1030043"/>
              <a:gd name="csX1" fmla="*/ 171677 w 2828369"/>
              <a:gd name="csY1" fmla="*/ 0 h 1030043"/>
              <a:gd name="csX2" fmla="*/ 2656692 w 2828369"/>
              <a:gd name="csY2" fmla="*/ 0 h 1030043"/>
              <a:gd name="csX3" fmla="*/ 2828369 w 2828369"/>
              <a:gd name="csY3" fmla="*/ 171677 h 1030043"/>
              <a:gd name="csX4" fmla="*/ 2828369 w 2828369"/>
              <a:gd name="csY4" fmla="*/ 858366 h 1030043"/>
              <a:gd name="csX5" fmla="*/ 2656692 w 2828369"/>
              <a:gd name="csY5" fmla="*/ 1030043 h 1030043"/>
              <a:gd name="csX6" fmla="*/ 171677 w 2828369"/>
              <a:gd name="csY6" fmla="*/ 1030043 h 1030043"/>
              <a:gd name="csX7" fmla="*/ 0 w 2828369"/>
              <a:gd name="csY7" fmla="*/ 858366 h 1030043"/>
              <a:gd name="csX8" fmla="*/ 0 w 2828369"/>
              <a:gd name="csY8" fmla="*/ 171677 h 1030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28369" h="1030043">
                <a:moveTo>
                  <a:pt x="0" y="171677"/>
                </a:moveTo>
                <a:cubicBezTo>
                  <a:pt x="0" y="76862"/>
                  <a:pt x="76862" y="0"/>
                  <a:pt x="171677" y="0"/>
                </a:cubicBezTo>
                <a:lnTo>
                  <a:pt x="2656692" y="0"/>
                </a:lnTo>
                <a:cubicBezTo>
                  <a:pt x="2751507" y="0"/>
                  <a:pt x="2828369" y="76862"/>
                  <a:pt x="2828369" y="171677"/>
                </a:cubicBezTo>
                <a:lnTo>
                  <a:pt x="2828369" y="858366"/>
                </a:lnTo>
                <a:cubicBezTo>
                  <a:pt x="2828369" y="953181"/>
                  <a:pt x="2751507" y="1030043"/>
                  <a:pt x="2656692" y="1030043"/>
                </a:cubicBezTo>
                <a:lnTo>
                  <a:pt x="171677" y="1030043"/>
                </a:lnTo>
                <a:cubicBezTo>
                  <a:pt x="76862" y="1030043"/>
                  <a:pt x="0" y="953181"/>
                  <a:pt x="0" y="858366"/>
                </a:cubicBezTo>
                <a:lnTo>
                  <a:pt x="0" y="171677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1">
              <a:alpha val="90000"/>
              <a:hueOff val="0"/>
              <a:satOff val="0"/>
              <a:lumOff val="0"/>
              <a:alphaOff val="-2000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863" tIns="118863" rIns="118863" bIns="118863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Culture &amp; Adoption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04DACE-F9DE-EA26-5AE3-0F9FA22B9FBF}"/>
              </a:ext>
            </a:extLst>
          </p:cNvPr>
          <p:cNvSpPr/>
          <p:nvPr/>
        </p:nvSpPr>
        <p:spPr>
          <a:xfrm>
            <a:off x="2397800" y="4445756"/>
            <a:ext cx="2828369" cy="1030043"/>
          </a:xfrm>
          <a:custGeom>
            <a:avLst/>
            <a:gdLst>
              <a:gd name="csX0" fmla="*/ 0 w 2828369"/>
              <a:gd name="csY0" fmla="*/ 171677 h 1030043"/>
              <a:gd name="csX1" fmla="*/ 171677 w 2828369"/>
              <a:gd name="csY1" fmla="*/ 0 h 1030043"/>
              <a:gd name="csX2" fmla="*/ 2656692 w 2828369"/>
              <a:gd name="csY2" fmla="*/ 0 h 1030043"/>
              <a:gd name="csX3" fmla="*/ 2828369 w 2828369"/>
              <a:gd name="csY3" fmla="*/ 171677 h 1030043"/>
              <a:gd name="csX4" fmla="*/ 2828369 w 2828369"/>
              <a:gd name="csY4" fmla="*/ 858366 h 1030043"/>
              <a:gd name="csX5" fmla="*/ 2656692 w 2828369"/>
              <a:gd name="csY5" fmla="*/ 1030043 h 1030043"/>
              <a:gd name="csX6" fmla="*/ 171677 w 2828369"/>
              <a:gd name="csY6" fmla="*/ 1030043 h 1030043"/>
              <a:gd name="csX7" fmla="*/ 0 w 2828369"/>
              <a:gd name="csY7" fmla="*/ 858366 h 1030043"/>
              <a:gd name="csX8" fmla="*/ 0 w 2828369"/>
              <a:gd name="csY8" fmla="*/ 171677 h 1030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28369" h="1030043">
                <a:moveTo>
                  <a:pt x="0" y="171677"/>
                </a:moveTo>
                <a:cubicBezTo>
                  <a:pt x="0" y="76862"/>
                  <a:pt x="76862" y="0"/>
                  <a:pt x="171677" y="0"/>
                </a:cubicBezTo>
                <a:lnTo>
                  <a:pt x="2656692" y="0"/>
                </a:lnTo>
                <a:cubicBezTo>
                  <a:pt x="2751507" y="0"/>
                  <a:pt x="2828369" y="76862"/>
                  <a:pt x="2828369" y="171677"/>
                </a:cubicBezTo>
                <a:lnTo>
                  <a:pt x="2828369" y="858366"/>
                </a:lnTo>
                <a:cubicBezTo>
                  <a:pt x="2828369" y="953181"/>
                  <a:pt x="2751507" y="1030043"/>
                  <a:pt x="2656692" y="1030043"/>
                </a:cubicBezTo>
                <a:lnTo>
                  <a:pt x="171677" y="1030043"/>
                </a:lnTo>
                <a:cubicBezTo>
                  <a:pt x="76862" y="1030043"/>
                  <a:pt x="0" y="953181"/>
                  <a:pt x="0" y="858366"/>
                </a:cubicBezTo>
                <a:lnTo>
                  <a:pt x="0" y="171677"/>
                </a:lnTo>
                <a:close/>
              </a:path>
            </a:pathLst>
          </a:custGeom>
          <a:scene3d>
            <a:camera prst="orthographicFront"/>
            <a:lightRig rig="chilly" dir="t"/>
          </a:scene3d>
          <a:sp3d z="12700" extrusionH="1700" prstMaterial="dkEdge">
            <a:bevelT w="25400" h="6350" prst="softRound"/>
            <a:bevelB w="0" h="0" prst="convex"/>
          </a:sp3d>
        </p:spPr>
        <p:style>
          <a:lnRef idx="1">
            <a:schemeClr val="accent1">
              <a:alpha val="90000"/>
              <a:hueOff val="0"/>
              <a:satOff val="0"/>
              <a:lumOff val="0"/>
              <a:alphaOff val="-4000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863" tIns="118863" rIns="118863" bIns="118863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People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40045D-DB11-3E82-B274-A6A8F55BBD01}"/>
              </a:ext>
            </a:extLst>
          </p:cNvPr>
          <p:cNvSpPr txBox="1"/>
          <p:nvPr/>
        </p:nvSpPr>
        <p:spPr>
          <a:xfrm>
            <a:off x="5213113" y="4477942"/>
            <a:ext cx="59775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People are the foundation for success</a:t>
            </a:r>
          </a:p>
          <a:p>
            <a:r>
              <a:rPr lang="en-US"/>
              <a:t>Dedicated team members</a:t>
            </a:r>
          </a:p>
          <a:p>
            <a:r>
              <a:rPr lang="en-US"/>
              <a:t>Deliberate overstaffing of key areas to meet adoption goals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CF977-79C0-6522-0366-7E266C23D4DF}"/>
              </a:ext>
            </a:extLst>
          </p:cNvPr>
          <p:cNvSpPr txBox="1"/>
          <p:nvPr/>
        </p:nvSpPr>
        <p:spPr>
          <a:xfrm>
            <a:off x="5213113" y="3306525"/>
            <a:ext cx="61775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Purposeful Culture and Adoption activities are key to delivery</a:t>
            </a:r>
          </a:p>
          <a:p>
            <a:r>
              <a:rPr lang="en-US"/>
              <a:t>“One Team” shared accountability across all groups involved</a:t>
            </a:r>
          </a:p>
          <a:p>
            <a:r>
              <a:rPr lang="en-US"/>
              <a:t>Intentional Organizational Change Management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072C28-8F98-D73E-DF3E-F784D3790162}"/>
              </a:ext>
            </a:extLst>
          </p:cNvPr>
          <p:cNvSpPr txBox="1"/>
          <p:nvPr/>
        </p:nvSpPr>
        <p:spPr>
          <a:xfrm>
            <a:off x="5213113" y="2146989"/>
            <a:ext cx="6883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Clear delivery methodology and milestones with entry &amp; exit criteria</a:t>
            </a:r>
          </a:p>
          <a:p>
            <a:r>
              <a:rPr lang="en-US"/>
              <a:t>Ongoing weekly status updates with sponsors and stakeholders</a:t>
            </a:r>
          </a:p>
          <a:p>
            <a:r>
              <a:rPr lang="en-US"/>
              <a:t>Aligned deliverables and impacts across all groups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B70F1C-9669-F32B-DB76-0E3AE85B5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4AFE-B9C7-5DE6-9455-944227A98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People Factor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869028-EB5C-E766-49C7-4B5EC6719C77}"/>
              </a:ext>
            </a:extLst>
          </p:cNvPr>
          <p:cNvGrpSpPr/>
          <p:nvPr/>
        </p:nvGrpSpPr>
        <p:grpSpPr>
          <a:xfrm>
            <a:off x="-2154413" y="796788"/>
            <a:ext cx="14092983" cy="6410847"/>
            <a:chOff x="-1807930" y="545585"/>
            <a:chExt cx="12663972" cy="6410847"/>
          </a:xfrm>
        </p:grpSpPr>
        <p:graphicFrame>
          <p:nvGraphicFramePr>
            <p:cNvPr id="21" name="Diagram 20">
              <a:extLst>
                <a:ext uri="{FF2B5EF4-FFF2-40B4-BE49-F238E27FC236}">
                  <a16:creationId xmlns:a16="http://schemas.microsoft.com/office/drawing/2014/main" id="{5EF43F45-C356-D792-7B4D-7423FE8DF5DD}"/>
                </a:ext>
              </a:extLst>
            </p:cNvPr>
            <p:cNvGraphicFramePr/>
            <p:nvPr/>
          </p:nvGraphicFramePr>
          <p:xfrm>
            <a:off x="-1807930" y="545585"/>
            <a:ext cx="12663972" cy="641084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3A6DD62-4536-116B-5F91-E954363A69BA}"/>
                </a:ext>
              </a:extLst>
            </p:cNvPr>
            <p:cNvSpPr/>
            <p:nvPr/>
          </p:nvSpPr>
          <p:spPr>
            <a:xfrm>
              <a:off x="2384176" y="994585"/>
              <a:ext cx="1253447" cy="66073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</a:rPr>
                <a:t>Raises Success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E7BBE34-6B2F-2D6B-642E-8B2B0F93A5CF}"/>
              </a:ext>
            </a:extLst>
          </p:cNvPr>
          <p:cNvSpPr txBox="1"/>
          <p:nvPr/>
        </p:nvSpPr>
        <p:spPr>
          <a:xfrm>
            <a:off x="4058292" y="1114489"/>
            <a:ext cx="8051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 the world of complex IT Project delivery, the single greatest predictor of success is not the methodology or budget,</a:t>
            </a:r>
            <a:r>
              <a:rPr lang="en-US" b="1">
                <a:solidFill>
                  <a:srgbClr val="00A89D"/>
                </a:solidFill>
              </a:rPr>
              <a:t> it is the assembling the right team of dedicated and experienced individuals who own the outcome.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C626D3-D5E8-7874-DD0E-BA53D6FB3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0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F939C-92BD-FD61-1263-556AADA1B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>
            <a:extLst>
              <a:ext uri="{FF2B5EF4-FFF2-40B4-BE49-F238E27FC236}">
                <a16:creationId xmlns:a16="http://schemas.microsoft.com/office/drawing/2014/main" id="{70F62ACC-7F27-EB2E-4E17-D4A18FD6A5CA}"/>
              </a:ext>
            </a:extLst>
          </p:cNvPr>
          <p:cNvSpPr/>
          <p:nvPr/>
        </p:nvSpPr>
        <p:spPr>
          <a:xfrm>
            <a:off x="987617" y="2499221"/>
            <a:ext cx="673179" cy="580033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D122083-E70B-78A4-4B0C-D2961B568EF3}"/>
              </a:ext>
            </a:extLst>
          </p:cNvPr>
          <p:cNvSpPr/>
          <p:nvPr/>
        </p:nvSpPr>
        <p:spPr>
          <a:xfrm>
            <a:off x="1241516" y="3094429"/>
            <a:ext cx="1784216" cy="1543419"/>
          </a:xfrm>
          <a:custGeom>
            <a:avLst/>
            <a:gdLst>
              <a:gd name="csX0" fmla="*/ 0 w 1784216"/>
              <a:gd name="csY0" fmla="*/ 771710 h 1543419"/>
              <a:gd name="csX1" fmla="*/ 440955 w 1784216"/>
              <a:gd name="csY1" fmla="*/ 0 h 1543419"/>
              <a:gd name="csX2" fmla="*/ 1343261 w 1784216"/>
              <a:gd name="csY2" fmla="*/ 0 h 1543419"/>
              <a:gd name="csX3" fmla="*/ 1784216 w 1784216"/>
              <a:gd name="csY3" fmla="*/ 771710 h 1543419"/>
              <a:gd name="csX4" fmla="*/ 1343261 w 1784216"/>
              <a:gd name="csY4" fmla="*/ 1543419 h 1543419"/>
              <a:gd name="csX5" fmla="*/ 440955 w 1784216"/>
              <a:gd name="csY5" fmla="*/ 1543419 h 1543419"/>
              <a:gd name="csX6" fmla="*/ 0 w 1784216"/>
              <a:gd name="csY6" fmla="*/ 771710 h 15434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784216" h="1543419">
                <a:moveTo>
                  <a:pt x="0" y="771710"/>
                </a:moveTo>
                <a:lnTo>
                  <a:pt x="440955" y="0"/>
                </a:lnTo>
                <a:lnTo>
                  <a:pt x="1343261" y="0"/>
                </a:lnTo>
                <a:lnTo>
                  <a:pt x="1784216" y="771710"/>
                </a:lnTo>
                <a:lnTo>
                  <a:pt x="1343261" y="1543419"/>
                </a:lnTo>
                <a:lnTo>
                  <a:pt x="440955" y="1543419"/>
                </a:lnTo>
                <a:lnTo>
                  <a:pt x="0" y="77171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8370" tIns="268466" rIns="308370" bIns="268466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Dedicated Duke Energy Delivery Team &amp; Management</a:t>
            </a: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A7261954-460E-E1EC-7537-28D6285B33D2}"/>
              </a:ext>
            </a:extLst>
          </p:cNvPr>
          <p:cNvSpPr/>
          <p:nvPr/>
        </p:nvSpPr>
        <p:spPr>
          <a:xfrm>
            <a:off x="2358779" y="2356007"/>
            <a:ext cx="673179" cy="580033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85441F7-0203-AA04-9E9D-0E3C26D53502}"/>
              </a:ext>
            </a:extLst>
          </p:cNvPr>
          <p:cNvSpPr/>
          <p:nvPr/>
        </p:nvSpPr>
        <p:spPr>
          <a:xfrm>
            <a:off x="1405868" y="1690688"/>
            <a:ext cx="1462152" cy="1264933"/>
          </a:xfrm>
          <a:custGeom>
            <a:avLst/>
            <a:gdLst>
              <a:gd name="csX0" fmla="*/ 0 w 1462152"/>
              <a:gd name="csY0" fmla="*/ 632467 h 1264933"/>
              <a:gd name="csX1" fmla="*/ 361391 w 1462152"/>
              <a:gd name="csY1" fmla="*/ 0 h 1264933"/>
              <a:gd name="csX2" fmla="*/ 1100761 w 1462152"/>
              <a:gd name="csY2" fmla="*/ 0 h 1264933"/>
              <a:gd name="csX3" fmla="*/ 1462152 w 1462152"/>
              <a:gd name="csY3" fmla="*/ 632467 h 1264933"/>
              <a:gd name="csX4" fmla="*/ 1100761 w 1462152"/>
              <a:gd name="csY4" fmla="*/ 1264933 h 1264933"/>
              <a:gd name="csX5" fmla="*/ 361391 w 1462152"/>
              <a:gd name="csY5" fmla="*/ 1264933 h 1264933"/>
              <a:gd name="csX6" fmla="*/ 0 w 1462152"/>
              <a:gd name="csY6" fmla="*/ 632467 h 126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62152" h="1264933">
                <a:moveTo>
                  <a:pt x="0" y="632467"/>
                </a:moveTo>
                <a:lnTo>
                  <a:pt x="361391" y="0"/>
                </a:lnTo>
                <a:lnTo>
                  <a:pt x="1100761" y="0"/>
                </a:lnTo>
                <a:lnTo>
                  <a:pt x="1462152" y="632467"/>
                </a:lnTo>
                <a:lnTo>
                  <a:pt x="1100761" y="1264933"/>
                </a:lnTo>
                <a:lnTo>
                  <a:pt x="361391" y="1264933"/>
                </a:lnTo>
                <a:lnTo>
                  <a:pt x="0" y="63246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010" tIns="222326" rIns="255010" bIns="222326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Consultants: System &amp; Adoption Implementors,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Auditors, Legal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A9A638F9-5C1D-4892-36C8-27BEDA7DB6F3}"/>
              </a:ext>
            </a:extLst>
          </p:cNvPr>
          <p:cNvSpPr/>
          <p:nvPr/>
        </p:nvSpPr>
        <p:spPr>
          <a:xfrm>
            <a:off x="3144432" y="3440361"/>
            <a:ext cx="673179" cy="580033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F64C320-4958-772E-F717-6E8E66A9C15C}"/>
              </a:ext>
            </a:extLst>
          </p:cNvPr>
          <p:cNvSpPr/>
          <p:nvPr/>
        </p:nvSpPr>
        <p:spPr>
          <a:xfrm>
            <a:off x="2746832" y="2468707"/>
            <a:ext cx="1462152" cy="1264933"/>
          </a:xfrm>
          <a:custGeom>
            <a:avLst/>
            <a:gdLst>
              <a:gd name="csX0" fmla="*/ 0 w 1462152"/>
              <a:gd name="csY0" fmla="*/ 632467 h 1264933"/>
              <a:gd name="csX1" fmla="*/ 361391 w 1462152"/>
              <a:gd name="csY1" fmla="*/ 0 h 1264933"/>
              <a:gd name="csX2" fmla="*/ 1100761 w 1462152"/>
              <a:gd name="csY2" fmla="*/ 0 h 1264933"/>
              <a:gd name="csX3" fmla="*/ 1462152 w 1462152"/>
              <a:gd name="csY3" fmla="*/ 632467 h 1264933"/>
              <a:gd name="csX4" fmla="*/ 1100761 w 1462152"/>
              <a:gd name="csY4" fmla="*/ 1264933 h 1264933"/>
              <a:gd name="csX5" fmla="*/ 361391 w 1462152"/>
              <a:gd name="csY5" fmla="*/ 1264933 h 1264933"/>
              <a:gd name="csX6" fmla="*/ 0 w 1462152"/>
              <a:gd name="csY6" fmla="*/ 632467 h 126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62152" h="1264933">
                <a:moveTo>
                  <a:pt x="0" y="632467"/>
                </a:moveTo>
                <a:lnTo>
                  <a:pt x="361391" y="0"/>
                </a:lnTo>
                <a:lnTo>
                  <a:pt x="1100761" y="0"/>
                </a:lnTo>
                <a:lnTo>
                  <a:pt x="1462152" y="632467"/>
                </a:lnTo>
                <a:lnTo>
                  <a:pt x="1100761" y="1264933"/>
                </a:lnTo>
                <a:lnTo>
                  <a:pt x="361391" y="1264933"/>
                </a:lnTo>
                <a:lnTo>
                  <a:pt x="0" y="63246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2430430"/>
              <a:satOff val="-165"/>
              <a:lumOff val="392"/>
              <a:alphaOff val="0"/>
            </a:schemeClr>
          </a:fillRef>
          <a:effectRef idx="0">
            <a:schemeClr val="accent5">
              <a:hueOff val="-2430430"/>
              <a:satOff val="-165"/>
              <a:lumOff val="39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010" tIns="222326" rIns="255010" bIns="222326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CIS Software Vendor</a:t>
            </a:r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D410F3C1-B307-550F-6156-67E42C1F2E12}"/>
              </a:ext>
            </a:extLst>
          </p:cNvPr>
          <p:cNvSpPr/>
          <p:nvPr/>
        </p:nvSpPr>
        <p:spPr>
          <a:xfrm>
            <a:off x="2598666" y="4664392"/>
            <a:ext cx="673179" cy="580033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5C6E61A-9040-77F5-C736-55A444871E65}"/>
              </a:ext>
            </a:extLst>
          </p:cNvPr>
          <p:cNvSpPr/>
          <p:nvPr/>
        </p:nvSpPr>
        <p:spPr>
          <a:xfrm>
            <a:off x="2746832" y="3998202"/>
            <a:ext cx="1462152" cy="1264933"/>
          </a:xfrm>
          <a:custGeom>
            <a:avLst/>
            <a:gdLst>
              <a:gd name="csX0" fmla="*/ 0 w 1462152"/>
              <a:gd name="csY0" fmla="*/ 632467 h 1264933"/>
              <a:gd name="csX1" fmla="*/ 361391 w 1462152"/>
              <a:gd name="csY1" fmla="*/ 0 h 1264933"/>
              <a:gd name="csX2" fmla="*/ 1100761 w 1462152"/>
              <a:gd name="csY2" fmla="*/ 0 h 1264933"/>
              <a:gd name="csX3" fmla="*/ 1462152 w 1462152"/>
              <a:gd name="csY3" fmla="*/ 632467 h 1264933"/>
              <a:gd name="csX4" fmla="*/ 1100761 w 1462152"/>
              <a:gd name="csY4" fmla="*/ 1264933 h 1264933"/>
              <a:gd name="csX5" fmla="*/ 361391 w 1462152"/>
              <a:gd name="csY5" fmla="*/ 1264933 h 1264933"/>
              <a:gd name="csX6" fmla="*/ 0 w 1462152"/>
              <a:gd name="csY6" fmla="*/ 632467 h 126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62152" h="1264933">
                <a:moveTo>
                  <a:pt x="0" y="632467"/>
                </a:moveTo>
                <a:lnTo>
                  <a:pt x="361391" y="0"/>
                </a:lnTo>
                <a:lnTo>
                  <a:pt x="1100761" y="0"/>
                </a:lnTo>
                <a:lnTo>
                  <a:pt x="1462152" y="632467"/>
                </a:lnTo>
                <a:lnTo>
                  <a:pt x="1100761" y="1264933"/>
                </a:lnTo>
                <a:lnTo>
                  <a:pt x="361391" y="1264933"/>
                </a:lnTo>
                <a:lnTo>
                  <a:pt x="0" y="63246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860860"/>
              <a:satOff val="-330"/>
              <a:lumOff val="784"/>
              <a:alphaOff val="0"/>
            </a:schemeClr>
          </a:fillRef>
          <a:effectRef idx="0">
            <a:schemeClr val="accent5">
              <a:hueOff val="-4860860"/>
              <a:satOff val="-330"/>
              <a:lumOff val="78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010" tIns="222326" rIns="255010" bIns="222326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IT Operations</a:t>
            </a:r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9475D73B-64F5-8470-D670-1E39EF272AAD}"/>
              </a:ext>
            </a:extLst>
          </p:cNvPr>
          <p:cNvSpPr/>
          <p:nvPr/>
        </p:nvSpPr>
        <p:spPr>
          <a:xfrm>
            <a:off x="1244836" y="4791451"/>
            <a:ext cx="673179" cy="580033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777181A-8FC5-9947-678C-B28ADFDA55BC}"/>
              </a:ext>
            </a:extLst>
          </p:cNvPr>
          <p:cNvSpPr/>
          <p:nvPr/>
        </p:nvSpPr>
        <p:spPr>
          <a:xfrm>
            <a:off x="1405868" y="4777092"/>
            <a:ext cx="1462152" cy="1264933"/>
          </a:xfrm>
          <a:custGeom>
            <a:avLst/>
            <a:gdLst>
              <a:gd name="csX0" fmla="*/ 0 w 1462152"/>
              <a:gd name="csY0" fmla="*/ 632467 h 1264933"/>
              <a:gd name="csX1" fmla="*/ 361391 w 1462152"/>
              <a:gd name="csY1" fmla="*/ 0 h 1264933"/>
              <a:gd name="csX2" fmla="*/ 1100761 w 1462152"/>
              <a:gd name="csY2" fmla="*/ 0 h 1264933"/>
              <a:gd name="csX3" fmla="*/ 1462152 w 1462152"/>
              <a:gd name="csY3" fmla="*/ 632467 h 1264933"/>
              <a:gd name="csX4" fmla="*/ 1100761 w 1462152"/>
              <a:gd name="csY4" fmla="*/ 1264933 h 1264933"/>
              <a:gd name="csX5" fmla="*/ 361391 w 1462152"/>
              <a:gd name="csY5" fmla="*/ 1264933 h 1264933"/>
              <a:gd name="csX6" fmla="*/ 0 w 1462152"/>
              <a:gd name="csY6" fmla="*/ 632467 h 126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62152" h="1264933">
                <a:moveTo>
                  <a:pt x="0" y="632467"/>
                </a:moveTo>
                <a:lnTo>
                  <a:pt x="361391" y="0"/>
                </a:lnTo>
                <a:lnTo>
                  <a:pt x="1100761" y="0"/>
                </a:lnTo>
                <a:lnTo>
                  <a:pt x="1462152" y="632467"/>
                </a:lnTo>
                <a:lnTo>
                  <a:pt x="1100761" y="1264933"/>
                </a:lnTo>
                <a:lnTo>
                  <a:pt x="361391" y="1264933"/>
                </a:lnTo>
                <a:lnTo>
                  <a:pt x="0" y="63246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291290"/>
              <a:satOff val="-496"/>
              <a:lumOff val="1177"/>
              <a:alphaOff val="0"/>
            </a:schemeClr>
          </a:fillRef>
          <a:effectRef idx="0">
            <a:schemeClr val="accent5">
              <a:hueOff val="-7291290"/>
              <a:satOff val="-496"/>
              <a:lumOff val="117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010" tIns="222326" rIns="255010" bIns="222326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Customer Operations &amp; Business Process Owners</a:t>
            </a:r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71414CAF-2360-EC93-C072-C9ECAAA4E8FF}"/>
              </a:ext>
            </a:extLst>
          </p:cNvPr>
          <p:cNvSpPr/>
          <p:nvPr/>
        </p:nvSpPr>
        <p:spPr>
          <a:xfrm>
            <a:off x="446318" y="3707533"/>
            <a:ext cx="673179" cy="580033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B90305E-F89B-C6D9-C53B-299F7471D877}"/>
              </a:ext>
            </a:extLst>
          </p:cNvPr>
          <p:cNvSpPr/>
          <p:nvPr/>
        </p:nvSpPr>
        <p:spPr>
          <a:xfrm>
            <a:off x="58679" y="3999072"/>
            <a:ext cx="1462152" cy="1264933"/>
          </a:xfrm>
          <a:custGeom>
            <a:avLst/>
            <a:gdLst>
              <a:gd name="csX0" fmla="*/ 0 w 1462152"/>
              <a:gd name="csY0" fmla="*/ 632467 h 1264933"/>
              <a:gd name="csX1" fmla="*/ 361391 w 1462152"/>
              <a:gd name="csY1" fmla="*/ 0 h 1264933"/>
              <a:gd name="csX2" fmla="*/ 1100761 w 1462152"/>
              <a:gd name="csY2" fmla="*/ 0 h 1264933"/>
              <a:gd name="csX3" fmla="*/ 1462152 w 1462152"/>
              <a:gd name="csY3" fmla="*/ 632467 h 1264933"/>
              <a:gd name="csX4" fmla="*/ 1100761 w 1462152"/>
              <a:gd name="csY4" fmla="*/ 1264933 h 1264933"/>
              <a:gd name="csX5" fmla="*/ 361391 w 1462152"/>
              <a:gd name="csY5" fmla="*/ 1264933 h 1264933"/>
              <a:gd name="csX6" fmla="*/ 0 w 1462152"/>
              <a:gd name="csY6" fmla="*/ 632467 h 126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62152" h="1264933">
                <a:moveTo>
                  <a:pt x="0" y="632467"/>
                </a:moveTo>
                <a:lnTo>
                  <a:pt x="361391" y="0"/>
                </a:lnTo>
                <a:lnTo>
                  <a:pt x="1100761" y="0"/>
                </a:lnTo>
                <a:lnTo>
                  <a:pt x="1462152" y="632467"/>
                </a:lnTo>
                <a:lnTo>
                  <a:pt x="1100761" y="1264933"/>
                </a:lnTo>
                <a:lnTo>
                  <a:pt x="361391" y="1264933"/>
                </a:lnTo>
                <a:lnTo>
                  <a:pt x="0" y="63246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721720"/>
              <a:satOff val="-661"/>
              <a:lumOff val="1569"/>
              <a:alphaOff val="0"/>
            </a:schemeClr>
          </a:fillRef>
          <a:effectRef idx="0">
            <a:schemeClr val="accent5">
              <a:hueOff val="-9721720"/>
              <a:satOff val="-661"/>
              <a:lumOff val="156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010" tIns="222326" rIns="255010" bIns="222326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Internal Impacted Teams (e.g. Finance, Grid Operations)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37B345E-EC12-DEA3-1A53-BCF498359854}"/>
              </a:ext>
            </a:extLst>
          </p:cNvPr>
          <p:cNvSpPr/>
          <p:nvPr/>
        </p:nvSpPr>
        <p:spPr>
          <a:xfrm>
            <a:off x="58679" y="2466966"/>
            <a:ext cx="1462152" cy="1264933"/>
          </a:xfrm>
          <a:custGeom>
            <a:avLst/>
            <a:gdLst>
              <a:gd name="csX0" fmla="*/ 0 w 1462152"/>
              <a:gd name="csY0" fmla="*/ 632467 h 1264933"/>
              <a:gd name="csX1" fmla="*/ 361391 w 1462152"/>
              <a:gd name="csY1" fmla="*/ 0 h 1264933"/>
              <a:gd name="csX2" fmla="*/ 1100761 w 1462152"/>
              <a:gd name="csY2" fmla="*/ 0 h 1264933"/>
              <a:gd name="csX3" fmla="*/ 1462152 w 1462152"/>
              <a:gd name="csY3" fmla="*/ 632467 h 1264933"/>
              <a:gd name="csX4" fmla="*/ 1100761 w 1462152"/>
              <a:gd name="csY4" fmla="*/ 1264933 h 1264933"/>
              <a:gd name="csX5" fmla="*/ 361391 w 1462152"/>
              <a:gd name="csY5" fmla="*/ 1264933 h 1264933"/>
              <a:gd name="csX6" fmla="*/ 0 w 1462152"/>
              <a:gd name="csY6" fmla="*/ 632467 h 126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62152" h="1264933">
                <a:moveTo>
                  <a:pt x="0" y="632467"/>
                </a:moveTo>
                <a:lnTo>
                  <a:pt x="361391" y="0"/>
                </a:lnTo>
                <a:lnTo>
                  <a:pt x="1100761" y="0"/>
                </a:lnTo>
                <a:lnTo>
                  <a:pt x="1462152" y="632467"/>
                </a:lnTo>
                <a:lnTo>
                  <a:pt x="1100761" y="1264933"/>
                </a:lnTo>
                <a:lnTo>
                  <a:pt x="361391" y="1264933"/>
                </a:lnTo>
                <a:lnTo>
                  <a:pt x="0" y="63246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2152150"/>
              <a:satOff val="-826"/>
              <a:lumOff val="1961"/>
              <a:alphaOff val="0"/>
            </a:schemeClr>
          </a:fillRef>
          <a:effectRef idx="0">
            <a:schemeClr val="accent5">
              <a:hueOff val="-12152150"/>
              <a:satOff val="-826"/>
              <a:lumOff val="196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5010" tIns="222326" rIns="255010" bIns="222326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000" kern="1200"/>
              <a:t>Impacted Vendors (e.g. Products &amp; Services, Suppliers)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290919-5B14-7035-0955-2C3803F5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&amp; Teams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506D927-186A-AF8F-C4AF-57E8968B50FF}"/>
              </a:ext>
            </a:extLst>
          </p:cNvPr>
          <p:cNvSpPr/>
          <p:nvPr/>
        </p:nvSpPr>
        <p:spPr>
          <a:xfrm>
            <a:off x="7021003" y="1140367"/>
            <a:ext cx="5027100" cy="880440"/>
          </a:xfrm>
          <a:custGeom>
            <a:avLst/>
            <a:gdLst>
              <a:gd name="csX0" fmla="*/ 146743 w 880440"/>
              <a:gd name="csY0" fmla="*/ 0 h 5027100"/>
              <a:gd name="csX1" fmla="*/ 733697 w 880440"/>
              <a:gd name="csY1" fmla="*/ 0 h 5027100"/>
              <a:gd name="csX2" fmla="*/ 880440 w 880440"/>
              <a:gd name="csY2" fmla="*/ 146743 h 5027100"/>
              <a:gd name="csX3" fmla="*/ 880440 w 880440"/>
              <a:gd name="csY3" fmla="*/ 5027100 h 5027100"/>
              <a:gd name="csX4" fmla="*/ 880440 w 880440"/>
              <a:gd name="csY4" fmla="*/ 5027100 h 5027100"/>
              <a:gd name="csX5" fmla="*/ 0 w 880440"/>
              <a:gd name="csY5" fmla="*/ 5027100 h 5027100"/>
              <a:gd name="csX6" fmla="*/ 0 w 880440"/>
              <a:gd name="csY6" fmla="*/ 5027100 h 5027100"/>
              <a:gd name="csX7" fmla="*/ 0 w 880440"/>
              <a:gd name="csY7" fmla="*/ 146743 h 5027100"/>
              <a:gd name="csX8" fmla="*/ 146743 w 880440"/>
              <a:gd name="csY8" fmla="*/ 0 h 5027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0440" h="5027100">
                <a:moveTo>
                  <a:pt x="880440" y="837869"/>
                </a:moveTo>
                <a:lnTo>
                  <a:pt x="880440" y="4189231"/>
                </a:lnTo>
                <a:cubicBezTo>
                  <a:pt x="880440" y="4651972"/>
                  <a:pt x="868934" y="5027097"/>
                  <a:pt x="854740" y="5027097"/>
                </a:cubicBezTo>
                <a:lnTo>
                  <a:pt x="0" y="5027097"/>
                </a:lnTo>
                <a:lnTo>
                  <a:pt x="0" y="5027097"/>
                </a:lnTo>
                <a:lnTo>
                  <a:pt x="0" y="3"/>
                </a:lnTo>
                <a:lnTo>
                  <a:pt x="0" y="3"/>
                </a:lnTo>
                <a:lnTo>
                  <a:pt x="854740" y="3"/>
                </a:lnTo>
                <a:cubicBezTo>
                  <a:pt x="868934" y="3"/>
                  <a:pt x="880440" y="375128"/>
                  <a:pt x="880440" y="837869"/>
                </a:cubicBezTo>
                <a:close/>
              </a:path>
            </a:pathLst>
          </a:custGeom>
          <a:solidFill>
            <a:srgbClr val="B7FFFA">
              <a:alpha val="89804"/>
            </a:srgbClr>
          </a:solidFill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66805" rIns="134420" bIns="166805" numCol="1" spcCol="1270" anchor="ctr" anchorCtr="0">
            <a:noAutofit/>
          </a:bodyPr>
          <a:lstStyle/>
          <a:p>
            <a:pPr marL="57150" lvl="1" indent="-57150" algn="l" defTabSz="92551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  <a:tabLst>
                <a:tab pos="2116138" algn="l"/>
                <a:tab pos="4572000" algn="l"/>
                <a:tab pos="4633913" algn="l"/>
              </a:tabLst>
            </a:pPr>
            <a:r>
              <a:rPr lang="en-US" sz="1100" b="0" i="0" kern="1200"/>
              <a:t>Form a highly experienced, dedicated “A-Team” with strong business/technical skills &amp; high-level of accountability and delivery expertise</a:t>
            </a:r>
            <a:endParaRPr lang="en-US" sz="1100" kern="1200"/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b="0" i="0" kern="1200"/>
              <a:t>Ensure tight alignment with Regulatory, Contracts/Supply Chain, and PMO leaders to manage requirements, rate cases, and contracts efficiently. </a:t>
            </a:r>
            <a:endParaRPr lang="en-US" sz="1100" kern="1200"/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b="0" i="0" kern="1200"/>
              <a:t>Include retention, incentive and overstaffing of Operations teams</a:t>
            </a:r>
            <a:endParaRPr lang="en-US" sz="1100" kern="12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4798BB3-C518-CE6E-DE52-0BEE46B2BE36}"/>
              </a:ext>
            </a:extLst>
          </p:cNvPr>
          <p:cNvSpPr/>
          <p:nvPr/>
        </p:nvSpPr>
        <p:spPr>
          <a:xfrm>
            <a:off x="4960883" y="1083328"/>
            <a:ext cx="2000985" cy="989988"/>
          </a:xfrm>
          <a:custGeom>
            <a:avLst/>
            <a:gdLst>
              <a:gd name="csX0" fmla="*/ 0 w 2000985"/>
              <a:gd name="csY0" fmla="*/ 165001 h 989988"/>
              <a:gd name="csX1" fmla="*/ 165001 w 2000985"/>
              <a:gd name="csY1" fmla="*/ 0 h 989988"/>
              <a:gd name="csX2" fmla="*/ 1835984 w 2000985"/>
              <a:gd name="csY2" fmla="*/ 0 h 989988"/>
              <a:gd name="csX3" fmla="*/ 2000985 w 2000985"/>
              <a:gd name="csY3" fmla="*/ 165001 h 989988"/>
              <a:gd name="csX4" fmla="*/ 2000985 w 2000985"/>
              <a:gd name="csY4" fmla="*/ 824987 h 989988"/>
              <a:gd name="csX5" fmla="*/ 1835984 w 2000985"/>
              <a:gd name="csY5" fmla="*/ 989988 h 989988"/>
              <a:gd name="csX6" fmla="*/ 165001 w 2000985"/>
              <a:gd name="csY6" fmla="*/ 989988 h 989988"/>
              <a:gd name="csX7" fmla="*/ 0 w 2000985"/>
              <a:gd name="csY7" fmla="*/ 824987 h 989988"/>
              <a:gd name="csX8" fmla="*/ 0 w 2000985"/>
              <a:gd name="csY8" fmla="*/ 165001 h 98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00985" h="989988">
                <a:moveTo>
                  <a:pt x="0" y="165001"/>
                </a:moveTo>
                <a:cubicBezTo>
                  <a:pt x="0" y="73873"/>
                  <a:pt x="73873" y="0"/>
                  <a:pt x="165001" y="0"/>
                </a:cubicBezTo>
                <a:lnTo>
                  <a:pt x="1835984" y="0"/>
                </a:lnTo>
                <a:cubicBezTo>
                  <a:pt x="1927112" y="0"/>
                  <a:pt x="2000985" y="73873"/>
                  <a:pt x="2000985" y="165001"/>
                </a:cubicBezTo>
                <a:lnTo>
                  <a:pt x="2000985" y="824987"/>
                </a:lnTo>
                <a:cubicBezTo>
                  <a:pt x="2000985" y="916115"/>
                  <a:pt x="1927112" y="989988"/>
                  <a:pt x="1835984" y="989988"/>
                </a:cubicBezTo>
                <a:lnTo>
                  <a:pt x="165001" y="989988"/>
                </a:lnTo>
                <a:cubicBezTo>
                  <a:pt x="73873" y="989988"/>
                  <a:pt x="0" y="916115"/>
                  <a:pt x="0" y="824987"/>
                </a:cubicBezTo>
                <a:lnTo>
                  <a:pt x="0" y="165001"/>
                </a:lnTo>
                <a:close/>
              </a:path>
            </a:pathLst>
          </a:custGeom>
          <a:solidFill>
            <a:srgbClr val="00A69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07" tIns="82617" rIns="116907" bIns="82617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Core Duke  Energy CIS team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E3B1858-3914-9AFF-6D32-ADE1E1D77CDD}"/>
              </a:ext>
            </a:extLst>
          </p:cNvPr>
          <p:cNvSpPr/>
          <p:nvPr/>
        </p:nvSpPr>
        <p:spPr>
          <a:xfrm>
            <a:off x="7021002" y="2129574"/>
            <a:ext cx="5027101" cy="981000"/>
          </a:xfrm>
          <a:custGeom>
            <a:avLst/>
            <a:gdLst>
              <a:gd name="csX0" fmla="*/ 163503 w 980999"/>
              <a:gd name="csY0" fmla="*/ 0 h 5027100"/>
              <a:gd name="csX1" fmla="*/ 817496 w 980999"/>
              <a:gd name="csY1" fmla="*/ 0 h 5027100"/>
              <a:gd name="csX2" fmla="*/ 980999 w 980999"/>
              <a:gd name="csY2" fmla="*/ 163503 h 5027100"/>
              <a:gd name="csX3" fmla="*/ 980999 w 980999"/>
              <a:gd name="csY3" fmla="*/ 5027100 h 5027100"/>
              <a:gd name="csX4" fmla="*/ 980999 w 980999"/>
              <a:gd name="csY4" fmla="*/ 5027100 h 5027100"/>
              <a:gd name="csX5" fmla="*/ 0 w 980999"/>
              <a:gd name="csY5" fmla="*/ 5027100 h 5027100"/>
              <a:gd name="csX6" fmla="*/ 0 w 980999"/>
              <a:gd name="csY6" fmla="*/ 5027100 h 5027100"/>
              <a:gd name="csX7" fmla="*/ 0 w 980999"/>
              <a:gd name="csY7" fmla="*/ 163503 h 5027100"/>
              <a:gd name="csX8" fmla="*/ 163503 w 980999"/>
              <a:gd name="csY8" fmla="*/ 0 h 5027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80999" h="5027100">
                <a:moveTo>
                  <a:pt x="980999" y="837868"/>
                </a:moveTo>
                <a:lnTo>
                  <a:pt x="980999" y="4189232"/>
                </a:lnTo>
                <a:cubicBezTo>
                  <a:pt x="980999" y="4651971"/>
                  <a:pt x="966714" y="5027097"/>
                  <a:pt x="949093" y="5027097"/>
                </a:cubicBezTo>
                <a:lnTo>
                  <a:pt x="0" y="5027097"/>
                </a:lnTo>
                <a:lnTo>
                  <a:pt x="0" y="5027097"/>
                </a:lnTo>
                <a:lnTo>
                  <a:pt x="0" y="3"/>
                </a:lnTo>
                <a:lnTo>
                  <a:pt x="0" y="3"/>
                </a:lnTo>
                <a:lnTo>
                  <a:pt x="949093" y="3"/>
                </a:lnTo>
                <a:cubicBezTo>
                  <a:pt x="966714" y="3"/>
                  <a:pt x="980999" y="375129"/>
                  <a:pt x="980999" y="837868"/>
                </a:cubicBezTo>
                <a:close/>
              </a:path>
            </a:pathLst>
          </a:custGeom>
          <a:solidFill>
            <a:srgbClr val="B7FFFA">
              <a:alpha val="89804"/>
            </a:srgbClr>
          </a:solidFill>
          <a:ln w="19050" cap="flat" cmpd="sng" algn="ctr">
            <a:solidFill>
              <a:srgbClr val="196B2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1" tIns="171713" rIns="139328" bIns="171714" numCol="1" spcCol="1270" anchor="ctr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/>
              <a:t>Experienced teams with past CIS Implementation success</a:t>
            </a:r>
          </a:p>
          <a:p>
            <a:pPr marL="114300" lvl="2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b="0" i="0" kern="1200"/>
              <a:t>Leverage experienced external partners including RFI/RFP advisory, named SI core team, and Software vendor and cloud hosting specialists. </a:t>
            </a:r>
            <a:endParaRPr lang="en-US" sz="1100" kern="1200"/>
          </a:p>
          <a:p>
            <a:pPr marL="114300" lvl="2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b="0" i="0" kern="1200"/>
              <a:t>Dedicated Change/Adoption, QA audit teams, and legal support for contract and T&amp;C management.</a:t>
            </a:r>
            <a:endParaRPr lang="en-US" sz="1100" kern="12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BBAC3F4-1C52-9369-5141-DD49786458E2}"/>
              </a:ext>
            </a:extLst>
          </p:cNvPr>
          <p:cNvSpPr/>
          <p:nvPr/>
        </p:nvSpPr>
        <p:spPr>
          <a:xfrm>
            <a:off x="4960883" y="2115080"/>
            <a:ext cx="2000985" cy="989988"/>
          </a:xfrm>
          <a:custGeom>
            <a:avLst/>
            <a:gdLst>
              <a:gd name="csX0" fmla="*/ 0 w 2000985"/>
              <a:gd name="csY0" fmla="*/ 165001 h 989988"/>
              <a:gd name="csX1" fmla="*/ 165001 w 2000985"/>
              <a:gd name="csY1" fmla="*/ 0 h 989988"/>
              <a:gd name="csX2" fmla="*/ 1835984 w 2000985"/>
              <a:gd name="csY2" fmla="*/ 0 h 989988"/>
              <a:gd name="csX3" fmla="*/ 2000985 w 2000985"/>
              <a:gd name="csY3" fmla="*/ 165001 h 989988"/>
              <a:gd name="csX4" fmla="*/ 2000985 w 2000985"/>
              <a:gd name="csY4" fmla="*/ 824987 h 989988"/>
              <a:gd name="csX5" fmla="*/ 1835984 w 2000985"/>
              <a:gd name="csY5" fmla="*/ 989988 h 989988"/>
              <a:gd name="csX6" fmla="*/ 165001 w 2000985"/>
              <a:gd name="csY6" fmla="*/ 989988 h 989988"/>
              <a:gd name="csX7" fmla="*/ 0 w 2000985"/>
              <a:gd name="csY7" fmla="*/ 824987 h 989988"/>
              <a:gd name="csX8" fmla="*/ 0 w 2000985"/>
              <a:gd name="csY8" fmla="*/ 165001 h 98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00985" h="989988">
                <a:moveTo>
                  <a:pt x="0" y="165001"/>
                </a:moveTo>
                <a:cubicBezTo>
                  <a:pt x="0" y="73873"/>
                  <a:pt x="73873" y="0"/>
                  <a:pt x="165001" y="0"/>
                </a:cubicBezTo>
                <a:lnTo>
                  <a:pt x="1835984" y="0"/>
                </a:lnTo>
                <a:cubicBezTo>
                  <a:pt x="1927112" y="0"/>
                  <a:pt x="2000985" y="73873"/>
                  <a:pt x="2000985" y="165001"/>
                </a:cubicBezTo>
                <a:lnTo>
                  <a:pt x="2000985" y="824987"/>
                </a:lnTo>
                <a:cubicBezTo>
                  <a:pt x="2000985" y="916115"/>
                  <a:pt x="1927112" y="989988"/>
                  <a:pt x="1835984" y="989988"/>
                </a:cubicBezTo>
                <a:lnTo>
                  <a:pt x="165001" y="989988"/>
                </a:lnTo>
                <a:cubicBezTo>
                  <a:pt x="73873" y="989988"/>
                  <a:pt x="0" y="916115"/>
                  <a:pt x="0" y="824987"/>
                </a:cubicBezTo>
                <a:lnTo>
                  <a:pt x="0" y="165001"/>
                </a:lnTo>
                <a:close/>
              </a:path>
            </a:pathLst>
          </a:custGeom>
          <a:solidFill>
            <a:srgbClr val="00A69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07" tIns="82617" rIns="116907" bIns="82617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Consultants/CIS Software Vendor and Hosting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2F99F59-C9A7-9704-EE5B-A7E2E99857AE}"/>
              </a:ext>
            </a:extLst>
          </p:cNvPr>
          <p:cNvSpPr/>
          <p:nvPr/>
        </p:nvSpPr>
        <p:spPr>
          <a:xfrm>
            <a:off x="7021002" y="3223634"/>
            <a:ext cx="5027100" cy="871854"/>
          </a:xfrm>
          <a:custGeom>
            <a:avLst/>
            <a:gdLst>
              <a:gd name="csX0" fmla="*/ 145312 w 871854"/>
              <a:gd name="csY0" fmla="*/ 0 h 5027100"/>
              <a:gd name="csX1" fmla="*/ 726542 w 871854"/>
              <a:gd name="csY1" fmla="*/ 0 h 5027100"/>
              <a:gd name="csX2" fmla="*/ 871854 w 871854"/>
              <a:gd name="csY2" fmla="*/ 145312 h 5027100"/>
              <a:gd name="csX3" fmla="*/ 871854 w 871854"/>
              <a:gd name="csY3" fmla="*/ 5027100 h 5027100"/>
              <a:gd name="csX4" fmla="*/ 871854 w 871854"/>
              <a:gd name="csY4" fmla="*/ 5027100 h 5027100"/>
              <a:gd name="csX5" fmla="*/ 0 w 871854"/>
              <a:gd name="csY5" fmla="*/ 5027100 h 5027100"/>
              <a:gd name="csX6" fmla="*/ 0 w 871854"/>
              <a:gd name="csY6" fmla="*/ 5027100 h 5027100"/>
              <a:gd name="csX7" fmla="*/ 0 w 871854"/>
              <a:gd name="csY7" fmla="*/ 145312 h 5027100"/>
              <a:gd name="csX8" fmla="*/ 145312 w 871854"/>
              <a:gd name="csY8" fmla="*/ 0 h 5027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71854" h="5027100">
                <a:moveTo>
                  <a:pt x="871854" y="837869"/>
                </a:moveTo>
                <a:lnTo>
                  <a:pt x="871854" y="4189231"/>
                </a:lnTo>
                <a:cubicBezTo>
                  <a:pt x="871854" y="4651974"/>
                  <a:pt x="860571" y="5027097"/>
                  <a:pt x="846652" y="5027097"/>
                </a:cubicBezTo>
                <a:lnTo>
                  <a:pt x="0" y="5027097"/>
                </a:lnTo>
                <a:lnTo>
                  <a:pt x="0" y="5027097"/>
                </a:lnTo>
                <a:lnTo>
                  <a:pt x="0" y="3"/>
                </a:lnTo>
                <a:lnTo>
                  <a:pt x="0" y="3"/>
                </a:lnTo>
                <a:lnTo>
                  <a:pt x="846652" y="3"/>
                </a:lnTo>
                <a:cubicBezTo>
                  <a:pt x="860571" y="3"/>
                  <a:pt x="871854" y="375126"/>
                  <a:pt x="871854" y="837869"/>
                </a:cubicBezTo>
                <a:close/>
              </a:path>
            </a:pathLst>
          </a:custGeom>
          <a:solidFill>
            <a:srgbClr val="B7FFFA">
              <a:alpha val="89804"/>
            </a:srgbClr>
          </a:solidFill>
          <a:ln w="19050" cap="flat" cmpd="sng" algn="ctr">
            <a:solidFill>
              <a:srgbClr val="196B2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66385" rIns="134000" bIns="166385" numCol="1" spcCol="1270" anchor="ctr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ptos" panose="02110004020202020204"/>
                <a:ea typeface="+mn-ea"/>
                <a:cs typeface="+mn-cs"/>
              </a:rPr>
              <a:t>Engage Business Process Owners and key Customer Operations staff early to shape decisions, validate processes, and support demos. 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ptos" panose="02110004020202020204"/>
                <a:ea typeface="+mn-ea"/>
                <a:cs typeface="+mn-cs"/>
              </a:rPr>
              <a:t>Partner proactively with IT Operations to address workstation, infrastructure, networking, and security needs.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A75137C-5309-5479-CA23-D97625FA1890}"/>
              </a:ext>
            </a:extLst>
          </p:cNvPr>
          <p:cNvSpPr/>
          <p:nvPr/>
        </p:nvSpPr>
        <p:spPr>
          <a:xfrm>
            <a:off x="4960883" y="3154568"/>
            <a:ext cx="2000985" cy="989988"/>
          </a:xfrm>
          <a:custGeom>
            <a:avLst/>
            <a:gdLst>
              <a:gd name="csX0" fmla="*/ 0 w 2000985"/>
              <a:gd name="csY0" fmla="*/ 165001 h 989988"/>
              <a:gd name="csX1" fmla="*/ 165001 w 2000985"/>
              <a:gd name="csY1" fmla="*/ 0 h 989988"/>
              <a:gd name="csX2" fmla="*/ 1835984 w 2000985"/>
              <a:gd name="csY2" fmla="*/ 0 h 989988"/>
              <a:gd name="csX3" fmla="*/ 2000985 w 2000985"/>
              <a:gd name="csY3" fmla="*/ 165001 h 989988"/>
              <a:gd name="csX4" fmla="*/ 2000985 w 2000985"/>
              <a:gd name="csY4" fmla="*/ 824987 h 989988"/>
              <a:gd name="csX5" fmla="*/ 1835984 w 2000985"/>
              <a:gd name="csY5" fmla="*/ 989988 h 989988"/>
              <a:gd name="csX6" fmla="*/ 165001 w 2000985"/>
              <a:gd name="csY6" fmla="*/ 989988 h 989988"/>
              <a:gd name="csX7" fmla="*/ 0 w 2000985"/>
              <a:gd name="csY7" fmla="*/ 824987 h 989988"/>
              <a:gd name="csX8" fmla="*/ 0 w 2000985"/>
              <a:gd name="csY8" fmla="*/ 165001 h 98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00985" h="989988">
                <a:moveTo>
                  <a:pt x="0" y="165001"/>
                </a:moveTo>
                <a:cubicBezTo>
                  <a:pt x="0" y="73873"/>
                  <a:pt x="73873" y="0"/>
                  <a:pt x="165001" y="0"/>
                </a:cubicBezTo>
                <a:lnTo>
                  <a:pt x="1835984" y="0"/>
                </a:lnTo>
                <a:cubicBezTo>
                  <a:pt x="1927112" y="0"/>
                  <a:pt x="2000985" y="73873"/>
                  <a:pt x="2000985" y="165001"/>
                </a:cubicBezTo>
                <a:lnTo>
                  <a:pt x="2000985" y="824987"/>
                </a:lnTo>
                <a:cubicBezTo>
                  <a:pt x="2000985" y="916115"/>
                  <a:pt x="1927112" y="989988"/>
                  <a:pt x="1835984" y="989988"/>
                </a:cubicBezTo>
                <a:lnTo>
                  <a:pt x="165001" y="989988"/>
                </a:lnTo>
                <a:cubicBezTo>
                  <a:pt x="73873" y="989988"/>
                  <a:pt x="0" y="916115"/>
                  <a:pt x="0" y="824987"/>
                </a:cubicBezTo>
                <a:lnTo>
                  <a:pt x="0" y="165001"/>
                </a:lnTo>
                <a:close/>
              </a:path>
            </a:pathLst>
          </a:custGeom>
          <a:solidFill>
            <a:srgbClr val="00A69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07" tIns="82617" rIns="116907" bIns="82617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Internal Operations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7D4FE98-0079-CE4C-545D-F3C996C708EF}"/>
              </a:ext>
            </a:extLst>
          </p:cNvPr>
          <p:cNvSpPr/>
          <p:nvPr/>
        </p:nvSpPr>
        <p:spPr>
          <a:xfrm>
            <a:off x="7021002" y="4271801"/>
            <a:ext cx="5027100" cy="854494"/>
          </a:xfrm>
          <a:custGeom>
            <a:avLst/>
            <a:gdLst>
              <a:gd name="csX0" fmla="*/ 142419 w 854494"/>
              <a:gd name="csY0" fmla="*/ 0 h 5027100"/>
              <a:gd name="csX1" fmla="*/ 712075 w 854494"/>
              <a:gd name="csY1" fmla="*/ 0 h 5027100"/>
              <a:gd name="csX2" fmla="*/ 854494 w 854494"/>
              <a:gd name="csY2" fmla="*/ 142419 h 5027100"/>
              <a:gd name="csX3" fmla="*/ 854494 w 854494"/>
              <a:gd name="csY3" fmla="*/ 5027100 h 5027100"/>
              <a:gd name="csX4" fmla="*/ 854494 w 854494"/>
              <a:gd name="csY4" fmla="*/ 5027100 h 5027100"/>
              <a:gd name="csX5" fmla="*/ 0 w 854494"/>
              <a:gd name="csY5" fmla="*/ 5027100 h 5027100"/>
              <a:gd name="csX6" fmla="*/ 0 w 854494"/>
              <a:gd name="csY6" fmla="*/ 5027100 h 5027100"/>
              <a:gd name="csX7" fmla="*/ 0 w 854494"/>
              <a:gd name="csY7" fmla="*/ 142419 h 5027100"/>
              <a:gd name="csX8" fmla="*/ 142419 w 854494"/>
              <a:gd name="csY8" fmla="*/ 0 h 5027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54494" h="5027100">
                <a:moveTo>
                  <a:pt x="854494" y="837872"/>
                </a:moveTo>
                <a:lnTo>
                  <a:pt x="854494" y="4189228"/>
                </a:lnTo>
                <a:cubicBezTo>
                  <a:pt x="854494" y="4651971"/>
                  <a:pt x="843656" y="5027097"/>
                  <a:pt x="830286" y="5027097"/>
                </a:cubicBezTo>
                <a:lnTo>
                  <a:pt x="0" y="5027097"/>
                </a:lnTo>
                <a:lnTo>
                  <a:pt x="0" y="5027097"/>
                </a:lnTo>
                <a:lnTo>
                  <a:pt x="0" y="3"/>
                </a:lnTo>
                <a:lnTo>
                  <a:pt x="0" y="3"/>
                </a:lnTo>
                <a:lnTo>
                  <a:pt x="830286" y="3"/>
                </a:lnTo>
                <a:cubicBezTo>
                  <a:pt x="843656" y="3"/>
                  <a:pt x="854494" y="375129"/>
                  <a:pt x="854494" y="837872"/>
                </a:cubicBezTo>
                <a:close/>
              </a:path>
            </a:pathLst>
          </a:custGeom>
          <a:solidFill>
            <a:srgbClr val="B7FFFA">
              <a:alpha val="89804"/>
            </a:srgbClr>
          </a:solidFill>
          <a:ln w="19050" cap="flat" cmpd="sng" algn="ctr">
            <a:solidFill>
              <a:srgbClr val="196B2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1" tIns="165538" rIns="133152" bIns="165538" numCol="1" spcCol="1270" anchor="ctr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ptos" panose="02110004020202020204"/>
                <a:ea typeface="+mn-ea"/>
                <a:cs typeface="+mn-cs"/>
              </a:rPr>
              <a:t>Dedicated dependency management team with experience in business and application areas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ptos" panose="02110004020202020204"/>
                <a:ea typeface="+mn-ea"/>
                <a:cs typeface="+mn-cs"/>
              </a:rPr>
              <a:t>Establishment of key business area &amp; Points of Contacts across all affected groups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ptos" panose="02110004020202020204"/>
                <a:ea typeface="+mn-ea"/>
                <a:cs typeface="+mn-cs"/>
              </a:rPr>
              <a:t>Establishment of dedicated sub-teams within critical interfacing systems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9B640D6-B449-E9FC-39C4-79724807EB02}"/>
              </a:ext>
            </a:extLst>
          </p:cNvPr>
          <p:cNvSpPr/>
          <p:nvPr/>
        </p:nvSpPr>
        <p:spPr>
          <a:xfrm>
            <a:off x="4960883" y="4194056"/>
            <a:ext cx="2000985" cy="989988"/>
          </a:xfrm>
          <a:custGeom>
            <a:avLst/>
            <a:gdLst>
              <a:gd name="csX0" fmla="*/ 0 w 2000985"/>
              <a:gd name="csY0" fmla="*/ 165001 h 989988"/>
              <a:gd name="csX1" fmla="*/ 165001 w 2000985"/>
              <a:gd name="csY1" fmla="*/ 0 h 989988"/>
              <a:gd name="csX2" fmla="*/ 1835984 w 2000985"/>
              <a:gd name="csY2" fmla="*/ 0 h 989988"/>
              <a:gd name="csX3" fmla="*/ 2000985 w 2000985"/>
              <a:gd name="csY3" fmla="*/ 165001 h 989988"/>
              <a:gd name="csX4" fmla="*/ 2000985 w 2000985"/>
              <a:gd name="csY4" fmla="*/ 824987 h 989988"/>
              <a:gd name="csX5" fmla="*/ 1835984 w 2000985"/>
              <a:gd name="csY5" fmla="*/ 989988 h 989988"/>
              <a:gd name="csX6" fmla="*/ 165001 w 2000985"/>
              <a:gd name="csY6" fmla="*/ 989988 h 989988"/>
              <a:gd name="csX7" fmla="*/ 0 w 2000985"/>
              <a:gd name="csY7" fmla="*/ 824987 h 989988"/>
              <a:gd name="csX8" fmla="*/ 0 w 2000985"/>
              <a:gd name="csY8" fmla="*/ 165001 h 98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00985" h="989988">
                <a:moveTo>
                  <a:pt x="0" y="165001"/>
                </a:moveTo>
                <a:cubicBezTo>
                  <a:pt x="0" y="73873"/>
                  <a:pt x="73873" y="0"/>
                  <a:pt x="165001" y="0"/>
                </a:cubicBezTo>
                <a:lnTo>
                  <a:pt x="1835984" y="0"/>
                </a:lnTo>
                <a:cubicBezTo>
                  <a:pt x="1927112" y="0"/>
                  <a:pt x="2000985" y="73873"/>
                  <a:pt x="2000985" y="165001"/>
                </a:cubicBezTo>
                <a:lnTo>
                  <a:pt x="2000985" y="824987"/>
                </a:lnTo>
                <a:cubicBezTo>
                  <a:pt x="2000985" y="916115"/>
                  <a:pt x="1927112" y="989988"/>
                  <a:pt x="1835984" y="989988"/>
                </a:cubicBezTo>
                <a:lnTo>
                  <a:pt x="165001" y="989988"/>
                </a:lnTo>
                <a:cubicBezTo>
                  <a:pt x="73873" y="989988"/>
                  <a:pt x="0" y="916115"/>
                  <a:pt x="0" y="824987"/>
                </a:cubicBezTo>
                <a:lnTo>
                  <a:pt x="0" y="165001"/>
                </a:lnTo>
                <a:close/>
              </a:path>
            </a:pathLst>
          </a:custGeom>
          <a:solidFill>
            <a:srgbClr val="00A69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07" tIns="82617" rIns="116907" bIns="82617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Internal Non-Customer Areas and App Teams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3758F8C-2DB2-C006-CA9F-E04B0B9C4D43}"/>
              </a:ext>
            </a:extLst>
          </p:cNvPr>
          <p:cNvSpPr/>
          <p:nvPr/>
        </p:nvSpPr>
        <p:spPr>
          <a:xfrm>
            <a:off x="7021002" y="5342541"/>
            <a:ext cx="5027100" cy="791990"/>
          </a:xfrm>
          <a:custGeom>
            <a:avLst/>
            <a:gdLst>
              <a:gd name="csX0" fmla="*/ 132001 w 791990"/>
              <a:gd name="csY0" fmla="*/ 0 h 5027100"/>
              <a:gd name="csX1" fmla="*/ 659989 w 791990"/>
              <a:gd name="csY1" fmla="*/ 0 h 5027100"/>
              <a:gd name="csX2" fmla="*/ 791990 w 791990"/>
              <a:gd name="csY2" fmla="*/ 132001 h 5027100"/>
              <a:gd name="csX3" fmla="*/ 791990 w 791990"/>
              <a:gd name="csY3" fmla="*/ 5027100 h 5027100"/>
              <a:gd name="csX4" fmla="*/ 791990 w 791990"/>
              <a:gd name="csY4" fmla="*/ 5027100 h 5027100"/>
              <a:gd name="csX5" fmla="*/ 0 w 791990"/>
              <a:gd name="csY5" fmla="*/ 5027100 h 5027100"/>
              <a:gd name="csX6" fmla="*/ 0 w 791990"/>
              <a:gd name="csY6" fmla="*/ 5027100 h 5027100"/>
              <a:gd name="csX7" fmla="*/ 0 w 791990"/>
              <a:gd name="csY7" fmla="*/ 132001 h 5027100"/>
              <a:gd name="csX8" fmla="*/ 132001 w 791990"/>
              <a:gd name="csY8" fmla="*/ 0 h 5027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91990" h="5027100">
                <a:moveTo>
                  <a:pt x="791990" y="837869"/>
                </a:moveTo>
                <a:lnTo>
                  <a:pt x="791990" y="4189231"/>
                </a:lnTo>
                <a:cubicBezTo>
                  <a:pt x="791990" y="4651971"/>
                  <a:pt x="782679" y="5027097"/>
                  <a:pt x="771194" y="5027097"/>
                </a:cubicBezTo>
                <a:lnTo>
                  <a:pt x="0" y="5027097"/>
                </a:lnTo>
                <a:lnTo>
                  <a:pt x="0" y="5027097"/>
                </a:lnTo>
                <a:lnTo>
                  <a:pt x="0" y="3"/>
                </a:lnTo>
                <a:lnTo>
                  <a:pt x="0" y="3"/>
                </a:lnTo>
                <a:lnTo>
                  <a:pt x="771194" y="3"/>
                </a:lnTo>
                <a:cubicBezTo>
                  <a:pt x="782679" y="3"/>
                  <a:pt x="791990" y="375129"/>
                  <a:pt x="791990" y="837869"/>
                </a:cubicBezTo>
                <a:close/>
              </a:path>
            </a:pathLst>
          </a:custGeom>
          <a:solidFill>
            <a:srgbClr val="B7FFFA">
              <a:alpha val="89804"/>
            </a:srgbClr>
          </a:solidFill>
          <a:ln w="19050" cap="flat" cmpd="sng" algn="ctr">
            <a:solidFill>
              <a:srgbClr val="196B2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162487" rIns="130102" bIns="162487" numCol="1" spcCol="1270" anchor="ctr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ptos" panose="02110004020202020204"/>
                <a:ea typeface="+mn-ea"/>
                <a:cs typeface="+mn-cs"/>
              </a:rPr>
              <a:t>Engagement of all Product Owners over external application vendors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100" kern="1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ptos" panose="02110004020202020204"/>
                <a:ea typeface="+mn-ea"/>
                <a:cs typeface="+mn-cs"/>
              </a:rPr>
              <a:t>Creation of clear and consistent work statements, shared goals and timelines, and defined quality/resource expectations to ensure successful integration.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7F4769-6242-A92D-6DE1-3BBBB7350A75}"/>
              </a:ext>
            </a:extLst>
          </p:cNvPr>
          <p:cNvSpPr/>
          <p:nvPr/>
        </p:nvSpPr>
        <p:spPr>
          <a:xfrm>
            <a:off x="4960883" y="5233543"/>
            <a:ext cx="2000985" cy="989988"/>
          </a:xfrm>
          <a:custGeom>
            <a:avLst/>
            <a:gdLst>
              <a:gd name="csX0" fmla="*/ 0 w 2000985"/>
              <a:gd name="csY0" fmla="*/ 165001 h 989988"/>
              <a:gd name="csX1" fmla="*/ 165001 w 2000985"/>
              <a:gd name="csY1" fmla="*/ 0 h 989988"/>
              <a:gd name="csX2" fmla="*/ 1835984 w 2000985"/>
              <a:gd name="csY2" fmla="*/ 0 h 989988"/>
              <a:gd name="csX3" fmla="*/ 2000985 w 2000985"/>
              <a:gd name="csY3" fmla="*/ 165001 h 989988"/>
              <a:gd name="csX4" fmla="*/ 2000985 w 2000985"/>
              <a:gd name="csY4" fmla="*/ 824987 h 989988"/>
              <a:gd name="csX5" fmla="*/ 1835984 w 2000985"/>
              <a:gd name="csY5" fmla="*/ 989988 h 989988"/>
              <a:gd name="csX6" fmla="*/ 165001 w 2000985"/>
              <a:gd name="csY6" fmla="*/ 989988 h 989988"/>
              <a:gd name="csX7" fmla="*/ 0 w 2000985"/>
              <a:gd name="csY7" fmla="*/ 824987 h 989988"/>
              <a:gd name="csX8" fmla="*/ 0 w 2000985"/>
              <a:gd name="csY8" fmla="*/ 165001 h 98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00985" h="989988">
                <a:moveTo>
                  <a:pt x="0" y="165001"/>
                </a:moveTo>
                <a:cubicBezTo>
                  <a:pt x="0" y="73873"/>
                  <a:pt x="73873" y="0"/>
                  <a:pt x="165001" y="0"/>
                </a:cubicBezTo>
                <a:lnTo>
                  <a:pt x="1835984" y="0"/>
                </a:lnTo>
                <a:cubicBezTo>
                  <a:pt x="1927112" y="0"/>
                  <a:pt x="2000985" y="73873"/>
                  <a:pt x="2000985" y="165001"/>
                </a:cubicBezTo>
                <a:lnTo>
                  <a:pt x="2000985" y="824987"/>
                </a:lnTo>
                <a:cubicBezTo>
                  <a:pt x="2000985" y="916115"/>
                  <a:pt x="1927112" y="989988"/>
                  <a:pt x="1835984" y="989988"/>
                </a:cubicBezTo>
                <a:lnTo>
                  <a:pt x="165001" y="989988"/>
                </a:lnTo>
                <a:cubicBezTo>
                  <a:pt x="73873" y="989988"/>
                  <a:pt x="0" y="916115"/>
                  <a:pt x="0" y="824987"/>
                </a:cubicBezTo>
                <a:lnTo>
                  <a:pt x="0" y="165001"/>
                </a:lnTo>
                <a:close/>
              </a:path>
            </a:pathLst>
          </a:custGeom>
          <a:solidFill>
            <a:srgbClr val="00A69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07" tIns="82617" rIns="116907" bIns="82617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/>
              <a:t>External Application Vendors</a:t>
            </a:r>
          </a:p>
        </p:txBody>
      </p:sp>
      <p:pic>
        <p:nvPicPr>
          <p:cNvPr id="9" name="Graphic 8" descr="Handshake outline">
            <a:extLst>
              <a:ext uri="{FF2B5EF4-FFF2-40B4-BE49-F238E27FC236}">
                <a16:creationId xmlns:a16="http://schemas.microsoft.com/office/drawing/2014/main" id="{0A5A7A0E-9742-3AD9-5F2F-972D897517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7009" y="2147887"/>
            <a:ext cx="914400" cy="914400"/>
          </a:xfrm>
          <a:prstGeom prst="rect">
            <a:avLst/>
          </a:prstGeom>
        </p:spPr>
      </p:pic>
      <p:pic>
        <p:nvPicPr>
          <p:cNvPr id="11" name="Graphic 10" descr="Ui Ux outline">
            <a:extLst>
              <a:ext uri="{FF2B5EF4-FFF2-40B4-BE49-F238E27FC236}">
                <a16:creationId xmlns:a16="http://schemas.microsoft.com/office/drawing/2014/main" id="{71DB8DDB-6CB1-D677-F99A-74C11B7DE3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0557" y="3191232"/>
            <a:ext cx="914400" cy="914400"/>
          </a:xfrm>
          <a:prstGeom prst="rect">
            <a:avLst/>
          </a:prstGeom>
        </p:spPr>
      </p:pic>
      <p:pic>
        <p:nvPicPr>
          <p:cNvPr id="13" name="Graphic 12" descr="Building outline">
            <a:extLst>
              <a:ext uri="{FF2B5EF4-FFF2-40B4-BE49-F238E27FC236}">
                <a16:creationId xmlns:a16="http://schemas.microsoft.com/office/drawing/2014/main" id="{2B6966E0-F55C-0EAC-DAF4-678FE322E6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40557" y="5256571"/>
            <a:ext cx="914400" cy="914400"/>
          </a:xfrm>
          <a:prstGeom prst="rect">
            <a:avLst/>
          </a:prstGeom>
        </p:spPr>
      </p:pic>
      <p:pic>
        <p:nvPicPr>
          <p:cNvPr id="17" name="Graphic 16" descr="Group of people outline">
            <a:extLst>
              <a:ext uri="{FF2B5EF4-FFF2-40B4-BE49-F238E27FC236}">
                <a16:creationId xmlns:a16="http://schemas.microsoft.com/office/drawing/2014/main" id="{0C18B91A-33EF-A649-9CCF-356B9B50AD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0557" y="4199959"/>
            <a:ext cx="914400" cy="914400"/>
          </a:xfrm>
          <a:prstGeom prst="rect">
            <a:avLst/>
          </a:prstGeom>
        </p:spPr>
      </p:pic>
      <p:pic>
        <p:nvPicPr>
          <p:cNvPr id="7" name="Graphic 6" descr="Group of men outline">
            <a:extLst>
              <a:ext uri="{FF2B5EF4-FFF2-40B4-BE49-F238E27FC236}">
                <a16:creationId xmlns:a16="http://schemas.microsoft.com/office/drawing/2014/main" id="{5106C268-2780-92DF-8F49-B1C3D5722F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7009" y="1083328"/>
            <a:ext cx="914400" cy="914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FD6FC1-259D-E07B-5375-B39B8078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6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5EC3196-47C3-1183-AAA7-30960C2C96F3}"/>
              </a:ext>
            </a:extLst>
          </p:cNvPr>
          <p:cNvSpPr txBox="1">
            <a:spLocks/>
          </p:cNvSpPr>
          <p:nvPr/>
        </p:nvSpPr>
        <p:spPr>
          <a:xfrm>
            <a:off x="823553" y="499222"/>
            <a:ext cx="10544893" cy="6615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The Jaws of Culture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2156858-F9B8-7FA0-24CA-1F75F8549FE9}"/>
              </a:ext>
            </a:extLst>
          </p:cNvPr>
          <p:cNvSpPr txBox="1">
            <a:spLocks/>
          </p:cNvSpPr>
          <p:nvPr/>
        </p:nvSpPr>
        <p:spPr>
          <a:xfrm>
            <a:off x="800476" y="1243664"/>
            <a:ext cx="11126788" cy="31115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Strategic initiatives are often thwarted by an unhealthy culture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672F9B-5DE2-6FC7-6AEF-131FCEE30BD9}"/>
              </a:ext>
            </a:extLst>
          </p:cNvPr>
          <p:cNvGrpSpPr/>
          <p:nvPr/>
        </p:nvGrpSpPr>
        <p:grpSpPr>
          <a:xfrm>
            <a:off x="3504708" y="3392607"/>
            <a:ext cx="1137130" cy="1057541"/>
            <a:chOff x="4487901" y="3933654"/>
            <a:chExt cx="1004308" cy="1160403"/>
          </a:xfrm>
        </p:grpSpPr>
        <p:sp>
          <p:nvSpPr>
            <p:cNvPr id="5" name="Right Arrow 7">
              <a:extLst>
                <a:ext uri="{FF2B5EF4-FFF2-40B4-BE49-F238E27FC236}">
                  <a16:creationId xmlns:a16="http://schemas.microsoft.com/office/drawing/2014/main" id="{395727CC-CCDE-0332-40A2-23BD9E1DABF2}"/>
                </a:ext>
              </a:extLst>
            </p:cNvPr>
            <p:cNvSpPr/>
            <p:nvPr/>
          </p:nvSpPr>
          <p:spPr bwMode="auto">
            <a:xfrm rot="432708" flipV="1">
              <a:off x="4505524" y="4181695"/>
              <a:ext cx="936206" cy="16824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83334" tIns="41667" rIns="83334" bIns="4166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3338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38" b="0" i="0" u="none" strike="noStrike" kern="1200" cap="none" spc="0" normalizeH="0" baseline="0" noProof="0">
                <a:ln>
                  <a:noFill/>
                </a:ln>
                <a:solidFill>
                  <a:srgbClr val="998643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endParaRPr>
            </a:p>
          </p:txBody>
        </p:sp>
        <p:sp>
          <p:nvSpPr>
            <p:cNvPr id="6" name="Right Arrow 8">
              <a:extLst>
                <a:ext uri="{FF2B5EF4-FFF2-40B4-BE49-F238E27FC236}">
                  <a16:creationId xmlns:a16="http://schemas.microsoft.com/office/drawing/2014/main" id="{F4A9EB6F-E251-0C75-14E2-2D4C479E19DC}"/>
                </a:ext>
              </a:extLst>
            </p:cNvPr>
            <p:cNvSpPr/>
            <p:nvPr/>
          </p:nvSpPr>
          <p:spPr bwMode="auto">
            <a:xfrm rot="21167292">
              <a:off x="4509624" y="4677777"/>
              <a:ext cx="936206" cy="16824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83334" tIns="41667" rIns="83334" bIns="4166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3338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38" b="0" i="0" u="none" strike="noStrike" kern="1200" cap="none" spc="0" normalizeH="0" baseline="0" noProof="0">
                <a:ln>
                  <a:noFill/>
                </a:ln>
                <a:solidFill>
                  <a:srgbClr val="998643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endParaRPr>
            </a:p>
          </p:txBody>
        </p:sp>
        <p:sp>
          <p:nvSpPr>
            <p:cNvPr id="7" name="Right Arrow 9">
              <a:extLst>
                <a:ext uri="{FF2B5EF4-FFF2-40B4-BE49-F238E27FC236}">
                  <a16:creationId xmlns:a16="http://schemas.microsoft.com/office/drawing/2014/main" id="{76E38CA0-9B84-E26B-5732-576CAC07E96C}"/>
                </a:ext>
              </a:extLst>
            </p:cNvPr>
            <p:cNvSpPr/>
            <p:nvPr/>
          </p:nvSpPr>
          <p:spPr bwMode="auto">
            <a:xfrm rot="900000">
              <a:off x="4551903" y="3933654"/>
              <a:ext cx="936206" cy="16824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83334" tIns="41667" rIns="83334" bIns="4166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3338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38" b="0" i="0" u="none" strike="noStrike" kern="1200" cap="none" spc="0" normalizeH="0" baseline="0" noProof="0">
                <a:ln>
                  <a:noFill/>
                </a:ln>
                <a:solidFill>
                  <a:srgbClr val="998643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endParaRPr>
            </a:p>
          </p:txBody>
        </p:sp>
        <p:sp>
          <p:nvSpPr>
            <p:cNvPr id="8" name="Right Arrow 10">
              <a:extLst>
                <a:ext uri="{FF2B5EF4-FFF2-40B4-BE49-F238E27FC236}">
                  <a16:creationId xmlns:a16="http://schemas.microsoft.com/office/drawing/2014/main" id="{63B40741-DF3D-9240-3865-137FD25D63DA}"/>
                </a:ext>
              </a:extLst>
            </p:cNvPr>
            <p:cNvSpPr/>
            <p:nvPr/>
          </p:nvSpPr>
          <p:spPr bwMode="auto">
            <a:xfrm>
              <a:off x="4487901" y="4429736"/>
              <a:ext cx="936206" cy="16824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83334" tIns="41667" rIns="83334" bIns="4166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3338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38" b="0" i="0" u="none" strike="noStrike" kern="1200" cap="none" spc="0" normalizeH="0" baseline="0" noProof="0">
                <a:ln>
                  <a:noFill/>
                </a:ln>
                <a:solidFill>
                  <a:srgbClr val="998643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endParaRPr>
            </a:p>
          </p:txBody>
        </p:sp>
        <p:sp>
          <p:nvSpPr>
            <p:cNvPr id="9" name="Right Arrow 11">
              <a:extLst>
                <a:ext uri="{FF2B5EF4-FFF2-40B4-BE49-F238E27FC236}">
                  <a16:creationId xmlns:a16="http://schemas.microsoft.com/office/drawing/2014/main" id="{C824BAF0-63C1-DD1E-324F-0B88B3216A02}"/>
                </a:ext>
              </a:extLst>
            </p:cNvPr>
            <p:cNvSpPr/>
            <p:nvPr/>
          </p:nvSpPr>
          <p:spPr bwMode="auto">
            <a:xfrm rot="20700000">
              <a:off x="4556003" y="4925817"/>
              <a:ext cx="936206" cy="16824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83334" tIns="41667" rIns="83334" bIns="4166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3338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38" b="0" i="0" u="none" strike="noStrike" kern="1200" cap="none" spc="0" normalizeH="0" baseline="0" noProof="0">
                <a:ln>
                  <a:noFill/>
                </a:ln>
                <a:solidFill>
                  <a:srgbClr val="998643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endParaRPr>
            </a:p>
          </p:txBody>
        </p:sp>
      </p:grpSp>
      <p:sp>
        <p:nvSpPr>
          <p:cNvPr id="10" name="Rectangle 66">
            <a:extLst>
              <a:ext uri="{FF2B5EF4-FFF2-40B4-BE49-F238E27FC236}">
                <a16:creationId xmlns:a16="http://schemas.microsoft.com/office/drawing/2014/main" id="{03C6FBCA-5C46-5798-950C-30FC7FBB6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019" y="1865767"/>
            <a:ext cx="1024253" cy="32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786" tIns="36170" rIns="73786" bIns="36170">
            <a:spAutoFit/>
          </a:bodyPr>
          <a:lstStyle>
            <a:lvl1pPr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1pPr>
            <a:lvl2pPr marL="742950" indent="-28575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2pPr>
            <a:lvl3pPr marL="11430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3pPr>
            <a:lvl4pPr marL="16002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4pPr>
            <a:lvl5pPr marL="20574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5pPr>
            <a:lvl6pPr marL="25146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6pPr>
            <a:lvl7pPr marL="29718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7pPr>
            <a:lvl8pPr marL="34290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8pPr>
            <a:lvl9pPr marL="38862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9pPr>
          </a:lstStyle>
          <a:p>
            <a:pPr marL="0" marR="0" lvl="0" indent="0" algn="ctr" defTabSz="820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41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Initiatives</a:t>
            </a:r>
          </a:p>
        </p:txBody>
      </p:sp>
      <p:sp>
        <p:nvSpPr>
          <p:cNvPr id="11" name="Right Arrow 13">
            <a:extLst>
              <a:ext uri="{FF2B5EF4-FFF2-40B4-BE49-F238E27FC236}">
                <a16:creationId xmlns:a16="http://schemas.microsoft.com/office/drawing/2014/main" id="{A9A8C893-85AC-019F-845B-0E5BE9D970B0}"/>
              </a:ext>
            </a:extLst>
          </p:cNvPr>
          <p:cNvSpPr/>
          <p:nvPr/>
        </p:nvSpPr>
        <p:spPr bwMode="auto">
          <a:xfrm>
            <a:off x="5903394" y="3843194"/>
            <a:ext cx="853217" cy="153327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3334" tIns="41667" rIns="83334" bIns="4166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8333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38" b="0" i="0" u="none" strike="noStrike" kern="1200" cap="none" spc="0" normalizeH="0" baseline="0" noProof="0">
              <a:ln>
                <a:noFill/>
              </a:ln>
              <a:solidFill>
                <a:srgbClr val="998643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ight Arrow 14">
            <a:extLst>
              <a:ext uri="{FF2B5EF4-FFF2-40B4-BE49-F238E27FC236}">
                <a16:creationId xmlns:a16="http://schemas.microsoft.com/office/drawing/2014/main" id="{BFDB54ED-47B6-D1DD-7EC4-504502C560BA}"/>
              </a:ext>
            </a:extLst>
          </p:cNvPr>
          <p:cNvSpPr/>
          <p:nvPr/>
        </p:nvSpPr>
        <p:spPr bwMode="auto">
          <a:xfrm>
            <a:off x="7063386" y="3843194"/>
            <a:ext cx="853217" cy="153327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3334" tIns="41667" rIns="83334" bIns="4166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8333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38" b="0" i="0" u="none" strike="noStrike" kern="1200" cap="none" spc="0" normalizeH="0" baseline="0" noProof="0">
              <a:ln>
                <a:noFill/>
              </a:ln>
              <a:solidFill>
                <a:srgbClr val="998643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AF0E70-9898-CDA6-D244-FB2D11EF154F}"/>
              </a:ext>
            </a:extLst>
          </p:cNvPr>
          <p:cNvGrpSpPr/>
          <p:nvPr/>
        </p:nvGrpSpPr>
        <p:grpSpPr>
          <a:xfrm>
            <a:off x="5273704" y="1907424"/>
            <a:ext cx="3345678" cy="4085402"/>
            <a:chOff x="5739131" y="2326591"/>
            <a:chExt cx="2962448" cy="4482771"/>
          </a:xfrm>
          <a:solidFill>
            <a:schemeClr val="accent6"/>
          </a:solidFill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E2FE4C-53E4-FAED-7253-1EFFD857E10A}"/>
                </a:ext>
              </a:extLst>
            </p:cNvPr>
            <p:cNvGrpSpPr/>
            <p:nvPr/>
          </p:nvGrpSpPr>
          <p:grpSpPr>
            <a:xfrm>
              <a:off x="5991699" y="3753023"/>
              <a:ext cx="2469870" cy="664092"/>
              <a:chOff x="4044950" y="3030538"/>
              <a:chExt cx="2809875" cy="482600"/>
            </a:xfrm>
            <a:grpFill/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10E779EB-7B00-532F-7931-62FEDC2BB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4950" y="3030538"/>
                <a:ext cx="554037" cy="482600"/>
              </a:xfrm>
              <a:custGeom>
                <a:avLst/>
                <a:gdLst>
                  <a:gd name="T0" fmla="*/ 172 w 349"/>
                  <a:gd name="T1" fmla="*/ 0 h 304"/>
                  <a:gd name="T2" fmla="*/ 349 w 349"/>
                  <a:gd name="T3" fmla="*/ 0 h 304"/>
                  <a:gd name="T4" fmla="*/ 260 w 349"/>
                  <a:gd name="T5" fmla="*/ 152 h 304"/>
                  <a:gd name="T6" fmla="*/ 172 w 349"/>
                  <a:gd name="T7" fmla="*/ 304 h 304"/>
                  <a:gd name="T8" fmla="*/ 84 w 349"/>
                  <a:gd name="T9" fmla="*/ 152 h 304"/>
                  <a:gd name="T10" fmla="*/ 0 w 349"/>
                  <a:gd name="T11" fmla="*/ 0 h 304"/>
                  <a:gd name="T12" fmla="*/ 172 w 349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04">
                    <a:moveTo>
                      <a:pt x="172" y="0"/>
                    </a:moveTo>
                    <a:lnTo>
                      <a:pt x="349" y="0"/>
                    </a:lnTo>
                    <a:lnTo>
                      <a:pt x="260" y="152"/>
                    </a:lnTo>
                    <a:lnTo>
                      <a:pt x="172" y="304"/>
                    </a:lnTo>
                    <a:lnTo>
                      <a:pt x="84" y="152"/>
                    </a:lnTo>
                    <a:lnTo>
                      <a:pt x="0" y="0"/>
                    </a:lnTo>
                    <a:lnTo>
                      <a:pt x="17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id="{C8B29428-9C94-3269-2800-84C51BF71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3288" y="3030538"/>
                <a:ext cx="552450" cy="482600"/>
              </a:xfrm>
              <a:custGeom>
                <a:avLst/>
                <a:gdLst>
                  <a:gd name="T0" fmla="*/ 172 w 348"/>
                  <a:gd name="T1" fmla="*/ 0 h 304"/>
                  <a:gd name="T2" fmla="*/ 348 w 348"/>
                  <a:gd name="T3" fmla="*/ 0 h 304"/>
                  <a:gd name="T4" fmla="*/ 260 w 348"/>
                  <a:gd name="T5" fmla="*/ 152 h 304"/>
                  <a:gd name="T6" fmla="*/ 172 w 348"/>
                  <a:gd name="T7" fmla="*/ 304 h 304"/>
                  <a:gd name="T8" fmla="*/ 84 w 348"/>
                  <a:gd name="T9" fmla="*/ 152 h 304"/>
                  <a:gd name="T10" fmla="*/ 0 w 348"/>
                  <a:gd name="T11" fmla="*/ 0 h 304"/>
                  <a:gd name="T12" fmla="*/ 172 w 348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2" y="0"/>
                    </a:moveTo>
                    <a:lnTo>
                      <a:pt x="348" y="0"/>
                    </a:lnTo>
                    <a:lnTo>
                      <a:pt x="260" y="152"/>
                    </a:lnTo>
                    <a:lnTo>
                      <a:pt x="172" y="304"/>
                    </a:lnTo>
                    <a:lnTo>
                      <a:pt x="84" y="152"/>
                    </a:lnTo>
                    <a:lnTo>
                      <a:pt x="0" y="0"/>
                    </a:lnTo>
                    <a:lnTo>
                      <a:pt x="17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D9F78788-265C-3BBA-811A-333AC385D3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263" y="3030538"/>
                <a:ext cx="552450" cy="482600"/>
              </a:xfrm>
              <a:custGeom>
                <a:avLst/>
                <a:gdLst>
                  <a:gd name="T0" fmla="*/ 177 w 348"/>
                  <a:gd name="T1" fmla="*/ 0 h 304"/>
                  <a:gd name="T2" fmla="*/ 348 w 348"/>
                  <a:gd name="T3" fmla="*/ 0 h 304"/>
                  <a:gd name="T4" fmla="*/ 265 w 348"/>
                  <a:gd name="T5" fmla="*/ 152 h 304"/>
                  <a:gd name="T6" fmla="*/ 177 w 348"/>
                  <a:gd name="T7" fmla="*/ 304 h 304"/>
                  <a:gd name="T8" fmla="*/ 89 w 348"/>
                  <a:gd name="T9" fmla="*/ 152 h 304"/>
                  <a:gd name="T10" fmla="*/ 0 w 348"/>
                  <a:gd name="T11" fmla="*/ 0 h 304"/>
                  <a:gd name="T12" fmla="*/ 177 w 348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7" y="0"/>
                    </a:moveTo>
                    <a:lnTo>
                      <a:pt x="348" y="0"/>
                    </a:lnTo>
                    <a:lnTo>
                      <a:pt x="265" y="152"/>
                    </a:lnTo>
                    <a:lnTo>
                      <a:pt x="177" y="304"/>
                    </a:lnTo>
                    <a:lnTo>
                      <a:pt x="89" y="152"/>
                    </a:lnTo>
                    <a:lnTo>
                      <a:pt x="0" y="0"/>
                    </a:lnTo>
                    <a:lnTo>
                      <a:pt x="1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B0755B75-A45A-B14A-40CD-BC677BD04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75" y="3030538"/>
                <a:ext cx="552450" cy="482600"/>
              </a:xfrm>
              <a:custGeom>
                <a:avLst/>
                <a:gdLst>
                  <a:gd name="T0" fmla="*/ 172 w 348"/>
                  <a:gd name="T1" fmla="*/ 0 h 304"/>
                  <a:gd name="T2" fmla="*/ 348 w 348"/>
                  <a:gd name="T3" fmla="*/ 0 h 304"/>
                  <a:gd name="T4" fmla="*/ 260 w 348"/>
                  <a:gd name="T5" fmla="*/ 152 h 304"/>
                  <a:gd name="T6" fmla="*/ 172 w 348"/>
                  <a:gd name="T7" fmla="*/ 304 h 304"/>
                  <a:gd name="T8" fmla="*/ 84 w 348"/>
                  <a:gd name="T9" fmla="*/ 152 h 304"/>
                  <a:gd name="T10" fmla="*/ 0 w 348"/>
                  <a:gd name="T11" fmla="*/ 0 h 304"/>
                  <a:gd name="T12" fmla="*/ 172 w 348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2" y="0"/>
                    </a:moveTo>
                    <a:lnTo>
                      <a:pt x="348" y="0"/>
                    </a:lnTo>
                    <a:lnTo>
                      <a:pt x="260" y="152"/>
                    </a:lnTo>
                    <a:lnTo>
                      <a:pt x="172" y="304"/>
                    </a:lnTo>
                    <a:lnTo>
                      <a:pt x="84" y="152"/>
                    </a:lnTo>
                    <a:lnTo>
                      <a:pt x="0" y="0"/>
                    </a:lnTo>
                    <a:lnTo>
                      <a:pt x="17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60447ACF-8C38-FEF4-617D-22C102453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150" y="3030538"/>
                <a:ext cx="552450" cy="482600"/>
              </a:xfrm>
              <a:custGeom>
                <a:avLst/>
                <a:gdLst>
                  <a:gd name="T0" fmla="*/ 177 w 348"/>
                  <a:gd name="T1" fmla="*/ 0 h 304"/>
                  <a:gd name="T2" fmla="*/ 348 w 348"/>
                  <a:gd name="T3" fmla="*/ 0 h 304"/>
                  <a:gd name="T4" fmla="*/ 265 w 348"/>
                  <a:gd name="T5" fmla="*/ 152 h 304"/>
                  <a:gd name="T6" fmla="*/ 177 w 348"/>
                  <a:gd name="T7" fmla="*/ 304 h 304"/>
                  <a:gd name="T8" fmla="*/ 89 w 348"/>
                  <a:gd name="T9" fmla="*/ 152 h 304"/>
                  <a:gd name="T10" fmla="*/ 0 w 348"/>
                  <a:gd name="T11" fmla="*/ 0 h 304"/>
                  <a:gd name="T12" fmla="*/ 177 w 348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7" y="0"/>
                    </a:moveTo>
                    <a:lnTo>
                      <a:pt x="348" y="0"/>
                    </a:lnTo>
                    <a:lnTo>
                      <a:pt x="265" y="152"/>
                    </a:lnTo>
                    <a:lnTo>
                      <a:pt x="177" y="304"/>
                    </a:lnTo>
                    <a:lnTo>
                      <a:pt x="89" y="152"/>
                    </a:lnTo>
                    <a:lnTo>
                      <a:pt x="0" y="0"/>
                    </a:lnTo>
                    <a:lnTo>
                      <a:pt x="1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FE40B85D-6502-D700-B8B3-0D47C8D5D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1063" y="3030538"/>
                <a:ext cx="552450" cy="482600"/>
              </a:xfrm>
              <a:custGeom>
                <a:avLst/>
                <a:gdLst>
                  <a:gd name="T0" fmla="*/ 172 w 348"/>
                  <a:gd name="T1" fmla="*/ 0 h 304"/>
                  <a:gd name="T2" fmla="*/ 348 w 348"/>
                  <a:gd name="T3" fmla="*/ 0 h 304"/>
                  <a:gd name="T4" fmla="*/ 260 w 348"/>
                  <a:gd name="T5" fmla="*/ 152 h 304"/>
                  <a:gd name="T6" fmla="*/ 172 w 348"/>
                  <a:gd name="T7" fmla="*/ 304 h 304"/>
                  <a:gd name="T8" fmla="*/ 84 w 348"/>
                  <a:gd name="T9" fmla="*/ 152 h 304"/>
                  <a:gd name="T10" fmla="*/ 0 w 348"/>
                  <a:gd name="T11" fmla="*/ 0 h 304"/>
                  <a:gd name="T12" fmla="*/ 172 w 348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2" y="0"/>
                    </a:moveTo>
                    <a:lnTo>
                      <a:pt x="348" y="0"/>
                    </a:lnTo>
                    <a:lnTo>
                      <a:pt x="260" y="152"/>
                    </a:lnTo>
                    <a:lnTo>
                      <a:pt x="172" y="304"/>
                    </a:lnTo>
                    <a:lnTo>
                      <a:pt x="84" y="152"/>
                    </a:lnTo>
                    <a:lnTo>
                      <a:pt x="0" y="0"/>
                    </a:lnTo>
                    <a:lnTo>
                      <a:pt x="17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Freeform 11">
                <a:extLst>
                  <a:ext uri="{FF2B5EF4-FFF2-40B4-BE49-F238E27FC236}">
                    <a16:creationId xmlns:a16="http://schemas.microsoft.com/office/drawing/2014/main" id="{9EC1B90C-1603-CE48-86E9-A8895B973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038" y="3030538"/>
                <a:ext cx="554037" cy="482600"/>
              </a:xfrm>
              <a:custGeom>
                <a:avLst/>
                <a:gdLst>
                  <a:gd name="T0" fmla="*/ 177 w 349"/>
                  <a:gd name="T1" fmla="*/ 0 h 304"/>
                  <a:gd name="T2" fmla="*/ 349 w 349"/>
                  <a:gd name="T3" fmla="*/ 0 h 304"/>
                  <a:gd name="T4" fmla="*/ 265 w 349"/>
                  <a:gd name="T5" fmla="*/ 152 h 304"/>
                  <a:gd name="T6" fmla="*/ 177 w 349"/>
                  <a:gd name="T7" fmla="*/ 304 h 304"/>
                  <a:gd name="T8" fmla="*/ 89 w 349"/>
                  <a:gd name="T9" fmla="*/ 152 h 304"/>
                  <a:gd name="T10" fmla="*/ 0 w 349"/>
                  <a:gd name="T11" fmla="*/ 0 h 304"/>
                  <a:gd name="T12" fmla="*/ 177 w 349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04">
                    <a:moveTo>
                      <a:pt x="177" y="0"/>
                    </a:moveTo>
                    <a:lnTo>
                      <a:pt x="349" y="0"/>
                    </a:lnTo>
                    <a:lnTo>
                      <a:pt x="265" y="152"/>
                    </a:lnTo>
                    <a:lnTo>
                      <a:pt x="177" y="304"/>
                    </a:lnTo>
                    <a:lnTo>
                      <a:pt x="89" y="152"/>
                    </a:lnTo>
                    <a:lnTo>
                      <a:pt x="0" y="0"/>
                    </a:lnTo>
                    <a:lnTo>
                      <a:pt x="1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Freeform 12">
                <a:extLst>
                  <a:ext uri="{FF2B5EF4-FFF2-40B4-BE49-F238E27FC236}">
                    <a16:creationId xmlns:a16="http://schemas.microsoft.com/office/drawing/2014/main" id="{F49785A9-236E-08ED-1C3E-B2F01D490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2375" y="3030538"/>
                <a:ext cx="552450" cy="482600"/>
              </a:xfrm>
              <a:custGeom>
                <a:avLst/>
                <a:gdLst>
                  <a:gd name="T0" fmla="*/ 177 w 348"/>
                  <a:gd name="T1" fmla="*/ 0 h 304"/>
                  <a:gd name="T2" fmla="*/ 348 w 348"/>
                  <a:gd name="T3" fmla="*/ 0 h 304"/>
                  <a:gd name="T4" fmla="*/ 260 w 348"/>
                  <a:gd name="T5" fmla="*/ 152 h 304"/>
                  <a:gd name="T6" fmla="*/ 177 w 348"/>
                  <a:gd name="T7" fmla="*/ 304 h 304"/>
                  <a:gd name="T8" fmla="*/ 88 w 348"/>
                  <a:gd name="T9" fmla="*/ 152 h 304"/>
                  <a:gd name="T10" fmla="*/ 0 w 348"/>
                  <a:gd name="T11" fmla="*/ 0 h 304"/>
                  <a:gd name="T12" fmla="*/ 177 w 348"/>
                  <a:gd name="T13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7" y="0"/>
                    </a:moveTo>
                    <a:lnTo>
                      <a:pt x="348" y="0"/>
                    </a:lnTo>
                    <a:lnTo>
                      <a:pt x="260" y="152"/>
                    </a:lnTo>
                    <a:lnTo>
                      <a:pt x="177" y="304"/>
                    </a:lnTo>
                    <a:lnTo>
                      <a:pt x="88" y="152"/>
                    </a:lnTo>
                    <a:lnTo>
                      <a:pt x="0" y="0"/>
                    </a:lnTo>
                    <a:lnTo>
                      <a:pt x="17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738B1B3-41E7-2766-10F1-23A1DEF7B089}"/>
                </a:ext>
              </a:extLst>
            </p:cNvPr>
            <p:cNvGrpSpPr/>
            <p:nvPr/>
          </p:nvGrpSpPr>
          <p:grpSpPr>
            <a:xfrm>
              <a:off x="6128449" y="4658944"/>
              <a:ext cx="2196370" cy="520415"/>
              <a:chOff x="4200525" y="4011613"/>
              <a:chExt cx="2498725" cy="482600"/>
            </a:xfrm>
            <a:grpFill/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9F732439-9429-7E3A-83E8-66C7AF5A3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0525" y="4011613"/>
                <a:ext cx="560387" cy="482600"/>
              </a:xfrm>
              <a:custGeom>
                <a:avLst/>
                <a:gdLst>
                  <a:gd name="T0" fmla="*/ 177 w 353"/>
                  <a:gd name="T1" fmla="*/ 304 h 304"/>
                  <a:gd name="T2" fmla="*/ 0 w 353"/>
                  <a:gd name="T3" fmla="*/ 304 h 304"/>
                  <a:gd name="T4" fmla="*/ 89 w 353"/>
                  <a:gd name="T5" fmla="*/ 152 h 304"/>
                  <a:gd name="T6" fmla="*/ 177 w 353"/>
                  <a:gd name="T7" fmla="*/ 0 h 304"/>
                  <a:gd name="T8" fmla="*/ 265 w 353"/>
                  <a:gd name="T9" fmla="*/ 152 h 304"/>
                  <a:gd name="T10" fmla="*/ 353 w 353"/>
                  <a:gd name="T11" fmla="*/ 304 h 304"/>
                  <a:gd name="T12" fmla="*/ 177 w 353"/>
                  <a:gd name="T13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3" h="304">
                    <a:moveTo>
                      <a:pt x="177" y="304"/>
                    </a:moveTo>
                    <a:lnTo>
                      <a:pt x="0" y="304"/>
                    </a:lnTo>
                    <a:lnTo>
                      <a:pt x="89" y="152"/>
                    </a:lnTo>
                    <a:lnTo>
                      <a:pt x="177" y="0"/>
                    </a:lnTo>
                    <a:lnTo>
                      <a:pt x="265" y="152"/>
                    </a:lnTo>
                    <a:lnTo>
                      <a:pt x="353" y="304"/>
                    </a:lnTo>
                    <a:lnTo>
                      <a:pt x="177" y="3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EAA5BCA3-2F1D-E76A-D470-EE6DBDBD2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7550" y="4011613"/>
                <a:ext cx="552450" cy="482600"/>
              </a:xfrm>
              <a:custGeom>
                <a:avLst/>
                <a:gdLst>
                  <a:gd name="T0" fmla="*/ 177 w 348"/>
                  <a:gd name="T1" fmla="*/ 304 h 304"/>
                  <a:gd name="T2" fmla="*/ 0 w 348"/>
                  <a:gd name="T3" fmla="*/ 304 h 304"/>
                  <a:gd name="T4" fmla="*/ 89 w 348"/>
                  <a:gd name="T5" fmla="*/ 152 h 304"/>
                  <a:gd name="T6" fmla="*/ 177 w 348"/>
                  <a:gd name="T7" fmla="*/ 0 h 304"/>
                  <a:gd name="T8" fmla="*/ 260 w 348"/>
                  <a:gd name="T9" fmla="*/ 152 h 304"/>
                  <a:gd name="T10" fmla="*/ 348 w 348"/>
                  <a:gd name="T11" fmla="*/ 304 h 304"/>
                  <a:gd name="T12" fmla="*/ 177 w 348"/>
                  <a:gd name="T13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7" y="304"/>
                    </a:moveTo>
                    <a:lnTo>
                      <a:pt x="0" y="304"/>
                    </a:lnTo>
                    <a:lnTo>
                      <a:pt x="89" y="152"/>
                    </a:lnTo>
                    <a:lnTo>
                      <a:pt x="177" y="0"/>
                    </a:lnTo>
                    <a:lnTo>
                      <a:pt x="260" y="152"/>
                    </a:lnTo>
                    <a:lnTo>
                      <a:pt x="348" y="304"/>
                    </a:lnTo>
                    <a:lnTo>
                      <a:pt x="177" y="3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Freeform 15">
                <a:extLst>
                  <a:ext uri="{FF2B5EF4-FFF2-40B4-BE49-F238E27FC236}">
                    <a16:creationId xmlns:a16="http://schemas.microsoft.com/office/drawing/2014/main" id="{FCFD26B3-AEB0-0F5F-4405-54288420B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663" y="4011613"/>
                <a:ext cx="560387" cy="482600"/>
              </a:xfrm>
              <a:custGeom>
                <a:avLst/>
                <a:gdLst>
                  <a:gd name="T0" fmla="*/ 177 w 353"/>
                  <a:gd name="T1" fmla="*/ 304 h 304"/>
                  <a:gd name="T2" fmla="*/ 0 w 353"/>
                  <a:gd name="T3" fmla="*/ 304 h 304"/>
                  <a:gd name="T4" fmla="*/ 89 w 353"/>
                  <a:gd name="T5" fmla="*/ 152 h 304"/>
                  <a:gd name="T6" fmla="*/ 177 w 353"/>
                  <a:gd name="T7" fmla="*/ 0 h 304"/>
                  <a:gd name="T8" fmla="*/ 265 w 353"/>
                  <a:gd name="T9" fmla="*/ 152 h 304"/>
                  <a:gd name="T10" fmla="*/ 353 w 353"/>
                  <a:gd name="T11" fmla="*/ 304 h 304"/>
                  <a:gd name="T12" fmla="*/ 177 w 353"/>
                  <a:gd name="T13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3" h="304">
                    <a:moveTo>
                      <a:pt x="177" y="304"/>
                    </a:moveTo>
                    <a:lnTo>
                      <a:pt x="0" y="304"/>
                    </a:lnTo>
                    <a:lnTo>
                      <a:pt x="89" y="152"/>
                    </a:lnTo>
                    <a:lnTo>
                      <a:pt x="177" y="0"/>
                    </a:lnTo>
                    <a:lnTo>
                      <a:pt x="265" y="152"/>
                    </a:lnTo>
                    <a:lnTo>
                      <a:pt x="353" y="304"/>
                    </a:lnTo>
                    <a:lnTo>
                      <a:pt x="177" y="3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EB3AB8FE-05F5-AA0B-AF24-5D726841B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4575" y="4011613"/>
                <a:ext cx="552450" cy="482600"/>
              </a:xfrm>
              <a:custGeom>
                <a:avLst/>
                <a:gdLst>
                  <a:gd name="T0" fmla="*/ 172 w 348"/>
                  <a:gd name="T1" fmla="*/ 304 h 304"/>
                  <a:gd name="T2" fmla="*/ 0 w 348"/>
                  <a:gd name="T3" fmla="*/ 304 h 304"/>
                  <a:gd name="T4" fmla="*/ 84 w 348"/>
                  <a:gd name="T5" fmla="*/ 152 h 304"/>
                  <a:gd name="T6" fmla="*/ 172 w 348"/>
                  <a:gd name="T7" fmla="*/ 0 h 304"/>
                  <a:gd name="T8" fmla="*/ 260 w 348"/>
                  <a:gd name="T9" fmla="*/ 152 h 304"/>
                  <a:gd name="T10" fmla="*/ 348 w 348"/>
                  <a:gd name="T11" fmla="*/ 304 h 304"/>
                  <a:gd name="T12" fmla="*/ 172 w 348"/>
                  <a:gd name="T13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2" y="304"/>
                    </a:moveTo>
                    <a:lnTo>
                      <a:pt x="0" y="304"/>
                    </a:lnTo>
                    <a:lnTo>
                      <a:pt x="84" y="152"/>
                    </a:lnTo>
                    <a:lnTo>
                      <a:pt x="172" y="0"/>
                    </a:lnTo>
                    <a:lnTo>
                      <a:pt x="260" y="152"/>
                    </a:lnTo>
                    <a:lnTo>
                      <a:pt x="348" y="304"/>
                    </a:lnTo>
                    <a:lnTo>
                      <a:pt x="172" y="3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Freeform 17">
                <a:extLst>
                  <a:ext uri="{FF2B5EF4-FFF2-40B4-BE49-F238E27FC236}">
                    <a16:creationId xmlns:a16="http://schemas.microsoft.com/office/drawing/2014/main" id="{20BF4F14-6EE1-F629-C5B7-5B34D4986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688" y="4011613"/>
                <a:ext cx="552450" cy="482600"/>
              </a:xfrm>
              <a:custGeom>
                <a:avLst/>
                <a:gdLst>
                  <a:gd name="T0" fmla="*/ 177 w 348"/>
                  <a:gd name="T1" fmla="*/ 304 h 304"/>
                  <a:gd name="T2" fmla="*/ 0 w 348"/>
                  <a:gd name="T3" fmla="*/ 304 h 304"/>
                  <a:gd name="T4" fmla="*/ 88 w 348"/>
                  <a:gd name="T5" fmla="*/ 152 h 304"/>
                  <a:gd name="T6" fmla="*/ 177 w 348"/>
                  <a:gd name="T7" fmla="*/ 0 h 304"/>
                  <a:gd name="T8" fmla="*/ 260 w 348"/>
                  <a:gd name="T9" fmla="*/ 152 h 304"/>
                  <a:gd name="T10" fmla="*/ 348 w 348"/>
                  <a:gd name="T11" fmla="*/ 304 h 304"/>
                  <a:gd name="T12" fmla="*/ 177 w 348"/>
                  <a:gd name="T13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7" y="304"/>
                    </a:moveTo>
                    <a:lnTo>
                      <a:pt x="0" y="304"/>
                    </a:lnTo>
                    <a:lnTo>
                      <a:pt x="88" y="152"/>
                    </a:lnTo>
                    <a:lnTo>
                      <a:pt x="177" y="0"/>
                    </a:lnTo>
                    <a:lnTo>
                      <a:pt x="260" y="152"/>
                    </a:lnTo>
                    <a:lnTo>
                      <a:pt x="348" y="304"/>
                    </a:lnTo>
                    <a:lnTo>
                      <a:pt x="177" y="3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BE69DD7A-2E7F-DB1C-829D-E9ECF30A0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9775" y="4011613"/>
                <a:ext cx="560387" cy="482600"/>
              </a:xfrm>
              <a:custGeom>
                <a:avLst/>
                <a:gdLst>
                  <a:gd name="T0" fmla="*/ 177 w 353"/>
                  <a:gd name="T1" fmla="*/ 304 h 304"/>
                  <a:gd name="T2" fmla="*/ 0 w 353"/>
                  <a:gd name="T3" fmla="*/ 304 h 304"/>
                  <a:gd name="T4" fmla="*/ 89 w 353"/>
                  <a:gd name="T5" fmla="*/ 152 h 304"/>
                  <a:gd name="T6" fmla="*/ 177 w 353"/>
                  <a:gd name="T7" fmla="*/ 0 h 304"/>
                  <a:gd name="T8" fmla="*/ 265 w 353"/>
                  <a:gd name="T9" fmla="*/ 152 h 304"/>
                  <a:gd name="T10" fmla="*/ 353 w 353"/>
                  <a:gd name="T11" fmla="*/ 304 h 304"/>
                  <a:gd name="T12" fmla="*/ 177 w 353"/>
                  <a:gd name="T13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3" h="304">
                    <a:moveTo>
                      <a:pt x="177" y="304"/>
                    </a:moveTo>
                    <a:lnTo>
                      <a:pt x="0" y="304"/>
                    </a:lnTo>
                    <a:lnTo>
                      <a:pt x="89" y="152"/>
                    </a:lnTo>
                    <a:lnTo>
                      <a:pt x="177" y="0"/>
                    </a:lnTo>
                    <a:lnTo>
                      <a:pt x="265" y="152"/>
                    </a:lnTo>
                    <a:lnTo>
                      <a:pt x="353" y="304"/>
                    </a:lnTo>
                    <a:lnTo>
                      <a:pt x="177" y="3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Freeform 19">
                <a:extLst>
                  <a:ext uri="{FF2B5EF4-FFF2-40B4-BE49-F238E27FC236}">
                    <a16:creationId xmlns:a16="http://schemas.microsoft.com/office/drawing/2014/main" id="{72A5EC61-BD7A-4D4C-95C3-A4F957BF2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6800" y="4011613"/>
                <a:ext cx="552450" cy="482600"/>
              </a:xfrm>
              <a:custGeom>
                <a:avLst/>
                <a:gdLst>
                  <a:gd name="T0" fmla="*/ 177 w 348"/>
                  <a:gd name="T1" fmla="*/ 304 h 304"/>
                  <a:gd name="T2" fmla="*/ 0 w 348"/>
                  <a:gd name="T3" fmla="*/ 304 h 304"/>
                  <a:gd name="T4" fmla="*/ 88 w 348"/>
                  <a:gd name="T5" fmla="*/ 152 h 304"/>
                  <a:gd name="T6" fmla="*/ 177 w 348"/>
                  <a:gd name="T7" fmla="*/ 0 h 304"/>
                  <a:gd name="T8" fmla="*/ 265 w 348"/>
                  <a:gd name="T9" fmla="*/ 152 h 304"/>
                  <a:gd name="T10" fmla="*/ 348 w 348"/>
                  <a:gd name="T11" fmla="*/ 304 h 304"/>
                  <a:gd name="T12" fmla="*/ 177 w 348"/>
                  <a:gd name="T13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304">
                    <a:moveTo>
                      <a:pt x="177" y="304"/>
                    </a:moveTo>
                    <a:lnTo>
                      <a:pt x="0" y="304"/>
                    </a:lnTo>
                    <a:lnTo>
                      <a:pt x="88" y="152"/>
                    </a:lnTo>
                    <a:lnTo>
                      <a:pt x="177" y="0"/>
                    </a:lnTo>
                    <a:lnTo>
                      <a:pt x="265" y="152"/>
                    </a:lnTo>
                    <a:lnTo>
                      <a:pt x="348" y="304"/>
                    </a:lnTo>
                    <a:lnTo>
                      <a:pt x="177" y="3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334" tIns="41667" rIns="83334" bIns="4166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7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76A04C4A-0C56-0850-84A7-4C65EBFE2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9131" y="5024800"/>
              <a:ext cx="2955472" cy="1784562"/>
            </a:xfrm>
            <a:custGeom>
              <a:avLst/>
              <a:gdLst>
                <a:gd name="T0" fmla="*/ 36 w 432"/>
                <a:gd name="T1" fmla="*/ 12 h 276"/>
                <a:gd name="T2" fmla="*/ 48 w 432"/>
                <a:gd name="T3" fmla="*/ 0 h 276"/>
                <a:gd name="T4" fmla="*/ 386 w 432"/>
                <a:gd name="T5" fmla="*/ 0 h 276"/>
                <a:gd name="T6" fmla="*/ 398 w 432"/>
                <a:gd name="T7" fmla="*/ 12 h 276"/>
                <a:gd name="T8" fmla="*/ 432 w 432"/>
                <a:gd name="T9" fmla="*/ 264 h 276"/>
                <a:gd name="T10" fmla="*/ 420 w 432"/>
                <a:gd name="T11" fmla="*/ 276 h 276"/>
                <a:gd name="T12" fmla="*/ 12 w 432"/>
                <a:gd name="T13" fmla="*/ 276 h 276"/>
                <a:gd name="T14" fmla="*/ 0 w 432"/>
                <a:gd name="T15" fmla="*/ 264 h 276"/>
                <a:gd name="T16" fmla="*/ 36 w 432"/>
                <a:gd name="T17" fmla="*/ 12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276">
                  <a:moveTo>
                    <a:pt x="36" y="12"/>
                  </a:moveTo>
                  <a:cubicBezTo>
                    <a:pt x="36" y="6"/>
                    <a:pt x="41" y="0"/>
                    <a:pt x="48" y="0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392" y="0"/>
                    <a:pt x="398" y="6"/>
                    <a:pt x="398" y="12"/>
                  </a:cubicBezTo>
                  <a:cubicBezTo>
                    <a:pt x="432" y="264"/>
                    <a:pt x="432" y="264"/>
                    <a:pt x="432" y="264"/>
                  </a:cubicBezTo>
                  <a:cubicBezTo>
                    <a:pt x="432" y="271"/>
                    <a:pt x="427" y="276"/>
                    <a:pt x="420" y="276"/>
                  </a:cubicBezTo>
                  <a:cubicBezTo>
                    <a:pt x="12" y="276"/>
                    <a:pt x="12" y="276"/>
                    <a:pt x="12" y="276"/>
                  </a:cubicBezTo>
                  <a:cubicBezTo>
                    <a:pt x="5" y="276"/>
                    <a:pt x="0" y="271"/>
                    <a:pt x="0" y="264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83334" tIns="41667" rIns="83334" bIns="4166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F2F5D74F-1FDE-C0A6-FC0B-98E4C6A10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107" y="2326591"/>
              <a:ext cx="2955472" cy="1641505"/>
            </a:xfrm>
            <a:custGeom>
              <a:avLst/>
              <a:gdLst>
                <a:gd name="T0" fmla="*/ 397 w 432"/>
                <a:gd name="T1" fmla="*/ 252 h 264"/>
                <a:gd name="T2" fmla="*/ 385 w 432"/>
                <a:gd name="T3" fmla="*/ 264 h 264"/>
                <a:gd name="T4" fmla="*/ 48 w 432"/>
                <a:gd name="T5" fmla="*/ 264 h 264"/>
                <a:gd name="T6" fmla="*/ 36 w 432"/>
                <a:gd name="T7" fmla="*/ 252 h 264"/>
                <a:gd name="T8" fmla="*/ 0 w 432"/>
                <a:gd name="T9" fmla="*/ 12 h 264"/>
                <a:gd name="T10" fmla="*/ 12 w 432"/>
                <a:gd name="T11" fmla="*/ 0 h 264"/>
                <a:gd name="T12" fmla="*/ 420 w 432"/>
                <a:gd name="T13" fmla="*/ 0 h 264"/>
                <a:gd name="T14" fmla="*/ 432 w 432"/>
                <a:gd name="T15" fmla="*/ 12 h 264"/>
                <a:gd name="T16" fmla="*/ 397 w 432"/>
                <a:gd name="T17" fmla="*/ 25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264">
                  <a:moveTo>
                    <a:pt x="397" y="252"/>
                  </a:moveTo>
                  <a:cubicBezTo>
                    <a:pt x="397" y="258"/>
                    <a:pt x="392" y="264"/>
                    <a:pt x="385" y="264"/>
                  </a:cubicBezTo>
                  <a:cubicBezTo>
                    <a:pt x="48" y="264"/>
                    <a:pt x="48" y="264"/>
                    <a:pt x="48" y="264"/>
                  </a:cubicBezTo>
                  <a:cubicBezTo>
                    <a:pt x="41" y="264"/>
                    <a:pt x="36" y="258"/>
                    <a:pt x="36" y="2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427" y="0"/>
                    <a:pt x="432" y="5"/>
                    <a:pt x="432" y="12"/>
                  </a:cubicBezTo>
                  <a:lnTo>
                    <a:pt x="397" y="2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334" tIns="41667" rIns="83334" bIns="4166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Bent Arrow 19">
            <a:extLst>
              <a:ext uri="{FF2B5EF4-FFF2-40B4-BE49-F238E27FC236}">
                <a16:creationId xmlns:a16="http://schemas.microsoft.com/office/drawing/2014/main" id="{EF719BF0-5100-AF42-084F-8B90FE10F590}"/>
              </a:ext>
            </a:extLst>
          </p:cNvPr>
          <p:cNvSpPr/>
          <p:nvPr/>
        </p:nvSpPr>
        <p:spPr bwMode="auto">
          <a:xfrm rot="5400000">
            <a:off x="9450237" y="3715251"/>
            <a:ext cx="679402" cy="1014449"/>
          </a:xfrm>
          <a:prstGeom prst="bentArrow">
            <a:avLst>
              <a:gd name="adj1" fmla="val 10508"/>
              <a:gd name="adj2" fmla="val 13685"/>
              <a:gd name="adj3" fmla="val 16713"/>
              <a:gd name="adj4" fmla="val 83287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3334" tIns="41667" rIns="83334" bIns="4166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7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Bent Arrow 20">
            <a:extLst>
              <a:ext uri="{FF2B5EF4-FFF2-40B4-BE49-F238E27FC236}">
                <a16:creationId xmlns:a16="http://schemas.microsoft.com/office/drawing/2014/main" id="{320F25A7-2455-AE69-C5E0-A9E9AEE53220}"/>
              </a:ext>
            </a:extLst>
          </p:cNvPr>
          <p:cNvSpPr/>
          <p:nvPr/>
        </p:nvSpPr>
        <p:spPr bwMode="auto">
          <a:xfrm rot="5400000">
            <a:off x="9789072" y="3715251"/>
            <a:ext cx="679402" cy="1014449"/>
          </a:xfrm>
          <a:prstGeom prst="bentArrow">
            <a:avLst>
              <a:gd name="adj1" fmla="val 10508"/>
              <a:gd name="adj2" fmla="val 13685"/>
              <a:gd name="adj3" fmla="val 16713"/>
              <a:gd name="adj4" fmla="val 83287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3334" tIns="41667" rIns="83334" bIns="4166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7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Oval 63">
            <a:extLst>
              <a:ext uri="{FF2B5EF4-FFF2-40B4-BE49-F238E27FC236}">
                <a16:creationId xmlns:a16="http://schemas.microsoft.com/office/drawing/2014/main" id="{B2B9DA7A-9983-735A-AB6F-7E383942B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523" y="3447810"/>
            <a:ext cx="866334" cy="377978"/>
          </a:xfrm>
          <a:prstGeom prst="rect">
            <a:avLst/>
          </a:prstGeom>
          <a:noFill/>
          <a:ln w="57150">
            <a:noFill/>
          </a:ln>
        </p:spPr>
        <p:txBody>
          <a:bodyPr wrap="none" lIns="73786" tIns="36170" rIns="73786" bIns="36170" anchor="ctr"/>
          <a:lstStyle>
            <a:lvl1pPr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1pPr>
            <a:lvl2pPr marL="742950" indent="-28575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2pPr>
            <a:lvl3pPr marL="11430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3pPr>
            <a:lvl4pPr marL="16002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4pPr>
            <a:lvl5pPr marL="20574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5pPr>
            <a:lvl6pPr marL="25146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6pPr>
            <a:lvl7pPr marL="29718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7pPr>
            <a:lvl8pPr marL="34290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8pPr>
            <a:lvl9pPr marL="38862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9pPr>
          </a:lstStyle>
          <a:p>
            <a:pPr marL="0" marR="0" lvl="0" indent="0" algn="ctr" defTabSz="820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41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Out</a:t>
            </a:r>
          </a:p>
        </p:txBody>
      </p:sp>
      <p:sp>
        <p:nvSpPr>
          <p:cNvPr id="36" name="Oval 64">
            <a:extLst>
              <a:ext uri="{FF2B5EF4-FFF2-40B4-BE49-F238E27FC236}">
                <a16:creationId xmlns:a16="http://schemas.microsoft.com/office/drawing/2014/main" id="{16D68BA8-9749-F0FA-9AD7-9E44327D0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408" y="2977171"/>
            <a:ext cx="864973" cy="378873"/>
          </a:xfrm>
          <a:prstGeom prst="rect">
            <a:avLst/>
          </a:prstGeom>
          <a:noFill/>
          <a:ln w="57150">
            <a:noFill/>
          </a:ln>
        </p:spPr>
        <p:txBody>
          <a:bodyPr wrap="none" lIns="73786" tIns="36170" rIns="73786" bIns="36170" anchor="ctr"/>
          <a:lstStyle>
            <a:lvl1pPr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1pPr>
            <a:lvl2pPr marL="742950" indent="-28575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2pPr>
            <a:lvl3pPr marL="11430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3pPr>
            <a:lvl4pPr marL="16002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4pPr>
            <a:lvl5pPr marL="20574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5pPr>
            <a:lvl6pPr marL="25146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6pPr>
            <a:lvl7pPr marL="29718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7pPr>
            <a:lvl8pPr marL="34290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8pPr>
            <a:lvl9pPr marL="38862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9pPr>
          </a:lstStyle>
          <a:p>
            <a:pPr marL="0" marR="0" lvl="0" indent="0" algn="ctr" defTabSz="820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41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In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437F88-DEE5-B267-1CFF-334EEB6D5835}"/>
              </a:ext>
            </a:extLst>
          </p:cNvPr>
          <p:cNvSpPr/>
          <p:nvPr/>
        </p:nvSpPr>
        <p:spPr>
          <a:xfrm>
            <a:off x="5372059" y="1953057"/>
            <a:ext cx="3122168" cy="1494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en-US" altLang="en-US" sz="1458">
                <a:solidFill>
                  <a:prstClr val="white"/>
                </a:solidFill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BEHAVIORS:</a:t>
            </a: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5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dysfunctional operating silos, turf wars, self-interest, resistance to change, blaming/and excuses stress/burnout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2525B01-51E6-F27E-D54F-34E92B561B3C}"/>
              </a:ext>
            </a:extLst>
          </p:cNvPr>
          <p:cNvSpPr/>
          <p:nvPr/>
        </p:nvSpPr>
        <p:spPr>
          <a:xfrm>
            <a:off x="5572084" y="4675396"/>
            <a:ext cx="2739953" cy="1214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5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LACK OF: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5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collaboration, openness, trust,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5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accountability, coaching &amp; feedback, appreciation, healthy environment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155AF33-070E-A5E4-C2DC-290505D9435A}"/>
              </a:ext>
            </a:extLst>
          </p:cNvPr>
          <p:cNvSpPr/>
          <p:nvPr/>
        </p:nvSpPr>
        <p:spPr>
          <a:xfrm>
            <a:off x="708763" y="2253028"/>
            <a:ext cx="3154766" cy="320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47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458" b="0" i="0" u="none" strike="noStrike" kern="1200" cap="none" spc="9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Changing </a:t>
            </a:r>
            <a:br>
              <a:rPr kumimoji="0" lang="en-US" sz="1458" b="0" i="0" u="none" strike="noStrike" kern="1200" cap="none" spc="9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</a:br>
            <a:r>
              <a:rPr kumimoji="0" lang="en-US" sz="1458" b="0" i="0" u="none" strike="noStrike" kern="1200" cap="none" spc="9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customer strategy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47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en-US" sz="1458" b="0" i="0" u="none" strike="noStrike" kern="1200" cap="none" spc="9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Sans Pro Light" panose="020B0403030403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47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458" b="0" i="0" u="none" strike="noStrike" kern="1200" cap="none" spc="9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Technology transformation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47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en-US" sz="1458" b="0" i="0" u="none" strike="noStrike" kern="1200" cap="none" spc="9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Sans Pro Light" panose="020B0403030403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47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458" b="0" i="0" u="none" strike="noStrike" kern="1200" cap="none" spc="9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Changes to process, rules, and regulations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47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en-US" sz="1458" b="0" i="0" u="none" strike="noStrike" kern="1200" cap="none" spc="9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Sans Pro Light" panose="020B0403030403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47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458" b="0" i="0" u="none" strike="noStrike" kern="1200" cap="none" spc="9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New leadership </a:t>
            </a:r>
          </a:p>
        </p:txBody>
      </p:sp>
      <p:sp>
        <p:nvSpPr>
          <p:cNvPr id="40" name="Rectangle 46">
            <a:extLst>
              <a:ext uri="{FF2B5EF4-FFF2-40B4-BE49-F238E27FC236}">
                <a16:creationId xmlns:a16="http://schemas.microsoft.com/office/drawing/2014/main" id="{8563AE3A-2712-B20B-2231-C8945233D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9328" y="4675397"/>
            <a:ext cx="1385763" cy="631115"/>
          </a:xfrm>
          <a:prstGeom prst="roundRect">
            <a:avLst/>
          </a:prstGeom>
          <a:solidFill>
            <a:srgbClr val="FF4B4B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73786" tIns="36170" rIns="73786" bIns="36170" anchor="ctr"/>
          <a:lstStyle>
            <a:lvl1pPr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1pPr>
            <a:lvl2pPr marL="742950" indent="-28575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2pPr>
            <a:lvl3pPr marL="11430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3pPr>
            <a:lvl4pPr marL="16002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4pPr>
            <a:lvl5pPr marL="2057400" indent="-228600" defTabSz="820738">
              <a:defRPr sz="600">
                <a:solidFill>
                  <a:schemeClr val="hlink"/>
                </a:solidFill>
                <a:latin typeface="Verdana" pitchFamily="34" charset="0"/>
              </a:defRPr>
            </a:lvl5pPr>
            <a:lvl6pPr marL="25146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6pPr>
            <a:lvl7pPr marL="29718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7pPr>
            <a:lvl8pPr marL="34290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8pPr>
            <a:lvl9pPr marL="3886200" indent="-228600" algn="r" defTabSz="820738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hlink"/>
                </a:solidFill>
                <a:latin typeface="Verdana" pitchFamily="34" charset="0"/>
              </a:defRPr>
            </a:lvl9pPr>
          </a:lstStyle>
          <a:p>
            <a:pPr marL="0" marR="0" lvl="0" indent="0" algn="ctr" defTabSz="820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5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Lower</a:t>
            </a:r>
          </a:p>
          <a:p>
            <a:pPr marL="0" marR="0" lvl="0" indent="0" algn="ctr" defTabSz="820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5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1" name="Right Arrow 42">
            <a:extLst>
              <a:ext uri="{FF2B5EF4-FFF2-40B4-BE49-F238E27FC236}">
                <a16:creationId xmlns:a16="http://schemas.microsoft.com/office/drawing/2014/main" id="{1E3B1A55-156C-454F-0279-91F5D58A5D75}"/>
              </a:ext>
            </a:extLst>
          </p:cNvPr>
          <p:cNvSpPr/>
          <p:nvPr/>
        </p:nvSpPr>
        <p:spPr bwMode="auto">
          <a:xfrm>
            <a:off x="8223377" y="3843194"/>
            <a:ext cx="853217" cy="153327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3334" tIns="41667" rIns="83334" bIns="4166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8333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38" b="0" i="0" u="none" strike="noStrike" kern="1200" cap="none" spc="0" normalizeH="0" baseline="0" noProof="0">
              <a:ln>
                <a:noFill/>
              </a:ln>
              <a:solidFill>
                <a:srgbClr val="998643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ight Arrow 43">
            <a:extLst>
              <a:ext uri="{FF2B5EF4-FFF2-40B4-BE49-F238E27FC236}">
                <a16:creationId xmlns:a16="http://schemas.microsoft.com/office/drawing/2014/main" id="{DFE1C820-73BE-0ECA-59C1-21A9D2A1683B}"/>
              </a:ext>
            </a:extLst>
          </p:cNvPr>
          <p:cNvSpPr/>
          <p:nvPr/>
        </p:nvSpPr>
        <p:spPr bwMode="auto">
          <a:xfrm>
            <a:off x="4743403" y="3843194"/>
            <a:ext cx="853217" cy="153327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3334" tIns="41667" rIns="83334" bIns="4166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83338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38" b="0" i="0" u="none" strike="noStrike" kern="1200" cap="none" spc="0" normalizeH="0" baseline="0" noProof="0">
              <a:ln>
                <a:noFill/>
              </a:ln>
              <a:solidFill>
                <a:srgbClr val="998643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ADE144BD-DD3A-0750-C102-D0A2CB203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3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A6DA065-077B-D1FD-EB65-6CA6346D91A0}"/>
              </a:ext>
            </a:extLst>
          </p:cNvPr>
          <p:cNvSpPr txBox="1"/>
          <p:nvPr/>
        </p:nvSpPr>
        <p:spPr>
          <a:xfrm>
            <a:off x="1721050" y="4740798"/>
            <a:ext cx="10187534" cy="338554"/>
          </a:xfrm>
          <a:prstGeom prst="homePlate">
            <a:avLst/>
          </a:prstGeom>
          <a:solidFill>
            <a:srgbClr val="00A69C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</a:rPr>
              <a:t>Culture Training: Shared Accountability &amp; Support, Transparency, Questioning Attitude</a:t>
            </a:r>
          </a:p>
        </p:txBody>
      </p:sp>
      <p:cxnSp>
        <p:nvCxnSpPr>
          <p:cNvPr id="14" name="Gerade Verbindung 168">
            <a:extLst>
              <a:ext uri="{FF2B5EF4-FFF2-40B4-BE49-F238E27FC236}">
                <a16:creationId xmlns:a16="http://schemas.microsoft.com/office/drawing/2014/main" id="{8B76C8A8-3442-7E4A-0BAE-15CC7AD52029}"/>
              </a:ext>
            </a:extLst>
          </p:cNvPr>
          <p:cNvCxnSpPr>
            <a:cxnSpLocks/>
          </p:cNvCxnSpPr>
          <p:nvPr/>
        </p:nvCxnSpPr>
        <p:spPr bwMode="gray">
          <a:xfrm flipV="1">
            <a:off x="10429779" y="1863438"/>
            <a:ext cx="0" cy="213973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091DB30-B656-4780-B7C3-7C00ED3B1069}"/>
              </a:ext>
            </a:extLst>
          </p:cNvPr>
          <p:cNvSpPr txBox="1"/>
          <p:nvPr/>
        </p:nvSpPr>
        <p:spPr>
          <a:xfrm>
            <a:off x="1843193" y="4309810"/>
            <a:ext cx="10059437" cy="338554"/>
          </a:xfrm>
          <a:prstGeom prst="homePlate">
            <a:avLst/>
          </a:prstGeom>
          <a:solidFill>
            <a:srgbClr val="00A69C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</a:rPr>
              <a:t>Engagement: Sponsors, Steering Committee, Business Process Owners (BPOs)</a:t>
            </a:r>
          </a:p>
        </p:txBody>
      </p:sp>
      <p:sp>
        <p:nvSpPr>
          <p:cNvPr id="79" name="Arrow: Pentagon 78">
            <a:extLst>
              <a:ext uri="{FF2B5EF4-FFF2-40B4-BE49-F238E27FC236}">
                <a16:creationId xmlns:a16="http://schemas.microsoft.com/office/drawing/2014/main" id="{8921C290-0617-4ED7-A398-DFF70F7D81F0}"/>
              </a:ext>
            </a:extLst>
          </p:cNvPr>
          <p:cNvSpPr/>
          <p:nvPr/>
        </p:nvSpPr>
        <p:spPr>
          <a:xfrm>
            <a:off x="2638807" y="3789263"/>
            <a:ext cx="9245509" cy="393920"/>
          </a:xfrm>
          <a:prstGeom prst="homePlate">
            <a:avLst/>
          </a:prstGeom>
          <a:solidFill>
            <a:srgbClr val="00A69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F698D7-A81D-4A1E-8319-EF9BE66C7B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5490" y="855060"/>
            <a:ext cx="11629489" cy="661988"/>
          </a:xfrm>
          <a:prstGeom prst="rect">
            <a:avLst/>
          </a:prstGeom>
        </p:spPr>
        <p:txBody>
          <a:bodyPr/>
          <a:lstStyle/>
          <a:p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Preparing the business for the solution was just as important as preparing the solution for the business</a:t>
            </a:r>
            <a:endParaRPr lang="en-US" sz="2200" dirty="0"/>
          </a:p>
        </p:txBody>
      </p:sp>
      <p:sp>
        <p:nvSpPr>
          <p:cNvPr id="6" name="Freihandform 11">
            <a:extLst>
              <a:ext uri="{FF2B5EF4-FFF2-40B4-BE49-F238E27FC236}">
                <a16:creationId xmlns:a16="http://schemas.microsoft.com/office/drawing/2014/main" id="{7C72C7C4-7538-46C9-8BAA-BE9AF464369C}"/>
              </a:ext>
            </a:extLst>
          </p:cNvPr>
          <p:cNvSpPr/>
          <p:nvPr/>
        </p:nvSpPr>
        <p:spPr bwMode="gray">
          <a:xfrm>
            <a:off x="332743" y="1934348"/>
            <a:ext cx="11416633" cy="3179211"/>
          </a:xfrm>
          <a:custGeom>
            <a:avLst/>
            <a:gdLst/>
            <a:ahLst/>
            <a:cxnLst/>
            <a:rect l="l" t="t" r="r" b="b"/>
            <a:pathLst>
              <a:path w="9144000" h="3944893">
                <a:moveTo>
                  <a:pt x="9144000" y="0"/>
                </a:moveTo>
                <a:lnTo>
                  <a:pt x="9144000" y="247935"/>
                </a:lnTo>
                <a:lnTo>
                  <a:pt x="1064423" y="3944893"/>
                </a:lnTo>
                <a:lnTo>
                  <a:pt x="0" y="3944893"/>
                </a:lnTo>
                <a:lnTo>
                  <a:pt x="0" y="2813685"/>
                </a:lnTo>
                <a:close/>
              </a:path>
            </a:pathLst>
          </a:custGeom>
          <a:solidFill>
            <a:srgbClr val="CEEEEC"/>
          </a:solidFill>
          <a:ln w="12700">
            <a:noFill/>
            <a:round/>
            <a:headEnd/>
            <a:tailEnd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Ellipse 21">
            <a:extLst>
              <a:ext uri="{FF2B5EF4-FFF2-40B4-BE49-F238E27FC236}">
                <a16:creationId xmlns:a16="http://schemas.microsoft.com/office/drawing/2014/main" id="{547D894F-5B3E-4422-A52A-30EC8F2BAEC8}"/>
              </a:ext>
            </a:extLst>
          </p:cNvPr>
          <p:cNvSpPr/>
          <p:nvPr/>
        </p:nvSpPr>
        <p:spPr bwMode="gray">
          <a:xfrm>
            <a:off x="1079583" y="4099526"/>
            <a:ext cx="872606" cy="868680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  <a:defRPr/>
            </a:pPr>
            <a:r>
              <a:rPr lang="en-US" sz="800" b="1" kern="0" noProof="1">
                <a:solidFill>
                  <a:srgbClr val="FFFFFF"/>
                </a:solidFill>
                <a:latin typeface="Arial"/>
                <a:cs typeface="Arial" charset="0"/>
              </a:rPr>
              <a:t>Engagement</a:t>
            </a:r>
          </a:p>
        </p:txBody>
      </p:sp>
      <p:cxnSp>
        <p:nvCxnSpPr>
          <p:cNvPr id="19" name="Gerade Verbindung 168">
            <a:extLst>
              <a:ext uri="{FF2B5EF4-FFF2-40B4-BE49-F238E27FC236}">
                <a16:creationId xmlns:a16="http://schemas.microsoft.com/office/drawing/2014/main" id="{8DEE5A5E-4F2D-4B53-B59A-839A345021CF}"/>
              </a:ext>
            </a:extLst>
          </p:cNvPr>
          <p:cNvCxnSpPr>
            <a:cxnSpLocks/>
            <a:stCxn id="12" idx="0"/>
            <a:endCxn id="23" idx="2"/>
          </p:cNvCxnSpPr>
          <p:nvPr/>
        </p:nvCxnSpPr>
        <p:spPr bwMode="gray">
          <a:xfrm flipH="1" flipV="1">
            <a:off x="1495854" y="2874896"/>
            <a:ext cx="20032" cy="1224630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pic>
        <p:nvPicPr>
          <p:cNvPr id="23" name="Graphic 9" descr="Map compass">
            <a:extLst>
              <a:ext uri="{FF2B5EF4-FFF2-40B4-BE49-F238E27FC236}">
                <a16:creationId xmlns:a16="http://schemas.microsoft.com/office/drawing/2014/main" id="{6E862343-1C07-4F34-AFFA-E2AF287BD198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616" y="2307094"/>
            <a:ext cx="656475" cy="567802"/>
          </a:xfrm>
          <a:prstGeom prst="rect">
            <a:avLst/>
          </a:prstGeom>
        </p:spPr>
      </p:pic>
      <p:sp>
        <p:nvSpPr>
          <p:cNvPr id="24" name="TextBox 37">
            <a:extLst>
              <a:ext uri="{FF2B5EF4-FFF2-40B4-BE49-F238E27FC236}">
                <a16:creationId xmlns:a16="http://schemas.microsoft.com/office/drawing/2014/main" id="{95150FF7-45FE-41E0-9E7C-316844B55D29}"/>
              </a:ext>
            </a:extLst>
          </p:cNvPr>
          <p:cNvSpPr txBox="1"/>
          <p:nvPr/>
        </p:nvSpPr>
        <p:spPr>
          <a:xfrm>
            <a:off x="876366" y="1996454"/>
            <a:ext cx="124387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srgbClr val="000000"/>
                </a:solidFill>
                <a:latin typeface="Arial Narrow"/>
              </a:rPr>
              <a:t>Culture Training</a:t>
            </a:r>
            <a:endParaRPr lang="en-US" sz="1200">
              <a:solidFill>
                <a:prstClr val="black"/>
              </a:solidFill>
              <a:latin typeface="Arial Narrow"/>
            </a:endParaRPr>
          </a:p>
        </p:txBody>
      </p:sp>
      <p:sp>
        <p:nvSpPr>
          <p:cNvPr id="26" name="Ellipse 21">
            <a:extLst>
              <a:ext uri="{FF2B5EF4-FFF2-40B4-BE49-F238E27FC236}">
                <a16:creationId xmlns:a16="http://schemas.microsoft.com/office/drawing/2014/main" id="{DF34DC6C-0459-4B6A-9CBC-E14B0F4C57C4}"/>
              </a:ext>
            </a:extLst>
          </p:cNvPr>
          <p:cNvSpPr/>
          <p:nvPr/>
        </p:nvSpPr>
        <p:spPr bwMode="gray">
          <a:xfrm>
            <a:off x="3300608" y="3551566"/>
            <a:ext cx="777240" cy="777240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</a:pPr>
            <a:r>
              <a:rPr lang="en-US" sz="800" b="1" kern="0" noProof="1">
                <a:solidFill>
                  <a:srgbClr val="FFFFFF"/>
                </a:solidFill>
                <a:latin typeface="Arial"/>
                <a:cs typeface="Arial" charset="0"/>
              </a:rPr>
              <a:t>Business Readiness</a:t>
            </a:r>
          </a:p>
        </p:txBody>
      </p:sp>
      <p:sp>
        <p:nvSpPr>
          <p:cNvPr id="27" name="TextBox 59">
            <a:extLst>
              <a:ext uri="{FF2B5EF4-FFF2-40B4-BE49-F238E27FC236}">
                <a16:creationId xmlns:a16="http://schemas.microsoft.com/office/drawing/2014/main" id="{76DDFCF5-F8F3-437B-9E95-5B640CFD1BD9}"/>
              </a:ext>
            </a:extLst>
          </p:cNvPr>
          <p:cNvSpPr txBox="1"/>
          <p:nvPr/>
        </p:nvSpPr>
        <p:spPr>
          <a:xfrm>
            <a:off x="5642327" y="1423593"/>
            <a:ext cx="97371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srgbClr val="000000"/>
                </a:solidFill>
                <a:latin typeface="Arial Narrow"/>
              </a:rPr>
              <a:t>Day in the Life Sessions</a:t>
            </a:r>
          </a:p>
        </p:txBody>
      </p:sp>
      <p:pic>
        <p:nvPicPr>
          <p:cNvPr id="28" name="Picture 27" descr="badge-check.png">
            <a:extLst>
              <a:ext uri="{FF2B5EF4-FFF2-40B4-BE49-F238E27FC236}">
                <a16:creationId xmlns:a16="http://schemas.microsoft.com/office/drawing/2014/main" id="{AE21578E-CBD0-47FE-A763-7AF7127DF74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830" y="1837928"/>
            <a:ext cx="635694" cy="548640"/>
          </a:xfrm>
          <a:prstGeom prst="rect">
            <a:avLst/>
          </a:prstGeom>
        </p:spPr>
      </p:pic>
      <p:cxnSp>
        <p:nvCxnSpPr>
          <p:cNvPr id="29" name="Gerade Verbindung 168">
            <a:extLst>
              <a:ext uri="{FF2B5EF4-FFF2-40B4-BE49-F238E27FC236}">
                <a16:creationId xmlns:a16="http://schemas.microsoft.com/office/drawing/2014/main" id="{28BAAD38-7D34-4FCC-B569-442CE2B9D365}"/>
              </a:ext>
            </a:extLst>
          </p:cNvPr>
          <p:cNvCxnSpPr>
            <a:cxnSpLocks/>
            <a:stCxn id="38" idx="0"/>
            <a:endCxn id="36" idx="2"/>
          </p:cNvCxnSpPr>
          <p:nvPr/>
        </p:nvCxnSpPr>
        <p:spPr bwMode="gray">
          <a:xfrm flipV="1">
            <a:off x="2638807" y="3086437"/>
            <a:ext cx="0" cy="710437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sp>
        <p:nvSpPr>
          <p:cNvPr id="31" name="Ellipse 21">
            <a:extLst>
              <a:ext uri="{FF2B5EF4-FFF2-40B4-BE49-F238E27FC236}">
                <a16:creationId xmlns:a16="http://schemas.microsoft.com/office/drawing/2014/main" id="{8503BC2D-6F92-44A7-8679-48545BDF5198}"/>
              </a:ext>
            </a:extLst>
          </p:cNvPr>
          <p:cNvSpPr/>
          <p:nvPr/>
        </p:nvSpPr>
        <p:spPr bwMode="gray">
          <a:xfrm>
            <a:off x="4465806" y="3303785"/>
            <a:ext cx="841554" cy="731520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</a:pPr>
            <a:r>
              <a:rPr lang="en-US" sz="750" b="1" kern="0" noProof="1">
                <a:solidFill>
                  <a:srgbClr val="FFFFFF"/>
                </a:solidFill>
                <a:latin typeface="Arial"/>
                <a:cs typeface="Arial" charset="0"/>
              </a:rPr>
              <a:t>Engagement</a:t>
            </a:r>
          </a:p>
        </p:txBody>
      </p:sp>
      <p:pic>
        <p:nvPicPr>
          <p:cNvPr id="32" name="Picture 31" descr="related-links.png">
            <a:extLst>
              <a:ext uri="{FF2B5EF4-FFF2-40B4-BE49-F238E27FC236}">
                <a16:creationId xmlns:a16="http://schemas.microsoft.com/office/drawing/2014/main" id="{BB66CFE4-A832-44BA-B9E9-249FFF5857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516" y="2209173"/>
            <a:ext cx="562968" cy="485873"/>
          </a:xfrm>
          <a:prstGeom prst="rect">
            <a:avLst/>
          </a:prstGeom>
        </p:spPr>
      </p:pic>
      <p:sp>
        <p:nvSpPr>
          <p:cNvPr id="33" name="Rectangle: Rounded Corners 4">
            <a:extLst>
              <a:ext uri="{FF2B5EF4-FFF2-40B4-BE49-F238E27FC236}">
                <a16:creationId xmlns:a16="http://schemas.microsoft.com/office/drawing/2014/main" id="{331133CD-6969-4312-BFC5-A98045C1682C}"/>
              </a:ext>
            </a:extLst>
          </p:cNvPr>
          <p:cNvSpPr txBox="1"/>
          <p:nvPr/>
        </p:nvSpPr>
        <p:spPr>
          <a:xfrm>
            <a:off x="4197401" y="1391708"/>
            <a:ext cx="1333809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000000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defTabSz="685800"/>
            <a:r>
              <a:rPr lang="en-US" sz="1200">
                <a:latin typeface="Arial Narrow"/>
              </a:rPr>
              <a:t>Leading </a:t>
            </a:r>
            <a:br>
              <a:rPr lang="en-US" sz="1200">
                <a:latin typeface="Arial Narrow"/>
              </a:rPr>
            </a:br>
            <a:r>
              <a:rPr lang="en-US" sz="1200">
                <a:latin typeface="Arial Narrow"/>
              </a:rPr>
              <a:t>the Change for  Managers /</a:t>
            </a:r>
            <a:br>
              <a:rPr lang="en-US" sz="1200">
                <a:latin typeface="Arial Narrow"/>
              </a:rPr>
            </a:br>
            <a:r>
              <a:rPr lang="en-US" sz="1200">
                <a:latin typeface="Arial Narrow"/>
              </a:rPr>
              <a:t>Supervisors</a:t>
            </a:r>
          </a:p>
        </p:txBody>
      </p:sp>
      <p:sp>
        <p:nvSpPr>
          <p:cNvPr id="34" name="Ellipse 21">
            <a:extLst>
              <a:ext uri="{FF2B5EF4-FFF2-40B4-BE49-F238E27FC236}">
                <a16:creationId xmlns:a16="http://schemas.microsoft.com/office/drawing/2014/main" id="{E7BBE7DD-ADC8-47DE-BC30-32D4F91A561F}"/>
              </a:ext>
            </a:extLst>
          </p:cNvPr>
          <p:cNvSpPr/>
          <p:nvPr/>
        </p:nvSpPr>
        <p:spPr bwMode="gray">
          <a:xfrm>
            <a:off x="5808261" y="3039574"/>
            <a:ext cx="685800" cy="685800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</a:pPr>
            <a:r>
              <a:rPr lang="en-US" sz="800" b="1" kern="0" noProof="1">
                <a:solidFill>
                  <a:srgbClr val="FFFFFF"/>
                </a:solidFill>
                <a:latin typeface="Arial"/>
                <a:cs typeface="Arial" charset="0"/>
              </a:rPr>
              <a:t>Change</a:t>
            </a:r>
          </a:p>
        </p:txBody>
      </p:sp>
      <p:sp>
        <p:nvSpPr>
          <p:cNvPr id="35" name="Rectangle: Rounded Corners 4">
            <a:extLst>
              <a:ext uri="{FF2B5EF4-FFF2-40B4-BE49-F238E27FC236}">
                <a16:creationId xmlns:a16="http://schemas.microsoft.com/office/drawing/2014/main" id="{45F0D3E3-A034-446B-9FFD-BFDE48D80091}"/>
              </a:ext>
            </a:extLst>
          </p:cNvPr>
          <p:cNvSpPr txBox="1"/>
          <p:nvPr/>
        </p:nvSpPr>
        <p:spPr>
          <a:xfrm>
            <a:off x="2018234" y="1933774"/>
            <a:ext cx="1164648" cy="6564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6674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>
                <a:solidFill>
                  <a:prstClr val="black"/>
                </a:solidFill>
                <a:latin typeface="Arial Narrow"/>
              </a:rPr>
              <a:t>Onboard Change Ambassadors</a:t>
            </a:r>
          </a:p>
        </p:txBody>
      </p:sp>
      <p:pic>
        <p:nvPicPr>
          <p:cNvPr id="36" name="Picture 35" descr="community-building.png">
            <a:extLst>
              <a:ext uri="{FF2B5EF4-FFF2-40B4-BE49-F238E27FC236}">
                <a16:creationId xmlns:a16="http://schemas.microsoft.com/office/drawing/2014/main" id="{BF035B1D-FAA2-4CAA-9422-8D743CC8D89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60" y="2537797"/>
            <a:ext cx="635694" cy="548640"/>
          </a:xfrm>
          <a:prstGeom prst="rect">
            <a:avLst/>
          </a:prstGeom>
        </p:spPr>
      </p:pic>
      <p:sp>
        <p:nvSpPr>
          <p:cNvPr id="38" name="Ellipse 21">
            <a:extLst>
              <a:ext uri="{FF2B5EF4-FFF2-40B4-BE49-F238E27FC236}">
                <a16:creationId xmlns:a16="http://schemas.microsoft.com/office/drawing/2014/main" id="{6EBA7C6B-8055-43E4-9793-3CCFA047CA92}"/>
              </a:ext>
            </a:extLst>
          </p:cNvPr>
          <p:cNvSpPr/>
          <p:nvPr/>
        </p:nvSpPr>
        <p:spPr bwMode="gray">
          <a:xfrm>
            <a:off x="2225893" y="3796874"/>
            <a:ext cx="825827" cy="822960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  <a:defRPr/>
            </a:pPr>
            <a:r>
              <a:rPr lang="en-US" sz="750" b="1" kern="0" noProof="1">
                <a:solidFill>
                  <a:srgbClr val="FFFFFF"/>
                </a:solidFill>
                <a:latin typeface="Arial"/>
                <a:cs typeface="Arial" charset="0"/>
              </a:rPr>
              <a:t>Engagement</a:t>
            </a:r>
          </a:p>
        </p:txBody>
      </p:sp>
      <p:sp>
        <p:nvSpPr>
          <p:cNvPr id="39" name="TextBox 59">
            <a:extLst>
              <a:ext uri="{FF2B5EF4-FFF2-40B4-BE49-F238E27FC236}">
                <a16:creationId xmlns:a16="http://schemas.microsoft.com/office/drawing/2014/main" id="{7DA2B489-4519-4FCA-A6B3-BE86B83022E4}"/>
              </a:ext>
            </a:extLst>
          </p:cNvPr>
          <p:cNvSpPr txBox="1"/>
          <p:nvPr/>
        </p:nvSpPr>
        <p:spPr>
          <a:xfrm>
            <a:off x="3219762" y="1438866"/>
            <a:ext cx="97371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srgbClr val="000000"/>
                </a:solidFill>
                <a:latin typeface="Arial Narrow"/>
              </a:rPr>
              <a:t>Business Readiness Kick-offs</a:t>
            </a:r>
          </a:p>
        </p:txBody>
      </p:sp>
      <p:sp>
        <p:nvSpPr>
          <p:cNvPr id="40" name="TextBox 59">
            <a:extLst>
              <a:ext uri="{FF2B5EF4-FFF2-40B4-BE49-F238E27FC236}">
                <a16:creationId xmlns:a16="http://schemas.microsoft.com/office/drawing/2014/main" id="{2CA4705B-0871-43AC-B653-99F8B99A5B64}"/>
              </a:ext>
            </a:extLst>
          </p:cNvPr>
          <p:cNvSpPr txBox="1"/>
          <p:nvPr/>
        </p:nvSpPr>
        <p:spPr>
          <a:xfrm>
            <a:off x="6727158" y="1611218"/>
            <a:ext cx="116674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prstClr val="black"/>
                </a:solidFill>
                <a:latin typeface="Arial Narrow"/>
              </a:rPr>
              <a:t>Train-the-Trainer </a:t>
            </a:r>
          </a:p>
        </p:txBody>
      </p:sp>
      <p:sp>
        <p:nvSpPr>
          <p:cNvPr id="41" name="TextBox 59">
            <a:extLst>
              <a:ext uri="{FF2B5EF4-FFF2-40B4-BE49-F238E27FC236}">
                <a16:creationId xmlns:a16="http://schemas.microsoft.com/office/drawing/2014/main" id="{4E926DA4-93B3-4FBD-A751-0D369461EE37}"/>
              </a:ext>
            </a:extLst>
          </p:cNvPr>
          <p:cNvSpPr txBox="1"/>
          <p:nvPr/>
        </p:nvSpPr>
        <p:spPr>
          <a:xfrm>
            <a:off x="7720471" y="1347566"/>
            <a:ext cx="1082377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prstClr val="black"/>
                </a:solidFill>
                <a:latin typeface="Arial Narrow"/>
              </a:rPr>
              <a:t>Continuity Planning</a:t>
            </a:r>
          </a:p>
        </p:txBody>
      </p:sp>
      <p:sp>
        <p:nvSpPr>
          <p:cNvPr id="42" name="TextBox 68">
            <a:extLst>
              <a:ext uri="{FF2B5EF4-FFF2-40B4-BE49-F238E27FC236}">
                <a16:creationId xmlns:a16="http://schemas.microsoft.com/office/drawing/2014/main" id="{27D45980-1895-4413-9136-D991DB9A176B}"/>
              </a:ext>
            </a:extLst>
          </p:cNvPr>
          <p:cNvSpPr txBox="1"/>
          <p:nvPr/>
        </p:nvSpPr>
        <p:spPr>
          <a:xfrm>
            <a:off x="8757189" y="1301435"/>
            <a:ext cx="128575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prstClr val="black"/>
                </a:solidFill>
                <a:latin typeface="Arial Narrow"/>
              </a:rPr>
              <a:t>Training and Proficiency</a:t>
            </a:r>
          </a:p>
        </p:txBody>
      </p:sp>
      <p:sp>
        <p:nvSpPr>
          <p:cNvPr id="43" name="TextBox 68">
            <a:extLst>
              <a:ext uri="{FF2B5EF4-FFF2-40B4-BE49-F238E27FC236}">
                <a16:creationId xmlns:a16="http://schemas.microsoft.com/office/drawing/2014/main" id="{7B90BCD5-5BCD-4D33-A8A8-8736F27A67B6}"/>
              </a:ext>
            </a:extLst>
          </p:cNvPr>
          <p:cNvSpPr txBox="1"/>
          <p:nvPr/>
        </p:nvSpPr>
        <p:spPr>
          <a:xfrm>
            <a:off x="10908708" y="1346328"/>
            <a:ext cx="1114514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prstClr val="black"/>
                </a:solidFill>
                <a:latin typeface="Arial Narrow"/>
              </a:rPr>
              <a:t>Floor Support</a:t>
            </a:r>
          </a:p>
        </p:txBody>
      </p:sp>
      <p:cxnSp>
        <p:nvCxnSpPr>
          <p:cNvPr id="44" name="Gerade Verbindung 168">
            <a:extLst>
              <a:ext uri="{FF2B5EF4-FFF2-40B4-BE49-F238E27FC236}">
                <a16:creationId xmlns:a16="http://schemas.microsoft.com/office/drawing/2014/main" id="{47D011C6-FE5B-4312-B9AD-195A9D27018A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3689229" y="2558000"/>
            <a:ext cx="3977" cy="993566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cxnSp>
        <p:nvCxnSpPr>
          <p:cNvPr id="47" name="Gerade Verbindung 168">
            <a:extLst>
              <a:ext uri="{FF2B5EF4-FFF2-40B4-BE49-F238E27FC236}">
                <a16:creationId xmlns:a16="http://schemas.microsoft.com/office/drawing/2014/main" id="{AE750274-16C9-4DBA-B3A7-224EBBA7E32B}"/>
              </a:ext>
            </a:extLst>
          </p:cNvPr>
          <p:cNvCxnSpPr>
            <a:cxnSpLocks/>
            <a:stCxn id="31" idx="0"/>
            <a:endCxn id="32" idx="2"/>
          </p:cNvCxnSpPr>
          <p:nvPr/>
        </p:nvCxnSpPr>
        <p:spPr bwMode="gray">
          <a:xfrm flipH="1" flipV="1">
            <a:off x="4868000" y="2695046"/>
            <a:ext cx="18583" cy="608739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cxnSp>
        <p:nvCxnSpPr>
          <p:cNvPr id="52" name="Gerade Verbindung 168">
            <a:extLst>
              <a:ext uri="{FF2B5EF4-FFF2-40B4-BE49-F238E27FC236}">
                <a16:creationId xmlns:a16="http://schemas.microsoft.com/office/drawing/2014/main" id="{1CD0095F-1C80-48D9-8A8C-7ACCAC38B0B6}"/>
              </a:ext>
            </a:extLst>
          </p:cNvPr>
          <p:cNvCxnSpPr>
            <a:cxnSpLocks/>
            <a:stCxn id="34" idx="0"/>
            <a:endCxn id="28" idx="2"/>
          </p:cNvCxnSpPr>
          <p:nvPr/>
        </p:nvCxnSpPr>
        <p:spPr bwMode="gray">
          <a:xfrm flipH="1" flipV="1">
            <a:off x="6147677" y="2386568"/>
            <a:ext cx="3484" cy="653006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pic>
        <p:nvPicPr>
          <p:cNvPr id="56" name="Picture 55" descr="adult-children.png">
            <a:extLst>
              <a:ext uri="{FF2B5EF4-FFF2-40B4-BE49-F238E27FC236}">
                <a16:creationId xmlns:a16="http://schemas.microsoft.com/office/drawing/2014/main" id="{355307A0-684C-4FB9-9BC9-CA3146EBA93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828" y="1862730"/>
            <a:ext cx="556232" cy="444934"/>
          </a:xfrm>
          <a:prstGeom prst="rect">
            <a:avLst/>
          </a:prstGeom>
        </p:spPr>
      </p:pic>
      <p:sp>
        <p:nvSpPr>
          <p:cNvPr id="57" name="Ellipse 21">
            <a:extLst>
              <a:ext uri="{FF2B5EF4-FFF2-40B4-BE49-F238E27FC236}">
                <a16:creationId xmlns:a16="http://schemas.microsoft.com/office/drawing/2014/main" id="{7A7C92F5-158B-4FE4-9200-D71B913234F3}"/>
              </a:ext>
            </a:extLst>
          </p:cNvPr>
          <p:cNvSpPr/>
          <p:nvPr/>
        </p:nvSpPr>
        <p:spPr bwMode="gray">
          <a:xfrm>
            <a:off x="6945617" y="2805186"/>
            <a:ext cx="640080" cy="640080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  <a:defRPr/>
            </a:pPr>
            <a:r>
              <a:rPr lang="en-US" sz="800" kern="0" noProof="1">
                <a:solidFill>
                  <a:srgbClr val="FFFFFF"/>
                </a:solidFill>
                <a:latin typeface="Arial"/>
                <a:cs typeface="Arial" charset="0"/>
              </a:rPr>
              <a:t>Training</a:t>
            </a:r>
          </a:p>
        </p:txBody>
      </p:sp>
      <p:cxnSp>
        <p:nvCxnSpPr>
          <p:cNvPr id="59" name="Gerade Verbindung 168">
            <a:extLst>
              <a:ext uri="{FF2B5EF4-FFF2-40B4-BE49-F238E27FC236}">
                <a16:creationId xmlns:a16="http://schemas.microsoft.com/office/drawing/2014/main" id="{33492E7E-A1A3-48AA-BED7-82F1491E3945}"/>
              </a:ext>
            </a:extLst>
          </p:cNvPr>
          <p:cNvCxnSpPr>
            <a:cxnSpLocks/>
            <a:stCxn id="57" idx="0"/>
            <a:endCxn id="56" idx="2"/>
          </p:cNvCxnSpPr>
          <p:nvPr/>
        </p:nvCxnSpPr>
        <p:spPr bwMode="gray">
          <a:xfrm flipH="1" flipV="1">
            <a:off x="7264944" y="2307664"/>
            <a:ext cx="713" cy="497522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sp>
        <p:nvSpPr>
          <p:cNvPr id="63" name="Ellipse 21">
            <a:extLst>
              <a:ext uri="{FF2B5EF4-FFF2-40B4-BE49-F238E27FC236}">
                <a16:creationId xmlns:a16="http://schemas.microsoft.com/office/drawing/2014/main" id="{EBC4EB68-09DC-45B3-BED0-7647C79FE800}"/>
              </a:ext>
            </a:extLst>
          </p:cNvPr>
          <p:cNvSpPr/>
          <p:nvPr/>
        </p:nvSpPr>
        <p:spPr bwMode="gray">
          <a:xfrm>
            <a:off x="7993615" y="2555519"/>
            <a:ext cx="621792" cy="617757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  <a:defRPr/>
            </a:pPr>
            <a:r>
              <a:rPr lang="en-US" sz="700" kern="0" noProof="1">
                <a:solidFill>
                  <a:srgbClr val="FFFFFF"/>
                </a:solidFill>
                <a:latin typeface="Arial"/>
                <a:cs typeface="Arial" charset="0"/>
              </a:rPr>
              <a:t>Business Readiness</a:t>
            </a:r>
          </a:p>
        </p:txBody>
      </p:sp>
      <p:cxnSp>
        <p:nvCxnSpPr>
          <p:cNvPr id="64" name="Gerade Verbindung 168">
            <a:extLst>
              <a:ext uri="{FF2B5EF4-FFF2-40B4-BE49-F238E27FC236}">
                <a16:creationId xmlns:a16="http://schemas.microsoft.com/office/drawing/2014/main" id="{B94DCC2F-0B0E-421B-8957-4B05D647C0A5}"/>
              </a:ext>
            </a:extLst>
          </p:cNvPr>
          <p:cNvCxnSpPr>
            <a:cxnSpLocks/>
            <a:stCxn id="63" idx="0"/>
            <a:endCxn id="76" idx="2"/>
          </p:cNvCxnSpPr>
          <p:nvPr/>
        </p:nvCxnSpPr>
        <p:spPr bwMode="gray">
          <a:xfrm flipV="1">
            <a:off x="8304511" y="2235933"/>
            <a:ext cx="2956" cy="319586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pic>
        <p:nvPicPr>
          <p:cNvPr id="74" name="Picture 73" descr="megaphone.png">
            <a:extLst>
              <a:ext uri="{FF2B5EF4-FFF2-40B4-BE49-F238E27FC236}">
                <a16:creationId xmlns:a16="http://schemas.microsoft.com/office/drawing/2014/main" id="{0B39C746-BCDF-4152-BD24-1C9BA8C4310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214" y="2065362"/>
            <a:ext cx="556232" cy="479865"/>
          </a:xfrm>
          <a:prstGeom prst="rect">
            <a:avLst/>
          </a:prstGeom>
        </p:spPr>
      </p:pic>
      <p:pic>
        <p:nvPicPr>
          <p:cNvPr id="76" name="Picture 75" descr="pencil-paper.png">
            <a:extLst>
              <a:ext uri="{FF2B5EF4-FFF2-40B4-BE49-F238E27FC236}">
                <a16:creationId xmlns:a16="http://schemas.microsoft.com/office/drawing/2014/main" id="{28E5F9F9-F3CD-4033-B3A1-9C750D22D4E5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85" y="1721583"/>
            <a:ext cx="595963" cy="514350"/>
          </a:xfrm>
          <a:prstGeom prst="rect">
            <a:avLst/>
          </a:prstGeom>
        </p:spPr>
      </p:pic>
      <p:sp>
        <p:nvSpPr>
          <p:cNvPr id="78" name="Ellipse 21">
            <a:extLst>
              <a:ext uri="{FF2B5EF4-FFF2-40B4-BE49-F238E27FC236}">
                <a16:creationId xmlns:a16="http://schemas.microsoft.com/office/drawing/2014/main" id="{F8564CB8-B4F9-4AD0-B8A7-895582457D10}"/>
              </a:ext>
            </a:extLst>
          </p:cNvPr>
          <p:cNvSpPr/>
          <p:nvPr/>
        </p:nvSpPr>
        <p:spPr bwMode="gray">
          <a:xfrm>
            <a:off x="9080408" y="2307214"/>
            <a:ext cx="621792" cy="617757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  <a:defRPr/>
            </a:pPr>
            <a:r>
              <a:rPr lang="en-US" sz="700" kern="0" noProof="1">
                <a:solidFill>
                  <a:srgbClr val="FFFFFF"/>
                </a:solidFill>
                <a:latin typeface="Arial"/>
                <a:cs typeface="Arial" charset="0"/>
              </a:rPr>
              <a:t>Training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026D8D3-676E-49B2-AFDB-9D4985EA3226}"/>
              </a:ext>
            </a:extLst>
          </p:cNvPr>
          <p:cNvGrpSpPr/>
          <p:nvPr/>
        </p:nvGrpSpPr>
        <p:grpSpPr>
          <a:xfrm>
            <a:off x="9073457" y="1663164"/>
            <a:ext cx="635694" cy="548640"/>
            <a:chOff x="7443901" y="4572843"/>
            <a:chExt cx="966577" cy="1005493"/>
          </a:xfrm>
        </p:grpSpPr>
        <p:pic>
          <p:nvPicPr>
            <p:cNvPr id="80" name="Graphic 2" descr="Monitor">
              <a:extLst>
                <a:ext uri="{FF2B5EF4-FFF2-40B4-BE49-F238E27FC236}">
                  <a16:creationId xmlns:a16="http://schemas.microsoft.com/office/drawing/2014/main" id="{69688BE0-C239-45DC-AFDA-DD16CB4CE5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duotone>
                <a:prstClr val="black"/>
                <a:srgbClr val="00A69C">
                  <a:tint val="45000"/>
                  <a:satMod val="400000"/>
                </a:srgbClr>
              </a:duotone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443901" y="4572843"/>
              <a:ext cx="966577" cy="1005493"/>
            </a:xfrm>
            <a:prstGeom prst="rect">
              <a:avLst/>
            </a:prstGeom>
          </p:spPr>
        </p:pic>
        <p:pic>
          <p:nvPicPr>
            <p:cNvPr id="81" name="Graphic 20" descr="Lightbulb and pencil">
              <a:extLst>
                <a:ext uri="{FF2B5EF4-FFF2-40B4-BE49-F238E27FC236}">
                  <a16:creationId xmlns:a16="http://schemas.microsoft.com/office/drawing/2014/main" id="{77F8FC04-2BD9-44A9-B6B8-1870059D5D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duotone>
                <a:prstClr val="black"/>
                <a:srgbClr val="00A69C">
                  <a:tint val="45000"/>
                  <a:satMod val="400000"/>
                </a:srgbClr>
              </a:duotone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801399" y="4828818"/>
              <a:ext cx="312496" cy="331687"/>
            </a:xfrm>
            <a:prstGeom prst="rect">
              <a:avLst/>
            </a:prstGeom>
          </p:spPr>
        </p:pic>
      </p:grpSp>
      <p:cxnSp>
        <p:nvCxnSpPr>
          <p:cNvPr id="83" name="Gerade Verbindung 168">
            <a:extLst>
              <a:ext uri="{FF2B5EF4-FFF2-40B4-BE49-F238E27FC236}">
                <a16:creationId xmlns:a16="http://schemas.microsoft.com/office/drawing/2014/main" id="{7F54377D-4897-4C84-BAE8-DC7C630C92CE}"/>
              </a:ext>
            </a:extLst>
          </p:cNvPr>
          <p:cNvCxnSpPr>
            <a:cxnSpLocks/>
            <a:stCxn id="78" idx="0"/>
          </p:cNvCxnSpPr>
          <p:nvPr/>
        </p:nvCxnSpPr>
        <p:spPr bwMode="gray">
          <a:xfrm flipV="1">
            <a:off x="9391304" y="2211804"/>
            <a:ext cx="0" cy="95410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pic>
        <p:nvPicPr>
          <p:cNvPr id="87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6B82CF7-847F-4EB4-A269-5A8480B0D3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2392" y="4266907"/>
            <a:ext cx="551818" cy="476250"/>
          </a:xfrm>
          <a:prstGeom prst="rect">
            <a:avLst/>
          </a:prstGeom>
        </p:spPr>
      </p:pic>
      <p:sp>
        <p:nvSpPr>
          <p:cNvPr id="45" name="TextBox 68">
            <a:extLst>
              <a:ext uri="{FF2B5EF4-FFF2-40B4-BE49-F238E27FC236}">
                <a16:creationId xmlns:a16="http://schemas.microsoft.com/office/drawing/2014/main" id="{61EA0544-2BEC-4341-A16B-9688A5E398CF}"/>
              </a:ext>
            </a:extLst>
          </p:cNvPr>
          <p:cNvSpPr txBox="1"/>
          <p:nvPr/>
        </p:nvSpPr>
        <p:spPr>
          <a:xfrm>
            <a:off x="11139399" y="2455678"/>
            <a:ext cx="621793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>
                <a:solidFill>
                  <a:prstClr val="black"/>
                </a:solidFill>
                <a:latin typeface="Arial Narrow"/>
              </a:rPr>
              <a:t>Go-Live</a:t>
            </a:r>
          </a:p>
        </p:txBody>
      </p:sp>
      <p:sp>
        <p:nvSpPr>
          <p:cNvPr id="46" name="Ellipse 21">
            <a:extLst>
              <a:ext uri="{FF2B5EF4-FFF2-40B4-BE49-F238E27FC236}">
                <a16:creationId xmlns:a16="http://schemas.microsoft.com/office/drawing/2014/main" id="{7D6143C0-C9D0-44C2-B7AE-DFD941AEBB9D}"/>
              </a:ext>
            </a:extLst>
          </p:cNvPr>
          <p:cNvSpPr/>
          <p:nvPr/>
        </p:nvSpPr>
        <p:spPr bwMode="gray">
          <a:xfrm>
            <a:off x="11148734" y="1797992"/>
            <a:ext cx="594360" cy="594360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  <a:defRPr/>
            </a:pPr>
            <a:r>
              <a:rPr lang="en-US" sz="700" kern="0" noProof="1">
                <a:solidFill>
                  <a:srgbClr val="FFFFFF"/>
                </a:solidFill>
                <a:latin typeface="Arial"/>
                <a:cs typeface="Arial" charset="0"/>
              </a:rPr>
              <a:t>Business Support</a:t>
            </a:r>
          </a:p>
        </p:txBody>
      </p:sp>
      <p:cxnSp>
        <p:nvCxnSpPr>
          <p:cNvPr id="48" name="Gerade Verbindung 168">
            <a:extLst>
              <a:ext uri="{FF2B5EF4-FFF2-40B4-BE49-F238E27FC236}">
                <a16:creationId xmlns:a16="http://schemas.microsoft.com/office/drawing/2014/main" id="{2AA81954-21EE-46FB-90CC-609B98BD7C11}"/>
              </a:ext>
            </a:extLst>
          </p:cNvPr>
          <p:cNvCxnSpPr>
            <a:cxnSpLocks/>
            <a:endCxn id="43" idx="2"/>
          </p:cNvCxnSpPr>
          <p:nvPr/>
        </p:nvCxnSpPr>
        <p:spPr bwMode="gray">
          <a:xfrm flipH="1" flipV="1">
            <a:off x="11457944" y="1631348"/>
            <a:ext cx="2498" cy="246216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0108E95-C627-47F0-A97C-46B0C8180542}"/>
              </a:ext>
            </a:extLst>
          </p:cNvPr>
          <p:cNvGrpSpPr/>
          <p:nvPr/>
        </p:nvGrpSpPr>
        <p:grpSpPr>
          <a:xfrm>
            <a:off x="1666398" y="5205237"/>
            <a:ext cx="10511149" cy="973359"/>
            <a:chOff x="1361512" y="2122046"/>
            <a:chExt cx="9930921" cy="1887333"/>
          </a:xfrm>
        </p:grpSpPr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42FF6E6F-CBAF-4359-BA37-5310304A3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513" y="2122046"/>
              <a:ext cx="1848163" cy="1845532"/>
            </a:xfrm>
            <a:custGeom>
              <a:avLst/>
              <a:gdLst>
                <a:gd name="T0" fmla="*/ 0 w 623"/>
                <a:gd name="T1" fmla="*/ 396 h 624"/>
                <a:gd name="T2" fmla="*/ 2 w 623"/>
                <a:gd name="T3" fmla="*/ 391 h 624"/>
                <a:gd name="T4" fmla="*/ 9 w 623"/>
                <a:gd name="T5" fmla="*/ 388 h 624"/>
                <a:gd name="T6" fmla="*/ 12 w 623"/>
                <a:gd name="T7" fmla="*/ 386 h 624"/>
                <a:gd name="T8" fmla="*/ 23 w 623"/>
                <a:gd name="T9" fmla="*/ 390 h 624"/>
                <a:gd name="T10" fmla="*/ 39 w 623"/>
                <a:gd name="T11" fmla="*/ 401 h 624"/>
                <a:gd name="T12" fmla="*/ 52 w 623"/>
                <a:gd name="T13" fmla="*/ 412 h 624"/>
                <a:gd name="T14" fmla="*/ 81 w 623"/>
                <a:gd name="T15" fmla="*/ 429 h 624"/>
                <a:gd name="T16" fmla="*/ 105 w 623"/>
                <a:gd name="T17" fmla="*/ 435 h 624"/>
                <a:gd name="T18" fmla="*/ 120 w 623"/>
                <a:gd name="T19" fmla="*/ 435 h 624"/>
                <a:gd name="T20" fmla="*/ 143 w 623"/>
                <a:gd name="T21" fmla="*/ 433 h 624"/>
                <a:gd name="T22" fmla="*/ 164 w 623"/>
                <a:gd name="T23" fmla="*/ 427 h 624"/>
                <a:gd name="T24" fmla="*/ 183 w 623"/>
                <a:gd name="T25" fmla="*/ 417 h 624"/>
                <a:gd name="T26" fmla="*/ 201 w 623"/>
                <a:gd name="T27" fmla="*/ 404 h 624"/>
                <a:gd name="T28" fmla="*/ 215 w 623"/>
                <a:gd name="T29" fmla="*/ 386 h 624"/>
                <a:gd name="T30" fmla="*/ 227 w 623"/>
                <a:gd name="T31" fmla="*/ 365 h 624"/>
                <a:gd name="T32" fmla="*/ 235 w 623"/>
                <a:gd name="T33" fmla="*/ 340 h 624"/>
                <a:gd name="T34" fmla="*/ 238 w 623"/>
                <a:gd name="T35" fmla="*/ 310 h 624"/>
                <a:gd name="T36" fmla="*/ 236 w 623"/>
                <a:gd name="T37" fmla="*/ 296 h 624"/>
                <a:gd name="T38" fmla="*/ 230 w 623"/>
                <a:gd name="T39" fmla="*/ 267 h 624"/>
                <a:gd name="T40" fmla="*/ 220 w 623"/>
                <a:gd name="T41" fmla="*/ 244 h 624"/>
                <a:gd name="T42" fmla="*/ 206 w 623"/>
                <a:gd name="T43" fmla="*/ 223 h 624"/>
                <a:gd name="T44" fmla="*/ 188 w 623"/>
                <a:gd name="T45" fmla="*/ 209 h 624"/>
                <a:gd name="T46" fmla="*/ 169 w 623"/>
                <a:gd name="T47" fmla="*/ 197 h 624"/>
                <a:gd name="T48" fmla="*/ 139 w 623"/>
                <a:gd name="T49" fmla="*/ 188 h 624"/>
                <a:gd name="T50" fmla="*/ 120 w 623"/>
                <a:gd name="T51" fmla="*/ 186 h 624"/>
                <a:gd name="T52" fmla="*/ 93 w 623"/>
                <a:gd name="T53" fmla="*/ 189 h 624"/>
                <a:gd name="T54" fmla="*/ 70 w 623"/>
                <a:gd name="T55" fmla="*/ 197 h 624"/>
                <a:gd name="T56" fmla="*/ 39 w 623"/>
                <a:gd name="T57" fmla="*/ 220 h 624"/>
                <a:gd name="T58" fmla="*/ 34 w 623"/>
                <a:gd name="T59" fmla="*/ 223 h 624"/>
                <a:gd name="T60" fmla="*/ 21 w 623"/>
                <a:gd name="T61" fmla="*/ 233 h 624"/>
                <a:gd name="T62" fmla="*/ 13 w 623"/>
                <a:gd name="T63" fmla="*/ 234 h 624"/>
                <a:gd name="T64" fmla="*/ 4 w 623"/>
                <a:gd name="T65" fmla="*/ 230 h 624"/>
                <a:gd name="T66" fmla="*/ 0 w 623"/>
                <a:gd name="T67" fmla="*/ 222 h 624"/>
                <a:gd name="T68" fmla="*/ 623 w 623"/>
                <a:gd name="T69" fmla="*/ 0 h 624"/>
                <a:gd name="T70" fmla="*/ 0 w 623"/>
                <a:gd name="T71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3" h="624">
                  <a:moveTo>
                    <a:pt x="0" y="624"/>
                  </a:moveTo>
                  <a:lnTo>
                    <a:pt x="0" y="396"/>
                  </a:lnTo>
                  <a:lnTo>
                    <a:pt x="0" y="396"/>
                  </a:lnTo>
                  <a:lnTo>
                    <a:pt x="2" y="391"/>
                  </a:lnTo>
                  <a:lnTo>
                    <a:pt x="5" y="390"/>
                  </a:lnTo>
                  <a:lnTo>
                    <a:pt x="9" y="388"/>
                  </a:lnTo>
                  <a:lnTo>
                    <a:pt x="12" y="386"/>
                  </a:lnTo>
                  <a:lnTo>
                    <a:pt x="12" y="386"/>
                  </a:lnTo>
                  <a:lnTo>
                    <a:pt x="17" y="388"/>
                  </a:lnTo>
                  <a:lnTo>
                    <a:pt x="23" y="390"/>
                  </a:lnTo>
                  <a:lnTo>
                    <a:pt x="36" y="398"/>
                  </a:lnTo>
                  <a:lnTo>
                    <a:pt x="39" y="401"/>
                  </a:lnTo>
                  <a:lnTo>
                    <a:pt x="39" y="401"/>
                  </a:lnTo>
                  <a:lnTo>
                    <a:pt x="52" y="412"/>
                  </a:lnTo>
                  <a:lnTo>
                    <a:pt x="70" y="424"/>
                  </a:lnTo>
                  <a:lnTo>
                    <a:pt x="81" y="429"/>
                  </a:lnTo>
                  <a:lnTo>
                    <a:pt x="93" y="432"/>
                  </a:lnTo>
                  <a:lnTo>
                    <a:pt x="105" y="435"/>
                  </a:lnTo>
                  <a:lnTo>
                    <a:pt x="120" y="435"/>
                  </a:lnTo>
                  <a:lnTo>
                    <a:pt x="120" y="435"/>
                  </a:lnTo>
                  <a:lnTo>
                    <a:pt x="131" y="435"/>
                  </a:lnTo>
                  <a:lnTo>
                    <a:pt x="143" y="433"/>
                  </a:lnTo>
                  <a:lnTo>
                    <a:pt x="152" y="432"/>
                  </a:lnTo>
                  <a:lnTo>
                    <a:pt x="164" y="427"/>
                  </a:lnTo>
                  <a:lnTo>
                    <a:pt x="173" y="424"/>
                  </a:lnTo>
                  <a:lnTo>
                    <a:pt x="183" y="417"/>
                  </a:lnTo>
                  <a:lnTo>
                    <a:pt x="193" y="411"/>
                  </a:lnTo>
                  <a:lnTo>
                    <a:pt x="201" y="404"/>
                  </a:lnTo>
                  <a:lnTo>
                    <a:pt x="209" y="396"/>
                  </a:lnTo>
                  <a:lnTo>
                    <a:pt x="215" y="386"/>
                  </a:lnTo>
                  <a:lnTo>
                    <a:pt x="222" y="377"/>
                  </a:lnTo>
                  <a:lnTo>
                    <a:pt x="227" y="365"/>
                  </a:lnTo>
                  <a:lnTo>
                    <a:pt x="232" y="353"/>
                  </a:lnTo>
                  <a:lnTo>
                    <a:pt x="235" y="340"/>
                  </a:lnTo>
                  <a:lnTo>
                    <a:pt x="236" y="327"/>
                  </a:lnTo>
                  <a:lnTo>
                    <a:pt x="238" y="310"/>
                  </a:lnTo>
                  <a:lnTo>
                    <a:pt x="238" y="310"/>
                  </a:lnTo>
                  <a:lnTo>
                    <a:pt x="236" y="296"/>
                  </a:lnTo>
                  <a:lnTo>
                    <a:pt x="235" y="281"/>
                  </a:lnTo>
                  <a:lnTo>
                    <a:pt x="230" y="267"/>
                  </a:lnTo>
                  <a:lnTo>
                    <a:pt x="225" y="255"/>
                  </a:lnTo>
                  <a:lnTo>
                    <a:pt x="220" y="244"/>
                  </a:lnTo>
                  <a:lnTo>
                    <a:pt x="214" y="233"/>
                  </a:lnTo>
                  <a:lnTo>
                    <a:pt x="206" y="223"/>
                  </a:lnTo>
                  <a:lnTo>
                    <a:pt x="198" y="215"/>
                  </a:lnTo>
                  <a:lnTo>
                    <a:pt x="188" y="209"/>
                  </a:lnTo>
                  <a:lnTo>
                    <a:pt x="178" y="202"/>
                  </a:lnTo>
                  <a:lnTo>
                    <a:pt x="169" y="197"/>
                  </a:lnTo>
                  <a:lnTo>
                    <a:pt x="159" y="192"/>
                  </a:lnTo>
                  <a:lnTo>
                    <a:pt x="139" y="188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05" y="186"/>
                  </a:lnTo>
                  <a:lnTo>
                    <a:pt x="93" y="189"/>
                  </a:lnTo>
                  <a:lnTo>
                    <a:pt x="81" y="192"/>
                  </a:lnTo>
                  <a:lnTo>
                    <a:pt x="70" y="197"/>
                  </a:lnTo>
                  <a:lnTo>
                    <a:pt x="52" y="209"/>
                  </a:lnTo>
                  <a:lnTo>
                    <a:pt x="39" y="220"/>
                  </a:lnTo>
                  <a:lnTo>
                    <a:pt x="34" y="223"/>
                  </a:lnTo>
                  <a:lnTo>
                    <a:pt x="34" y="223"/>
                  </a:lnTo>
                  <a:lnTo>
                    <a:pt x="28" y="228"/>
                  </a:lnTo>
                  <a:lnTo>
                    <a:pt x="21" y="233"/>
                  </a:lnTo>
                  <a:lnTo>
                    <a:pt x="13" y="234"/>
                  </a:lnTo>
                  <a:lnTo>
                    <a:pt x="13" y="234"/>
                  </a:lnTo>
                  <a:lnTo>
                    <a:pt x="7" y="233"/>
                  </a:lnTo>
                  <a:lnTo>
                    <a:pt x="4" y="230"/>
                  </a:lnTo>
                  <a:lnTo>
                    <a:pt x="0" y="225"/>
                  </a:lnTo>
                  <a:lnTo>
                    <a:pt x="0" y="222"/>
                  </a:lnTo>
                  <a:lnTo>
                    <a:pt x="0" y="0"/>
                  </a:lnTo>
                  <a:lnTo>
                    <a:pt x="623" y="0"/>
                  </a:lnTo>
                  <a:lnTo>
                    <a:pt x="623" y="624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166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1364DF24-613D-4DC2-80A0-6AF764245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938" y="2122046"/>
              <a:ext cx="2541690" cy="1845532"/>
            </a:xfrm>
            <a:custGeom>
              <a:avLst/>
              <a:gdLst>
                <a:gd name="T0" fmla="*/ 0 w 858"/>
                <a:gd name="T1" fmla="*/ 398 h 624"/>
                <a:gd name="T2" fmla="*/ 8 w 858"/>
                <a:gd name="T3" fmla="*/ 388 h 624"/>
                <a:gd name="T4" fmla="*/ 19 w 858"/>
                <a:gd name="T5" fmla="*/ 390 h 624"/>
                <a:gd name="T6" fmla="*/ 39 w 858"/>
                <a:gd name="T7" fmla="*/ 403 h 624"/>
                <a:gd name="T8" fmla="*/ 69 w 858"/>
                <a:gd name="T9" fmla="*/ 424 h 624"/>
                <a:gd name="T10" fmla="*/ 105 w 858"/>
                <a:gd name="T11" fmla="*/ 435 h 624"/>
                <a:gd name="T12" fmla="*/ 139 w 858"/>
                <a:gd name="T13" fmla="*/ 435 h 624"/>
                <a:gd name="T14" fmla="*/ 178 w 858"/>
                <a:gd name="T15" fmla="*/ 420 h 624"/>
                <a:gd name="T16" fmla="*/ 205 w 858"/>
                <a:gd name="T17" fmla="*/ 398 h 624"/>
                <a:gd name="T18" fmla="*/ 225 w 858"/>
                <a:gd name="T19" fmla="*/ 367 h 624"/>
                <a:gd name="T20" fmla="*/ 236 w 858"/>
                <a:gd name="T21" fmla="*/ 327 h 624"/>
                <a:gd name="T22" fmla="*/ 236 w 858"/>
                <a:gd name="T23" fmla="*/ 298 h 624"/>
                <a:gd name="T24" fmla="*/ 226 w 858"/>
                <a:gd name="T25" fmla="*/ 257 h 624"/>
                <a:gd name="T26" fmla="*/ 207 w 858"/>
                <a:gd name="T27" fmla="*/ 228 h 624"/>
                <a:gd name="T28" fmla="*/ 183 w 858"/>
                <a:gd name="T29" fmla="*/ 205 h 624"/>
                <a:gd name="T30" fmla="*/ 152 w 858"/>
                <a:gd name="T31" fmla="*/ 192 h 624"/>
                <a:gd name="T32" fmla="*/ 120 w 858"/>
                <a:gd name="T33" fmla="*/ 188 h 624"/>
                <a:gd name="T34" fmla="*/ 92 w 858"/>
                <a:gd name="T35" fmla="*/ 191 h 624"/>
                <a:gd name="T36" fmla="*/ 52 w 858"/>
                <a:gd name="T37" fmla="*/ 212 h 624"/>
                <a:gd name="T38" fmla="*/ 34 w 858"/>
                <a:gd name="T39" fmla="*/ 225 h 624"/>
                <a:gd name="T40" fmla="*/ 11 w 858"/>
                <a:gd name="T41" fmla="*/ 236 h 624"/>
                <a:gd name="T42" fmla="*/ 3 w 858"/>
                <a:gd name="T43" fmla="*/ 234 h 624"/>
                <a:gd name="T44" fmla="*/ 0 w 858"/>
                <a:gd name="T45" fmla="*/ 0 h 624"/>
                <a:gd name="T46" fmla="*/ 622 w 858"/>
                <a:gd name="T47" fmla="*/ 231 h 624"/>
                <a:gd name="T48" fmla="*/ 627 w 858"/>
                <a:gd name="T49" fmla="*/ 247 h 624"/>
                <a:gd name="T50" fmla="*/ 643 w 858"/>
                <a:gd name="T51" fmla="*/ 264 h 624"/>
                <a:gd name="T52" fmla="*/ 669 w 858"/>
                <a:gd name="T53" fmla="*/ 270 h 624"/>
                <a:gd name="T54" fmla="*/ 692 w 858"/>
                <a:gd name="T55" fmla="*/ 265 h 624"/>
                <a:gd name="T56" fmla="*/ 719 w 858"/>
                <a:gd name="T57" fmla="*/ 247 h 624"/>
                <a:gd name="T58" fmla="*/ 742 w 858"/>
                <a:gd name="T59" fmla="*/ 230 h 624"/>
                <a:gd name="T60" fmla="*/ 768 w 858"/>
                <a:gd name="T61" fmla="*/ 222 h 624"/>
                <a:gd name="T62" fmla="*/ 792 w 858"/>
                <a:gd name="T63" fmla="*/ 223 h 624"/>
                <a:gd name="T64" fmla="*/ 832 w 858"/>
                <a:gd name="T65" fmla="*/ 244 h 624"/>
                <a:gd name="T66" fmla="*/ 853 w 858"/>
                <a:gd name="T67" fmla="*/ 280 h 624"/>
                <a:gd name="T68" fmla="*/ 858 w 858"/>
                <a:gd name="T69" fmla="*/ 312 h 624"/>
                <a:gd name="T70" fmla="*/ 855 w 858"/>
                <a:gd name="T71" fmla="*/ 333 h 624"/>
                <a:gd name="T72" fmla="*/ 840 w 858"/>
                <a:gd name="T73" fmla="*/ 367 h 624"/>
                <a:gd name="T74" fmla="*/ 803 w 858"/>
                <a:gd name="T75" fmla="*/ 395 h 624"/>
                <a:gd name="T76" fmla="*/ 777 w 858"/>
                <a:gd name="T77" fmla="*/ 401 h 624"/>
                <a:gd name="T78" fmla="*/ 750 w 858"/>
                <a:gd name="T79" fmla="*/ 395 h 624"/>
                <a:gd name="T80" fmla="*/ 719 w 858"/>
                <a:gd name="T81" fmla="*/ 375 h 624"/>
                <a:gd name="T82" fmla="*/ 703 w 858"/>
                <a:gd name="T83" fmla="*/ 364 h 624"/>
                <a:gd name="T84" fmla="*/ 671 w 858"/>
                <a:gd name="T85" fmla="*/ 353 h 624"/>
                <a:gd name="T86" fmla="*/ 653 w 858"/>
                <a:gd name="T87" fmla="*/ 356 h 624"/>
                <a:gd name="T88" fmla="*/ 632 w 858"/>
                <a:gd name="T89" fmla="*/ 372 h 624"/>
                <a:gd name="T90" fmla="*/ 622 w 858"/>
                <a:gd name="T91" fmla="*/ 395 h 624"/>
                <a:gd name="T92" fmla="*/ 0 w 858"/>
                <a:gd name="T93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8" h="624">
                  <a:moveTo>
                    <a:pt x="0" y="624"/>
                  </a:moveTo>
                  <a:lnTo>
                    <a:pt x="0" y="398"/>
                  </a:lnTo>
                  <a:lnTo>
                    <a:pt x="0" y="398"/>
                  </a:lnTo>
                  <a:lnTo>
                    <a:pt x="2" y="393"/>
                  </a:lnTo>
                  <a:lnTo>
                    <a:pt x="5" y="390"/>
                  </a:lnTo>
                  <a:lnTo>
                    <a:pt x="8" y="388"/>
                  </a:lnTo>
                  <a:lnTo>
                    <a:pt x="13" y="388"/>
                  </a:lnTo>
                  <a:lnTo>
                    <a:pt x="13" y="388"/>
                  </a:lnTo>
                  <a:lnTo>
                    <a:pt x="19" y="390"/>
                  </a:lnTo>
                  <a:lnTo>
                    <a:pt x="26" y="393"/>
                  </a:lnTo>
                  <a:lnTo>
                    <a:pt x="34" y="399"/>
                  </a:lnTo>
                  <a:lnTo>
                    <a:pt x="39" y="403"/>
                  </a:lnTo>
                  <a:lnTo>
                    <a:pt x="39" y="403"/>
                  </a:lnTo>
                  <a:lnTo>
                    <a:pt x="52" y="412"/>
                  </a:lnTo>
                  <a:lnTo>
                    <a:pt x="69" y="424"/>
                  </a:lnTo>
                  <a:lnTo>
                    <a:pt x="81" y="429"/>
                  </a:lnTo>
                  <a:lnTo>
                    <a:pt x="92" y="433"/>
                  </a:lnTo>
                  <a:lnTo>
                    <a:pt x="105" y="435"/>
                  </a:lnTo>
                  <a:lnTo>
                    <a:pt x="120" y="437"/>
                  </a:lnTo>
                  <a:lnTo>
                    <a:pt x="120" y="437"/>
                  </a:lnTo>
                  <a:lnTo>
                    <a:pt x="139" y="435"/>
                  </a:lnTo>
                  <a:lnTo>
                    <a:pt x="158" y="429"/>
                  </a:lnTo>
                  <a:lnTo>
                    <a:pt x="168" y="425"/>
                  </a:lnTo>
                  <a:lnTo>
                    <a:pt x="178" y="420"/>
                  </a:lnTo>
                  <a:lnTo>
                    <a:pt x="187" y="414"/>
                  </a:lnTo>
                  <a:lnTo>
                    <a:pt x="195" y="406"/>
                  </a:lnTo>
                  <a:lnTo>
                    <a:pt x="205" y="398"/>
                  </a:lnTo>
                  <a:lnTo>
                    <a:pt x="212" y="390"/>
                  </a:lnTo>
                  <a:lnTo>
                    <a:pt x="220" y="378"/>
                  </a:lnTo>
                  <a:lnTo>
                    <a:pt x="225" y="367"/>
                  </a:lnTo>
                  <a:lnTo>
                    <a:pt x="229" y="356"/>
                  </a:lnTo>
                  <a:lnTo>
                    <a:pt x="233" y="341"/>
                  </a:lnTo>
                  <a:lnTo>
                    <a:pt x="236" y="327"/>
                  </a:lnTo>
                  <a:lnTo>
                    <a:pt x="236" y="312"/>
                  </a:lnTo>
                  <a:lnTo>
                    <a:pt x="236" y="312"/>
                  </a:lnTo>
                  <a:lnTo>
                    <a:pt x="236" y="298"/>
                  </a:lnTo>
                  <a:lnTo>
                    <a:pt x="234" y="283"/>
                  </a:lnTo>
                  <a:lnTo>
                    <a:pt x="231" y="270"/>
                  </a:lnTo>
                  <a:lnTo>
                    <a:pt x="226" y="257"/>
                  </a:lnTo>
                  <a:lnTo>
                    <a:pt x="221" y="247"/>
                  </a:lnTo>
                  <a:lnTo>
                    <a:pt x="215" y="236"/>
                  </a:lnTo>
                  <a:lnTo>
                    <a:pt x="207" y="228"/>
                  </a:lnTo>
                  <a:lnTo>
                    <a:pt x="200" y="218"/>
                  </a:lnTo>
                  <a:lnTo>
                    <a:pt x="191" y="212"/>
                  </a:lnTo>
                  <a:lnTo>
                    <a:pt x="183" y="205"/>
                  </a:lnTo>
                  <a:lnTo>
                    <a:pt x="173" y="201"/>
                  </a:lnTo>
                  <a:lnTo>
                    <a:pt x="163" y="196"/>
                  </a:lnTo>
                  <a:lnTo>
                    <a:pt x="152" y="192"/>
                  </a:lnTo>
                  <a:lnTo>
                    <a:pt x="142" y="189"/>
                  </a:lnTo>
                  <a:lnTo>
                    <a:pt x="131" y="188"/>
                  </a:lnTo>
                  <a:lnTo>
                    <a:pt x="120" y="188"/>
                  </a:lnTo>
                  <a:lnTo>
                    <a:pt x="120" y="188"/>
                  </a:lnTo>
                  <a:lnTo>
                    <a:pt x="105" y="188"/>
                  </a:lnTo>
                  <a:lnTo>
                    <a:pt x="92" y="191"/>
                  </a:lnTo>
                  <a:lnTo>
                    <a:pt x="79" y="196"/>
                  </a:lnTo>
                  <a:lnTo>
                    <a:pt x="69" y="201"/>
                  </a:lnTo>
                  <a:lnTo>
                    <a:pt x="52" y="212"/>
                  </a:lnTo>
                  <a:lnTo>
                    <a:pt x="37" y="222"/>
                  </a:lnTo>
                  <a:lnTo>
                    <a:pt x="34" y="225"/>
                  </a:lnTo>
                  <a:lnTo>
                    <a:pt x="34" y="225"/>
                  </a:lnTo>
                  <a:lnTo>
                    <a:pt x="23" y="233"/>
                  </a:lnTo>
                  <a:lnTo>
                    <a:pt x="16" y="236"/>
                  </a:lnTo>
                  <a:lnTo>
                    <a:pt x="11" y="236"/>
                  </a:lnTo>
                  <a:lnTo>
                    <a:pt x="11" y="236"/>
                  </a:lnTo>
                  <a:lnTo>
                    <a:pt x="6" y="236"/>
                  </a:lnTo>
                  <a:lnTo>
                    <a:pt x="3" y="234"/>
                  </a:lnTo>
                  <a:lnTo>
                    <a:pt x="2" y="231"/>
                  </a:lnTo>
                  <a:lnTo>
                    <a:pt x="0" y="228"/>
                  </a:lnTo>
                  <a:lnTo>
                    <a:pt x="0" y="0"/>
                  </a:lnTo>
                  <a:lnTo>
                    <a:pt x="622" y="0"/>
                  </a:lnTo>
                  <a:lnTo>
                    <a:pt x="622" y="230"/>
                  </a:lnTo>
                  <a:lnTo>
                    <a:pt x="622" y="231"/>
                  </a:lnTo>
                  <a:lnTo>
                    <a:pt x="622" y="231"/>
                  </a:lnTo>
                  <a:lnTo>
                    <a:pt x="624" y="239"/>
                  </a:lnTo>
                  <a:lnTo>
                    <a:pt x="627" y="247"/>
                  </a:lnTo>
                  <a:lnTo>
                    <a:pt x="632" y="254"/>
                  </a:lnTo>
                  <a:lnTo>
                    <a:pt x="637" y="259"/>
                  </a:lnTo>
                  <a:lnTo>
                    <a:pt x="643" y="264"/>
                  </a:lnTo>
                  <a:lnTo>
                    <a:pt x="651" y="267"/>
                  </a:lnTo>
                  <a:lnTo>
                    <a:pt x="659" y="270"/>
                  </a:lnTo>
                  <a:lnTo>
                    <a:pt x="669" y="270"/>
                  </a:lnTo>
                  <a:lnTo>
                    <a:pt x="669" y="270"/>
                  </a:lnTo>
                  <a:lnTo>
                    <a:pt x="680" y="268"/>
                  </a:lnTo>
                  <a:lnTo>
                    <a:pt x="692" y="265"/>
                  </a:lnTo>
                  <a:lnTo>
                    <a:pt x="703" y="259"/>
                  </a:lnTo>
                  <a:lnTo>
                    <a:pt x="716" y="251"/>
                  </a:lnTo>
                  <a:lnTo>
                    <a:pt x="719" y="247"/>
                  </a:lnTo>
                  <a:lnTo>
                    <a:pt x="719" y="247"/>
                  </a:lnTo>
                  <a:lnTo>
                    <a:pt x="729" y="239"/>
                  </a:lnTo>
                  <a:lnTo>
                    <a:pt x="742" y="230"/>
                  </a:lnTo>
                  <a:lnTo>
                    <a:pt x="750" y="226"/>
                  </a:lnTo>
                  <a:lnTo>
                    <a:pt x="758" y="225"/>
                  </a:lnTo>
                  <a:lnTo>
                    <a:pt x="768" y="222"/>
                  </a:lnTo>
                  <a:lnTo>
                    <a:pt x="777" y="222"/>
                  </a:lnTo>
                  <a:lnTo>
                    <a:pt x="777" y="222"/>
                  </a:lnTo>
                  <a:lnTo>
                    <a:pt x="792" y="223"/>
                  </a:lnTo>
                  <a:lnTo>
                    <a:pt x="806" y="226"/>
                  </a:lnTo>
                  <a:lnTo>
                    <a:pt x="819" y="234"/>
                  </a:lnTo>
                  <a:lnTo>
                    <a:pt x="832" y="244"/>
                  </a:lnTo>
                  <a:lnTo>
                    <a:pt x="842" y="255"/>
                  </a:lnTo>
                  <a:lnTo>
                    <a:pt x="850" y="272"/>
                  </a:lnTo>
                  <a:lnTo>
                    <a:pt x="853" y="280"/>
                  </a:lnTo>
                  <a:lnTo>
                    <a:pt x="857" y="289"/>
                  </a:lnTo>
                  <a:lnTo>
                    <a:pt x="857" y="301"/>
                  </a:lnTo>
                  <a:lnTo>
                    <a:pt x="858" y="312"/>
                  </a:lnTo>
                  <a:lnTo>
                    <a:pt x="858" y="312"/>
                  </a:lnTo>
                  <a:lnTo>
                    <a:pt x="857" y="323"/>
                  </a:lnTo>
                  <a:lnTo>
                    <a:pt x="855" y="333"/>
                  </a:lnTo>
                  <a:lnTo>
                    <a:pt x="853" y="343"/>
                  </a:lnTo>
                  <a:lnTo>
                    <a:pt x="850" y="351"/>
                  </a:lnTo>
                  <a:lnTo>
                    <a:pt x="840" y="367"/>
                  </a:lnTo>
                  <a:lnTo>
                    <a:pt x="831" y="378"/>
                  </a:lnTo>
                  <a:lnTo>
                    <a:pt x="818" y="388"/>
                  </a:lnTo>
                  <a:lnTo>
                    <a:pt x="803" y="395"/>
                  </a:lnTo>
                  <a:lnTo>
                    <a:pt x="790" y="399"/>
                  </a:lnTo>
                  <a:lnTo>
                    <a:pt x="777" y="401"/>
                  </a:lnTo>
                  <a:lnTo>
                    <a:pt x="777" y="401"/>
                  </a:lnTo>
                  <a:lnTo>
                    <a:pt x="768" y="399"/>
                  </a:lnTo>
                  <a:lnTo>
                    <a:pt x="758" y="398"/>
                  </a:lnTo>
                  <a:lnTo>
                    <a:pt x="750" y="395"/>
                  </a:lnTo>
                  <a:lnTo>
                    <a:pt x="742" y="391"/>
                  </a:lnTo>
                  <a:lnTo>
                    <a:pt x="729" y="383"/>
                  </a:lnTo>
                  <a:lnTo>
                    <a:pt x="719" y="375"/>
                  </a:lnTo>
                  <a:lnTo>
                    <a:pt x="714" y="372"/>
                  </a:lnTo>
                  <a:lnTo>
                    <a:pt x="714" y="372"/>
                  </a:lnTo>
                  <a:lnTo>
                    <a:pt x="703" y="364"/>
                  </a:lnTo>
                  <a:lnTo>
                    <a:pt x="692" y="357"/>
                  </a:lnTo>
                  <a:lnTo>
                    <a:pt x="680" y="354"/>
                  </a:lnTo>
                  <a:lnTo>
                    <a:pt x="671" y="353"/>
                  </a:lnTo>
                  <a:lnTo>
                    <a:pt x="671" y="353"/>
                  </a:lnTo>
                  <a:lnTo>
                    <a:pt x="661" y="354"/>
                  </a:lnTo>
                  <a:lnTo>
                    <a:pt x="653" y="356"/>
                  </a:lnTo>
                  <a:lnTo>
                    <a:pt x="645" y="361"/>
                  </a:lnTo>
                  <a:lnTo>
                    <a:pt x="638" y="365"/>
                  </a:lnTo>
                  <a:lnTo>
                    <a:pt x="632" y="372"/>
                  </a:lnTo>
                  <a:lnTo>
                    <a:pt x="627" y="378"/>
                  </a:lnTo>
                  <a:lnTo>
                    <a:pt x="624" y="386"/>
                  </a:lnTo>
                  <a:lnTo>
                    <a:pt x="622" y="395"/>
                  </a:lnTo>
                  <a:lnTo>
                    <a:pt x="622" y="396"/>
                  </a:lnTo>
                  <a:lnTo>
                    <a:pt x="622" y="624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166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76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+mn-cs"/>
              </a:endParaRPr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EDA79F37-B3B7-469B-9579-EC669E5EE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505" y="2122046"/>
              <a:ext cx="2543549" cy="1845532"/>
            </a:xfrm>
            <a:custGeom>
              <a:avLst/>
              <a:gdLst>
                <a:gd name="T0" fmla="*/ 1 w 858"/>
                <a:gd name="T1" fmla="*/ 393 h 624"/>
                <a:gd name="T2" fmla="*/ 13 w 858"/>
                <a:gd name="T3" fmla="*/ 386 h 624"/>
                <a:gd name="T4" fmla="*/ 22 w 858"/>
                <a:gd name="T5" fmla="*/ 390 h 624"/>
                <a:gd name="T6" fmla="*/ 40 w 858"/>
                <a:gd name="T7" fmla="*/ 401 h 624"/>
                <a:gd name="T8" fmla="*/ 81 w 858"/>
                <a:gd name="T9" fmla="*/ 429 h 624"/>
                <a:gd name="T10" fmla="*/ 119 w 858"/>
                <a:gd name="T11" fmla="*/ 435 h 624"/>
                <a:gd name="T12" fmla="*/ 158 w 858"/>
                <a:gd name="T13" fmla="*/ 429 h 624"/>
                <a:gd name="T14" fmla="*/ 187 w 858"/>
                <a:gd name="T15" fmla="*/ 412 h 624"/>
                <a:gd name="T16" fmla="*/ 212 w 858"/>
                <a:gd name="T17" fmla="*/ 388 h 624"/>
                <a:gd name="T18" fmla="*/ 229 w 858"/>
                <a:gd name="T19" fmla="*/ 354 h 624"/>
                <a:gd name="T20" fmla="*/ 236 w 858"/>
                <a:gd name="T21" fmla="*/ 310 h 624"/>
                <a:gd name="T22" fmla="*/ 233 w 858"/>
                <a:gd name="T23" fmla="*/ 281 h 624"/>
                <a:gd name="T24" fmla="*/ 221 w 858"/>
                <a:gd name="T25" fmla="*/ 246 h 624"/>
                <a:gd name="T26" fmla="*/ 199 w 858"/>
                <a:gd name="T27" fmla="*/ 218 h 624"/>
                <a:gd name="T28" fmla="*/ 173 w 858"/>
                <a:gd name="T29" fmla="*/ 199 h 624"/>
                <a:gd name="T30" fmla="*/ 140 w 858"/>
                <a:gd name="T31" fmla="*/ 188 h 624"/>
                <a:gd name="T32" fmla="*/ 119 w 858"/>
                <a:gd name="T33" fmla="*/ 186 h 624"/>
                <a:gd name="T34" fmla="*/ 79 w 858"/>
                <a:gd name="T35" fmla="*/ 194 h 624"/>
                <a:gd name="T36" fmla="*/ 37 w 858"/>
                <a:gd name="T37" fmla="*/ 220 h 624"/>
                <a:gd name="T38" fmla="*/ 21 w 858"/>
                <a:gd name="T39" fmla="*/ 231 h 624"/>
                <a:gd name="T40" fmla="*/ 11 w 858"/>
                <a:gd name="T41" fmla="*/ 234 h 624"/>
                <a:gd name="T42" fmla="*/ 1 w 858"/>
                <a:gd name="T43" fmla="*/ 230 h 624"/>
                <a:gd name="T44" fmla="*/ 622 w 858"/>
                <a:gd name="T45" fmla="*/ 0 h 624"/>
                <a:gd name="T46" fmla="*/ 622 w 858"/>
                <a:gd name="T47" fmla="*/ 230 h 624"/>
                <a:gd name="T48" fmla="*/ 632 w 858"/>
                <a:gd name="T49" fmla="*/ 252 h 624"/>
                <a:gd name="T50" fmla="*/ 653 w 858"/>
                <a:gd name="T51" fmla="*/ 267 h 624"/>
                <a:gd name="T52" fmla="*/ 669 w 858"/>
                <a:gd name="T53" fmla="*/ 270 h 624"/>
                <a:gd name="T54" fmla="*/ 705 w 858"/>
                <a:gd name="T55" fmla="*/ 259 h 624"/>
                <a:gd name="T56" fmla="*/ 719 w 858"/>
                <a:gd name="T57" fmla="*/ 247 h 624"/>
                <a:gd name="T58" fmla="*/ 750 w 858"/>
                <a:gd name="T59" fmla="*/ 226 h 624"/>
                <a:gd name="T60" fmla="*/ 777 w 858"/>
                <a:gd name="T61" fmla="*/ 222 h 624"/>
                <a:gd name="T62" fmla="*/ 808 w 858"/>
                <a:gd name="T63" fmla="*/ 226 h 624"/>
                <a:gd name="T64" fmla="*/ 844 w 858"/>
                <a:gd name="T65" fmla="*/ 255 h 624"/>
                <a:gd name="T66" fmla="*/ 858 w 858"/>
                <a:gd name="T67" fmla="*/ 299 h 624"/>
                <a:gd name="T68" fmla="*/ 858 w 858"/>
                <a:gd name="T69" fmla="*/ 322 h 624"/>
                <a:gd name="T70" fmla="*/ 850 w 858"/>
                <a:gd name="T71" fmla="*/ 351 h 624"/>
                <a:gd name="T72" fmla="*/ 829 w 858"/>
                <a:gd name="T73" fmla="*/ 380 h 624"/>
                <a:gd name="T74" fmla="*/ 790 w 858"/>
                <a:gd name="T75" fmla="*/ 399 h 624"/>
                <a:gd name="T76" fmla="*/ 768 w 858"/>
                <a:gd name="T77" fmla="*/ 399 h 624"/>
                <a:gd name="T78" fmla="*/ 743 w 858"/>
                <a:gd name="T79" fmla="*/ 391 h 624"/>
                <a:gd name="T80" fmla="*/ 716 w 858"/>
                <a:gd name="T81" fmla="*/ 372 h 624"/>
                <a:gd name="T82" fmla="*/ 692 w 858"/>
                <a:gd name="T83" fmla="*/ 356 h 624"/>
                <a:gd name="T84" fmla="*/ 669 w 858"/>
                <a:gd name="T85" fmla="*/ 351 h 624"/>
                <a:gd name="T86" fmla="*/ 645 w 858"/>
                <a:gd name="T87" fmla="*/ 357 h 624"/>
                <a:gd name="T88" fmla="*/ 627 w 858"/>
                <a:gd name="T89" fmla="*/ 375 h 624"/>
                <a:gd name="T90" fmla="*/ 622 w 858"/>
                <a:gd name="T91" fmla="*/ 391 h 624"/>
                <a:gd name="T92" fmla="*/ 0 w 858"/>
                <a:gd name="T93" fmla="*/ 39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8" h="624">
                  <a:moveTo>
                    <a:pt x="0" y="398"/>
                  </a:moveTo>
                  <a:lnTo>
                    <a:pt x="0" y="398"/>
                  </a:lnTo>
                  <a:lnTo>
                    <a:pt x="1" y="393"/>
                  </a:lnTo>
                  <a:lnTo>
                    <a:pt x="5" y="390"/>
                  </a:lnTo>
                  <a:lnTo>
                    <a:pt x="8" y="388"/>
                  </a:lnTo>
                  <a:lnTo>
                    <a:pt x="13" y="386"/>
                  </a:lnTo>
                  <a:lnTo>
                    <a:pt x="13" y="386"/>
                  </a:lnTo>
                  <a:lnTo>
                    <a:pt x="18" y="388"/>
                  </a:lnTo>
                  <a:lnTo>
                    <a:pt x="22" y="390"/>
                  </a:lnTo>
                  <a:lnTo>
                    <a:pt x="34" y="396"/>
                  </a:lnTo>
                  <a:lnTo>
                    <a:pt x="40" y="401"/>
                  </a:lnTo>
                  <a:lnTo>
                    <a:pt x="40" y="401"/>
                  </a:lnTo>
                  <a:lnTo>
                    <a:pt x="53" y="412"/>
                  </a:lnTo>
                  <a:lnTo>
                    <a:pt x="71" y="424"/>
                  </a:lnTo>
                  <a:lnTo>
                    <a:pt x="81" y="429"/>
                  </a:lnTo>
                  <a:lnTo>
                    <a:pt x="92" y="432"/>
                  </a:lnTo>
                  <a:lnTo>
                    <a:pt x="105" y="435"/>
                  </a:lnTo>
                  <a:lnTo>
                    <a:pt x="119" y="435"/>
                  </a:lnTo>
                  <a:lnTo>
                    <a:pt x="119" y="435"/>
                  </a:lnTo>
                  <a:lnTo>
                    <a:pt x="139" y="433"/>
                  </a:lnTo>
                  <a:lnTo>
                    <a:pt x="158" y="429"/>
                  </a:lnTo>
                  <a:lnTo>
                    <a:pt x="168" y="424"/>
                  </a:lnTo>
                  <a:lnTo>
                    <a:pt x="178" y="419"/>
                  </a:lnTo>
                  <a:lnTo>
                    <a:pt x="187" y="412"/>
                  </a:lnTo>
                  <a:lnTo>
                    <a:pt x="195" y="404"/>
                  </a:lnTo>
                  <a:lnTo>
                    <a:pt x="203" y="396"/>
                  </a:lnTo>
                  <a:lnTo>
                    <a:pt x="212" y="388"/>
                  </a:lnTo>
                  <a:lnTo>
                    <a:pt x="218" y="377"/>
                  </a:lnTo>
                  <a:lnTo>
                    <a:pt x="224" y="365"/>
                  </a:lnTo>
                  <a:lnTo>
                    <a:pt x="229" y="354"/>
                  </a:lnTo>
                  <a:lnTo>
                    <a:pt x="233" y="341"/>
                  </a:lnTo>
                  <a:lnTo>
                    <a:pt x="236" y="327"/>
                  </a:lnTo>
                  <a:lnTo>
                    <a:pt x="236" y="310"/>
                  </a:lnTo>
                  <a:lnTo>
                    <a:pt x="236" y="310"/>
                  </a:lnTo>
                  <a:lnTo>
                    <a:pt x="236" y="296"/>
                  </a:lnTo>
                  <a:lnTo>
                    <a:pt x="233" y="281"/>
                  </a:lnTo>
                  <a:lnTo>
                    <a:pt x="231" y="268"/>
                  </a:lnTo>
                  <a:lnTo>
                    <a:pt x="226" y="257"/>
                  </a:lnTo>
                  <a:lnTo>
                    <a:pt x="221" y="246"/>
                  </a:lnTo>
                  <a:lnTo>
                    <a:pt x="215" y="234"/>
                  </a:lnTo>
                  <a:lnTo>
                    <a:pt x="207" y="226"/>
                  </a:lnTo>
                  <a:lnTo>
                    <a:pt x="199" y="218"/>
                  </a:lnTo>
                  <a:lnTo>
                    <a:pt x="191" y="210"/>
                  </a:lnTo>
                  <a:lnTo>
                    <a:pt x="182" y="204"/>
                  </a:lnTo>
                  <a:lnTo>
                    <a:pt x="173" y="199"/>
                  </a:lnTo>
                  <a:lnTo>
                    <a:pt x="161" y="194"/>
                  </a:lnTo>
                  <a:lnTo>
                    <a:pt x="152" y="191"/>
                  </a:lnTo>
                  <a:lnTo>
                    <a:pt x="140" y="188"/>
                  </a:lnTo>
                  <a:lnTo>
                    <a:pt x="131" y="186"/>
                  </a:lnTo>
                  <a:lnTo>
                    <a:pt x="119" y="186"/>
                  </a:lnTo>
                  <a:lnTo>
                    <a:pt x="119" y="186"/>
                  </a:lnTo>
                  <a:lnTo>
                    <a:pt x="105" y="188"/>
                  </a:lnTo>
                  <a:lnTo>
                    <a:pt x="92" y="189"/>
                  </a:lnTo>
                  <a:lnTo>
                    <a:pt x="79" y="194"/>
                  </a:lnTo>
                  <a:lnTo>
                    <a:pt x="69" y="199"/>
                  </a:lnTo>
                  <a:lnTo>
                    <a:pt x="52" y="210"/>
                  </a:lnTo>
                  <a:lnTo>
                    <a:pt x="37" y="220"/>
                  </a:lnTo>
                  <a:lnTo>
                    <a:pt x="34" y="223"/>
                  </a:lnTo>
                  <a:lnTo>
                    <a:pt x="34" y="223"/>
                  </a:lnTo>
                  <a:lnTo>
                    <a:pt x="21" y="231"/>
                  </a:lnTo>
                  <a:lnTo>
                    <a:pt x="16" y="234"/>
                  </a:lnTo>
                  <a:lnTo>
                    <a:pt x="11" y="234"/>
                  </a:lnTo>
                  <a:lnTo>
                    <a:pt x="11" y="234"/>
                  </a:lnTo>
                  <a:lnTo>
                    <a:pt x="6" y="234"/>
                  </a:lnTo>
                  <a:lnTo>
                    <a:pt x="3" y="233"/>
                  </a:lnTo>
                  <a:lnTo>
                    <a:pt x="1" y="230"/>
                  </a:lnTo>
                  <a:lnTo>
                    <a:pt x="0" y="226"/>
                  </a:lnTo>
                  <a:lnTo>
                    <a:pt x="0" y="0"/>
                  </a:lnTo>
                  <a:lnTo>
                    <a:pt x="622" y="0"/>
                  </a:lnTo>
                  <a:lnTo>
                    <a:pt x="622" y="228"/>
                  </a:lnTo>
                  <a:lnTo>
                    <a:pt x="622" y="230"/>
                  </a:lnTo>
                  <a:lnTo>
                    <a:pt x="622" y="230"/>
                  </a:lnTo>
                  <a:lnTo>
                    <a:pt x="624" y="238"/>
                  </a:lnTo>
                  <a:lnTo>
                    <a:pt x="627" y="246"/>
                  </a:lnTo>
                  <a:lnTo>
                    <a:pt x="632" y="252"/>
                  </a:lnTo>
                  <a:lnTo>
                    <a:pt x="638" y="259"/>
                  </a:lnTo>
                  <a:lnTo>
                    <a:pt x="645" y="264"/>
                  </a:lnTo>
                  <a:lnTo>
                    <a:pt x="653" y="267"/>
                  </a:lnTo>
                  <a:lnTo>
                    <a:pt x="661" y="270"/>
                  </a:lnTo>
                  <a:lnTo>
                    <a:pt x="669" y="270"/>
                  </a:lnTo>
                  <a:lnTo>
                    <a:pt x="669" y="270"/>
                  </a:lnTo>
                  <a:lnTo>
                    <a:pt x="680" y="268"/>
                  </a:lnTo>
                  <a:lnTo>
                    <a:pt x="692" y="265"/>
                  </a:lnTo>
                  <a:lnTo>
                    <a:pt x="705" y="259"/>
                  </a:lnTo>
                  <a:lnTo>
                    <a:pt x="716" y="251"/>
                  </a:lnTo>
                  <a:lnTo>
                    <a:pt x="719" y="247"/>
                  </a:lnTo>
                  <a:lnTo>
                    <a:pt x="719" y="247"/>
                  </a:lnTo>
                  <a:lnTo>
                    <a:pt x="730" y="239"/>
                  </a:lnTo>
                  <a:lnTo>
                    <a:pt x="743" y="230"/>
                  </a:lnTo>
                  <a:lnTo>
                    <a:pt x="750" y="226"/>
                  </a:lnTo>
                  <a:lnTo>
                    <a:pt x="758" y="225"/>
                  </a:lnTo>
                  <a:lnTo>
                    <a:pt x="768" y="222"/>
                  </a:lnTo>
                  <a:lnTo>
                    <a:pt x="777" y="222"/>
                  </a:lnTo>
                  <a:lnTo>
                    <a:pt x="777" y="222"/>
                  </a:lnTo>
                  <a:lnTo>
                    <a:pt x="793" y="223"/>
                  </a:lnTo>
                  <a:lnTo>
                    <a:pt x="808" y="226"/>
                  </a:lnTo>
                  <a:lnTo>
                    <a:pt x="821" y="233"/>
                  </a:lnTo>
                  <a:lnTo>
                    <a:pt x="832" y="243"/>
                  </a:lnTo>
                  <a:lnTo>
                    <a:pt x="844" y="255"/>
                  </a:lnTo>
                  <a:lnTo>
                    <a:pt x="852" y="270"/>
                  </a:lnTo>
                  <a:lnTo>
                    <a:pt x="857" y="288"/>
                  </a:lnTo>
                  <a:lnTo>
                    <a:pt x="858" y="299"/>
                  </a:lnTo>
                  <a:lnTo>
                    <a:pt x="858" y="310"/>
                  </a:lnTo>
                  <a:lnTo>
                    <a:pt x="858" y="310"/>
                  </a:lnTo>
                  <a:lnTo>
                    <a:pt x="858" y="322"/>
                  </a:lnTo>
                  <a:lnTo>
                    <a:pt x="857" y="333"/>
                  </a:lnTo>
                  <a:lnTo>
                    <a:pt x="853" y="343"/>
                  </a:lnTo>
                  <a:lnTo>
                    <a:pt x="850" y="351"/>
                  </a:lnTo>
                  <a:lnTo>
                    <a:pt x="845" y="361"/>
                  </a:lnTo>
                  <a:lnTo>
                    <a:pt x="840" y="367"/>
                  </a:lnTo>
                  <a:lnTo>
                    <a:pt x="829" y="380"/>
                  </a:lnTo>
                  <a:lnTo>
                    <a:pt x="816" y="388"/>
                  </a:lnTo>
                  <a:lnTo>
                    <a:pt x="803" y="395"/>
                  </a:lnTo>
                  <a:lnTo>
                    <a:pt x="790" y="399"/>
                  </a:lnTo>
                  <a:lnTo>
                    <a:pt x="777" y="399"/>
                  </a:lnTo>
                  <a:lnTo>
                    <a:pt x="777" y="399"/>
                  </a:lnTo>
                  <a:lnTo>
                    <a:pt x="768" y="399"/>
                  </a:lnTo>
                  <a:lnTo>
                    <a:pt x="758" y="398"/>
                  </a:lnTo>
                  <a:lnTo>
                    <a:pt x="750" y="395"/>
                  </a:lnTo>
                  <a:lnTo>
                    <a:pt x="743" y="391"/>
                  </a:lnTo>
                  <a:lnTo>
                    <a:pt x="730" y="383"/>
                  </a:lnTo>
                  <a:lnTo>
                    <a:pt x="719" y="375"/>
                  </a:lnTo>
                  <a:lnTo>
                    <a:pt x="716" y="372"/>
                  </a:lnTo>
                  <a:lnTo>
                    <a:pt x="716" y="372"/>
                  </a:lnTo>
                  <a:lnTo>
                    <a:pt x="703" y="362"/>
                  </a:lnTo>
                  <a:lnTo>
                    <a:pt x="692" y="356"/>
                  </a:lnTo>
                  <a:lnTo>
                    <a:pt x="680" y="353"/>
                  </a:lnTo>
                  <a:lnTo>
                    <a:pt x="669" y="351"/>
                  </a:lnTo>
                  <a:lnTo>
                    <a:pt x="669" y="351"/>
                  </a:lnTo>
                  <a:lnTo>
                    <a:pt x="661" y="353"/>
                  </a:lnTo>
                  <a:lnTo>
                    <a:pt x="651" y="354"/>
                  </a:lnTo>
                  <a:lnTo>
                    <a:pt x="645" y="357"/>
                  </a:lnTo>
                  <a:lnTo>
                    <a:pt x="638" y="362"/>
                  </a:lnTo>
                  <a:lnTo>
                    <a:pt x="632" y="367"/>
                  </a:lnTo>
                  <a:lnTo>
                    <a:pt x="627" y="375"/>
                  </a:lnTo>
                  <a:lnTo>
                    <a:pt x="624" y="382"/>
                  </a:lnTo>
                  <a:lnTo>
                    <a:pt x="622" y="391"/>
                  </a:lnTo>
                  <a:lnTo>
                    <a:pt x="622" y="391"/>
                  </a:lnTo>
                  <a:lnTo>
                    <a:pt x="622" y="624"/>
                  </a:lnTo>
                  <a:lnTo>
                    <a:pt x="0" y="624"/>
                  </a:lnTo>
                  <a:lnTo>
                    <a:pt x="0" y="3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166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1BC08A9F-B3D9-452F-9F69-FFB8534C5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1512" y="2122046"/>
              <a:ext cx="2541689" cy="1845532"/>
            </a:xfrm>
            <a:custGeom>
              <a:avLst/>
              <a:gdLst>
                <a:gd name="T0" fmla="*/ 0 w 858"/>
                <a:gd name="T1" fmla="*/ 0 h 624"/>
                <a:gd name="T2" fmla="*/ 622 w 858"/>
                <a:gd name="T3" fmla="*/ 226 h 624"/>
                <a:gd name="T4" fmla="*/ 622 w 858"/>
                <a:gd name="T5" fmla="*/ 228 h 624"/>
                <a:gd name="T6" fmla="*/ 627 w 858"/>
                <a:gd name="T7" fmla="*/ 244 h 624"/>
                <a:gd name="T8" fmla="*/ 638 w 858"/>
                <a:gd name="T9" fmla="*/ 257 h 624"/>
                <a:gd name="T10" fmla="*/ 653 w 858"/>
                <a:gd name="T11" fmla="*/ 267 h 624"/>
                <a:gd name="T12" fmla="*/ 671 w 858"/>
                <a:gd name="T13" fmla="*/ 270 h 624"/>
                <a:gd name="T14" fmla="*/ 682 w 858"/>
                <a:gd name="T15" fmla="*/ 268 h 624"/>
                <a:gd name="T16" fmla="*/ 703 w 858"/>
                <a:gd name="T17" fmla="*/ 260 h 624"/>
                <a:gd name="T18" fmla="*/ 719 w 858"/>
                <a:gd name="T19" fmla="*/ 249 h 624"/>
                <a:gd name="T20" fmla="*/ 729 w 858"/>
                <a:gd name="T21" fmla="*/ 239 h 624"/>
                <a:gd name="T22" fmla="*/ 750 w 858"/>
                <a:gd name="T23" fmla="*/ 228 h 624"/>
                <a:gd name="T24" fmla="*/ 768 w 858"/>
                <a:gd name="T25" fmla="*/ 223 h 624"/>
                <a:gd name="T26" fmla="*/ 778 w 858"/>
                <a:gd name="T27" fmla="*/ 222 h 624"/>
                <a:gd name="T28" fmla="*/ 803 w 858"/>
                <a:gd name="T29" fmla="*/ 228 h 624"/>
                <a:gd name="T30" fmla="*/ 829 w 858"/>
                <a:gd name="T31" fmla="*/ 244 h 624"/>
                <a:gd name="T32" fmla="*/ 850 w 858"/>
                <a:gd name="T33" fmla="*/ 272 h 624"/>
                <a:gd name="T34" fmla="*/ 855 w 858"/>
                <a:gd name="T35" fmla="*/ 289 h 624"/>
                <a:gd name="T36" fmla="*/ 858 w 858"/>
                <a:gd name="T37" fmla="*/ 310 h 624"/>
                <a:gd name="T38" fmla="*/ 855 w 858"/>
                <a:gd name="T39" fmla="*/ 333 h 624"/>
                <a:gd name="T40" fmla="*/ 842 w 858"/>
                <a:gd name="T41" fmla="*/ 365 h 624"/>
                <a:gd name="T42" fmla="*/ 820 w 858"/>
                <a:gd name="T43" fmla="*/ 388 h 624"/>
                <a:gd name="T44" fmla="*/ 792 w 858"/>
                <a:gd name="T45" fmla="*/ 398 h 624"/>
                <a:gd name="T46" fmla="*/ 778 w 858"/>
                <a:gd name="T47" fmla="*/ 399 h 624"/>
                <a:gd name="T48" fmla="*/ 758 w 858"/>
                <a:gd name="T49" fmla="*/ 396 h 624"/>
                <a:gd name="T50" fmla="*/ 742 w 858"/>
                <a:gd name="T51" fmla="*/ 391 h 624"/>
                <a:gd name="T52" fmla="*/ 719 w 858"/>
                <a:gd name="T53" fmla="*/ 374 h 624"/>
                <a:gd name="T54" fmla="*/ 716 w 858"/>
                <a:gd name="T55" fmla="*/ 370 h 624"/>
                <a:gd name="T56" fmla="*/ 692 w 858"/>
                <a:gd name="T57" fmla="*/ 356 h 624"/>
                <a:gd name="T58" fmla="*/ 669 w 858"/>
                <a:gd name="T59" fmla="*/ 351 h 624"/>
                <a:gd name="T60" fmla="*/ 660 w 858"/>
                <a:gd name="T61" fmla="*/ 351 h 624"/>
                <a:gd name="T62" fmla="*/ 645 w 858"/>
                <a:gd name="T63" fmla="*/ 357 h 624"/>
                <a:gd name="T64" fmla="*/ 632 w 858"/>
                <a:gd name="T65" fmla="*/ 369 h 624"/>
                <a:gd name="T66" fmla="*/ 624 w 858"/>
                <a:gd name="T67" fmla="*/ 383 h 624"/>
                <a:gd name="T68" fmla="*/ 622 w 858"/>
                <a:gd name="T69" fmla="*/ 393 h 624"/>
                <a:gd name="T70" fmla="*/ 0 w 858"/>
                <a:gd name="T71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58" h="624">
                  <a:moveTo>
                    <a:pt x="0" y="624"/>
                  </a:moveTo>
                  <a:lnTo>
                    <a:pt x="0" y="0"/>
                  </a:lnTo>
                  <a:lnTo>
                    <a:pt x="622" y="0"/>
                  </a:lnTo>
                  <a:lnTo>
                    <a:pt x="622" y="226"/>
                  </a:lnTo>
                  <a:lnTo>
                    <a:pt x="622" y="228"/>
                  </a:lnTo>
                  <a:lnTo>
                    <a:pt x="622" y="228"/>
                  </a:lnTo>
                  <a:lnTo>
                    <a:pt x="624" y="236"/>
                  </a:lnTo>
                  <a:lnTo>
                    <a:pt x="627" y="244"/>
                  </a:lnTo>
                  <a:lnTo>
                    <a:pt x="632" y="252"/>
                  </a:lnTo>
                  <a:lnTo>
                    <a:pt x="638" y="257"/>
                  </a:lnTo>
                  <a:lnTo>
                    <a:pt x="645" y="264"/>
                  </a:lnTo>
                  <a:lnTo>
                    <a:pt x="653" y="267"/>
                  </a:lnTo>
                  <a:lnTo>
                    <a:pt x="661" y="268"/>
                  </a:lnTo>
                  <a:lnTo>
                    <a:pt x="671" y="270"/>
                  </a:lnTo>
                  <a:lnTo>
                    <a:pt x="671" y="270"/>
                  </a:lnTo>
                  <a:lnTo>
                    <a:pt x="682" y="268"/>
                  </a:lnTo>
                  <a:lnTo>
                    <a:pt x="692" y="265"/>
                  </a:lnTo>
                  <a:lnTo>
                    <a:pt x="703" y="260"/>
                  </a:lnTo>
                  <a:lnTo>
                    <a:pt x="714" y="252"/>
                  </a:lnTo>
                  <a:lnTo>
                    <a:pt x="719" y="249"/>
                  </a:lnTo>
                  <a:lnTo>
                    <a:pt x="719" y="249"/>
                  </a:lnTo>
                  <a:lnTo>
                    <a:pt x="729" y="239"/>
                  </a:lnTo>
                  <a:lnTo>
                    <a:pt x="742" y="231"/>
                  </a:lnTo>
                  <a:lnTo>
                    <a:pt x="750" y="228"/>
                  </a:lnTo>
                  <a:lnTo>
                    <a:pt x="758" y="225"/>
                  </a:lnTo>
                  <a:lnTo>
                    <a:pt x="768" y="223"/>
                  </a:lnTo>
                  <a:lnTo>
                    <a:pt x="778" y="222"/>
                  </a:lnTo>
                  <a:lnTo>
                    <a:pt x="778" y="222"/>
                  </a:lnTo>
                  <a:lnTo>
                    <a:pt x="790" y="223"/>
                  </a:lnTo>
                  <a:lnTo>
                    <a:pt x="803" y="228"/>
                  </a:lnTo>
                  <a:lnTo>
                    <a:pt x="818" y="234"/>
                  </a:lnTo>
                  <a:lnTo>
                    <a:pt x="829" y="244"/>
                  </a:lnTo>
                  <a:lnTo>
                    <a:pt x="841" y="255"/>
                  </a:lnTo>
                  <a:lnTo>
                    <a:pt x="850" y="272"/>
                  </a:lnTo>
                  <a:lnTo>
                    <a:pt x="853" y="280"/>
                  </a:lnTo>
                  <a:lnTo>
                    <a:pt x="855" y="289"/>
                  </a:lnTo>
                  <a:lnTo>
                    <a:pt x="857" y="301"/>
                  </a:lnTo>
                  <a:lnTo>
                    <a:pt x="858" y="310"/>
                  </a:lnTo>
                  <a:lnTo>
                    <a:pt x="858" y="310"/>
                  </a:lnTo>
                  <a:lnTo>
                    <a:pt x="855" y="333"/>
                  </a:lnTo>
                  <a:lnTo>
                    <a:pt x="850" y="351"/>
                  </a:lnTo>
                  <a:lnTo>
                    <a:pt x="842" y="365"/>
                  </a:lnTo>
                  <a:lnTo>
                    <a:pt x="832" y="378"/>
                  </a:lnTo>
                  <a:lnTo>
                    <a:pt x="820" y="388"/>
                  </a:lnTo>
                  <a:lnTo>
                    <a:pt x="807" y="395"/>
                  </a:lnTo>
                  <a:lnTo>
                    <a:pt x="792" y="398"/>
                  </a:lnTo>
                  <a:lnTo>
                    <a:pt x="778" y="399"/>
                  </a:lnTo>
                  <a:lnTo>
                    <a:pt x="778" y="399"/>
                  </a:lnTo>
                  <a:lnTo>
                    <a:pt x="768" y="399"/>
                  </a:lnTo>
                  <a:lnTo>
                    <a:pt x="758" y="396"/>
                  </a:lnTo>
                  <a:lnTo>
                    <a:pt x="750" y="395"/>
                  </a:lnTo>
                  <a:lnTo>
                    <a:pt x="742" y="391"/>
                  </a:lnTo>
                  <a:lnTo>
                    <a:pt x="729" y="382"/>
                  </a:lnTo>
                  <a:lnTo>
                    <a:pt x="719" y="374"/>
                  </a:lnTo>
                  <a:lnTo>
                    <a:pt x="716" y="370"/>
                  </a:lnTo>
                  <a:lnTo>
                    <a:pt x="716" y="370"/>
                  </a:lnTo>
                  <a:lnTo>
                    <a:pt x="703" y="362"/>
                  </a:lnTo>
                  <a:lnTo>
                    <a:pt x="692" y="356"/>
                  </a:lnTo>
                  <a:lnTo>
                    <a:pt x="681" y="353"/>
                  </a:lnTo>
                  <a:lnTo>
                    <a:pt x="669" y="351"/>
                  </a:lnTo>
                  <a:lnTo>
                    <a:pt x="669" y="351"/>
                  </a:lnTo>
                  <a:lnTo>
                    <a:pt x="660" y="351"/>
                  </a:lnTo>
                  <a:lnTo>
                    <a:pt x="651" y="354"/>
                  </a:lnTo>
                  <a:lnTo>
                    <a:pt x="645" y="357"/>
                  </a:lnTo>
                  <a:lnTo>
                    <a:pt x="638" y="362"/>
                  </a:lnTo>
                  <a:lnTo>
                    <a:pt x="632" y="369"/>
                  </a:lnTo>
                  <a:lnTo>
                    <a:pt x="627" y="375"/>
                  </a:lnTo>
                  <a:lnTo>
                    <a:pt x="624" y="383"/>
                  </a:lnTo>
                  <a:lnTo>
                    <a:pt x="622" y="391"/>
                  </a:lnTo>
                  <a:lnTo>
                    <a:pt x="622" y="393"/>
                  </a:lnTo>
                  <a:lnTo>
                    <a:pt x="622" y="624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166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0348AB4C-2C19-4AB7-9887-6569B4CC2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353" y="2122046"/>
              <a:ext cx="2543549" cy="1845532"/>
            </a:xfrm>
            <a:custGeom>
              <a:avLst/>
              <a:gdLst>
                <a:gd name="T0" fmla="*/ 2 w 858"/>
                <a:gd name="T1" fmla="*/ 395 h 624"/>
                <a:gd name="T2" fmla="*/ 13 w 858"/>
                <a:gd name="T3" fmla="*/ 388 h 624"/>
                <a:gd name="T4" fmla="*/ 23 w 858"/>
                <a:gd name="T5" fmla="*/ 391 h 624"/>
                <a:gd name="T6" fmla="*/ 40 w 858"/>
                <a:gd name="T7" fmla="*/ 403 h 624"/>
                <a:gd name="T8" fmla="*/ 81 w 858"/>
                <a:gd name="T9" fmla="*/ 429 h 624"/>
                <a:gd name="T10" fmla="*/ 120 w 858"/>
                <a:gd name="T11" fmla="*/ 437 h 624"/>
                <a:gd name="T12" fmla="*/ 158 w 858"/>
                <a:gd name="T13" fmla="*/ 429 h 624"/>
                <a:gd name="T14" fmla="*/ 188 w 858"/>
                <a:gd name="T15" fmla="*/ 414 h 624"/>
                <a:gd name="T16" fmla="*/ 212 w 858"/>
                <a:gd name="T17" fmla="*/ 390 h 624"/>
                <a:gd name="T18" fmla="*/ 230 w 858"/>
                <a:gd name="T19" fmla="*/ 356 h 624"/>
                <a:gd name="T20" fmla="*/ 236 w 858"/>
                <a:gd name="T21" fmla="*/ 312 h 624"/>
                <a:gd name="T22" fmla="*/ 234 w 858"/>
                <a:gd name="T23" fmla="*/ 283 h 624"/>
                <a:gd name="T24" fmla="*/ 222 w 858"/>
                <a:gd name="T25" fmla="*/ 247 h 624"/>
                <a:gd name="T26" fmla="*/ 201 w 858"/>
                <a:gd name="T27" fmla="*/ 218 h 624"/>
                <a:gd name="T28" fmla="*/ 173 w 858"/>
                <a:gd name="T29" fmla="*/ 201 h 624"/>
                <a:gd name="T30" fmla="*/ 142 w 858"/>
                <a:gd name="T31" fmla="*/ 189 h 624"/>
                <a:gd name="T32" fmla="*/ 120 w 858"/>
                <a:gd name="T33" fmla="*/ 188 h 624"/>
                <a:gd name="T34" fmla="*/ 79 w 858"/>
                <a:gd name="T35" fmla="*/ 196 h 624"/>
                <a:gd name="T36" fmla="*/ 39 w 858"/>
                <a:gd name="T37" fmla="*/ 222 h 624"/>
                <a:gd name="T38" fmla="*/ 23 w 858"/>
                <a:gd name="T39" fmla="*/ 233 h 624"/>
                <a:gd name="T40" fmla="*/ 11 w 858"/>
                <a:gd name="T41" fmla="*/ 236 h 624"/>
                <a:gd name="T42" fmla="*/ 2 w 858"/>
                <a:gd name="T43" fmla="*/ 231 h 624"/>
                <a:gd name="T44" fmla="*/ 622 w 858"/>
                <a:gd name="T45" fmla="*/ 0 h 624"/>
                <a:gd name="T46" fmla="*/ 622 w 858"/>
                <a:gd name="T47" fmla="*/ 231 h 624"/>
                <a:gd name="T48" fmla="*/ 632 w 858"/>
                <a:gd name="T49" fmla="*/ 254 h 624"/>
                <a:gd name="T50" fmla="*/ 653 w 858"/>
                <a:gd name="T51" fmla="*/ 268 h 624"/>
                <a:gd name="T52" fmla="*/ 669 w 858"/>
                <a:gd name="T53" fmla="*/ 272 h 624"/>
                <a:gd name="T54" fmla="*/ 705 w 858"/>
                <a:gd name="T55" fmla="*/ 260 h 624"/>
                <a:gd name="T56" fmla="*/ 719 w 858"/>
                <a:gd name="T57" fmla="*/ 249 h 624"/>
                <a:gd name="T58" fmla="*/ 752 w 858"/>
                <a:gd name="T59" fmla="*/ 228 h 624"/>
                <a:gd name="T60" fmla="*/ 779 w 858"/>
                <a:gd name="T61" fmla="*/ 223 h 624"/>
                <a:gd name="T62" fmla="*/ 808 w 858"/>
                <a:gd name="T63" fmla="*/ 228 h 624"/>
                <a:gd name="T64" fmla="*/ 844 w 858"/>
                <a:gd name="T65" fmla="*/ 257 h 624"/>
                <a:gd name="T66" fmla="*/ 858 w 858"/>
                <a:gd name="T67" fmla="*/ 301 h 624"/>
                <a:gd name="T68" fmla="*/ 858 w 858"/>
                <a:gd name="T69" fmla="*/ 323 h 624"/>
                <a:gd name="T70" fmla="*/ 850 w 858"/>
                <a:gd name="T71" fmla="*/ 354 h 624"/>
                <a:gd name="T72" fmla="*/ 831 w 858"/>
                <a:gd name="T73" fmla="*/ 382 h 624"/>
                <a:gd name="T74" fmla="*/ 791 w 858"/>
                <a:gd name="T75" fmla="*/ 401 h 624"/>
                <a:gd name="T76" fmla="*/ 768 w 858"/>
                <a:gd name="T77" fmla="*/ 401 h 624"/>
                <a:gd name="T78" fmla="*/ 744 w 858"/>
                <a:gd name="T79" fmla="*/ 393 h 624"/>
                <a:gd name="T80" fmla="*/ 716 w 858"/>
                <a:gd name="T81" fmla="*/ 374 h 624"/>
                <a:gd name="T82" fmla="*/ 692 w 858"/>
                <a:gd name="T83" fmla="*/ 359 h 624"/>
                <a:gd name="T84" fmla="*/ 671 w 858"/>
                <a:gd name="T85" fmla="*/ 353 h 624"/>
                <a:gd name="T86" fmla="*/ 645 w 858"/>
                <a:gd name="T87" fmla="*/ 359 h 624"/>
                <a:gd name="T88" fmla="*/ 627 w 858"/>
                <a:gd name="T89" fmla="*/ 377 h 624"/>
                <a:gd name="T90" fmla="*/ 622 w 858"/>
                <a:gd name="T91" fmla="*/ 393 h 624"/>
                <a:gd name="T92" fmla="*/ 0 w 858"/>
                <a:gd name="T93" fmla="*/ 399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8" h="624">
                  <a:moveTo>
                    <a:pt x="0" y="399"/>
                  </a:moveTo>
                  <a:lnTo>
                    <a:pt x="0" y="399"/>
                  </a:lnTo>
                  <a:lnTo>
                    <a:pt x="2" y="395"/>
                  </a:lnTo>
                  <a:lnTo>
                    <a:pt x="5" y="391"/>
                  </a:lnTo>
                  <a:lnTo>
                    <a:pt x="8" y="390"/>
                  </a:lnTo>
                  <a:lnTo>
                    <a:pt x="13" y="388"/>
                  </a:lnTo>
                  <a:lnTo>
                    <a:pt x="13" y="388"/>
                  </a:lnTo>
                  <a:lnTo>
                    <a:pt x="18" y="388"/>
                  </a:lnTo>
                  <a:lnTo>
                    <a:pt x="23" y="391"/>
                  </a:lnTo>
                  <a:lnTo>
                    <a:pt x="34" y="398"/>
                  </a:lnTo>
                  <a:lnTo>
                    <a:pt x="40" y="403"/>
                  </a:lnTo>
                  <a:lnTo>
                    <a:pt x="40" y="403"/>
                  </a:lnTo>
                  <a:lnTo>
                    <a:pt x="53" y="414"/>
                  </a:lnTo>
                  <a:lnTo>
                    <a:pt x="71" y="424"/>
                  </a:lnTo>
                  <a:lnTo>
                    <a:pt x="81" y="429"/>
                  </a:lnTo>
                  <a:lnTo>
                    <a:pt x="94" y="433"/>
                  </a:lnTo>
                  <a:lnTo>
                    <a:pt x="105" y="435"/>
                  </a:lnTo>
                  <a:lnTo>
                    <a:pt x="120" y="437"/>
                  </a:lnTo>
                  <a:lnTo>
                    <a:pt x="120" y="437"/>
                  </a:lnTo>
                  <a:lnTo>
                    <a:pt x="139" y="435"/>
                  </a:lnTo>
                  <a:lnTo>
                    <a:pt x="158" y="429"/>
                  </a:lnTo>
                  <a:lnTo>
                    <a:pt x="168" y="425"/>
                  </a:lnTo>
                  <a:lnTo>
                    <a:pt x="178" y="420"/>
                  </a:lnTo>
                  <a:lnTo>
                    <a:pt x="188" y="414"/>
                  </a:lnTo>
                  <a:lnTo>
                    <a:pt x="197" y="406"/>
                  </a:lnTo>
                  <a:lnTo>
                    <a:pt x="205" y="398"/>
                  </a:lnTo>
                  <a:lnTo>
                    <a:pt x="212" y="390"/>
                  </a:lnTo>
                  <a:lnTo>
                    <a:pt x="220" y="378"/>
                  </a:lnTo>
                  <a:lnTo>
                    <a:pt x="225" y="367"/>
                  </a:lnTo>
                  <a:lnTo>
                    <a:pt x="230" y="356"/>
                  </a:lnTo>
                  <a:lnTo>
                    <a:pt x="233" y="341"/>
                  </a:lnTo>
                  <a:lnTo>
                    <a:pt x="236" y="327"/>
                  </a:lnTo>
                  <a:lnTo>
                    <a:pt x="236" y="312"/>
                  </a:lnTo>
                  <a:lnTo>
                    <a:pt x="236" y="312"/>
                  </a:lnTo>
                  <a:lnTo>
                    <a:pt x="236" y="298"/>
                  </a:lnTo>
                  <a:lnTo>
                    <a:pt x="234" y="283"/>
                  </a:lnTo>
                  <a:lnTo>
                    <a:pt x="231" y="270"/>
                  </a:lnTo>
                  <a:lnTo>
                    <a:pt x="226" y="257"/>
                  </a:lnTo>
                  <a:lnTo>
                    <a:pt x="222" y="247"/>
                  </a:lnTo>
                  <a:lnTo>
                    <a:pt x="215" y="236"/>
                  </a:lnTo>
                  <a:lnTo>
                    <a:pt x="209" y="228"/>
                  </a:lnTo>
                  <a:lnTo>
                    <a:pt x="201" y="218"/>
                  </a:lnTo>
                  <a:lnTo>
                    <a:pt x="191" y="212"/>
                  </a:lnTo>
                  <a:lnTo>
                    <a:pt x="183" y="205"/>
                  </a:lnTo>
                  <a:lnTo>
                    <a:pt x="173" y="201"/>
                  </a:lnTo>
                  <a:lnTo>
                    <a:pt x="163" y="196"/>
                  </a:lnTo>
                  <a:lnTo>
                    <a:pt x="152" y="192"/>
                  </a:lnTo>
                  <a:lnTo>
                    <a:pt x="142" y="189"/>
                  </a:lnTo>
                  <a:lnTo>
                    <a:pt x="131" y="188"/>
                  </a:lnTo>
                  <a:lnTo>
                    <a:pt x="120" y="188"/>
                  </a:lnTo>
                  <a:lnTo>
                    <a:pt x="120" y="188"/>
                  </a:lnTo>
                  <a:lnTo>
                    <a:pt x="105" y="189"/>
                  </a:lnTo>
                  <a:lnTo>
                    <a:pt x="92" y="191"/>
                  </a:lnTo>
                  <a:lnTo>
                    <a:pt x="79" y="196"/>
                  </a:lnTo>
                  <a:lnTo>
                    <a:pt x="70" y="201"/>
                  </a:lnTo>
                  <a:lnTo>
                    <a:pt x="52" y="212"/>
                  </a:lnTo>
                  <a:lnTo>
                    <a:pt x="39" y="222"/>
                  </a:lnTo>
                  <a:lnTo>
                    <a:pt x="36" y="225"/>
                  </a:lnTo>
                  <a:lnTo>
                    <a:pt x="36" y="225"/>
                  </a:lnTo>
                  <a:lnTo>
                    <a:pt x="23" y="233"/>
                  </a:lnTo>
                  <a:lnTo>
                    <a:pt x="16" y="236"/>
                  </a:lnTo>
                  <a:lnTo>
                    <a:pt x="11" y="236"/>
                  </a:lnTo>
                  <a:lnTo>
                    <a:pt x="11" y="236"/>
                  </a:lnTo>
                  <a:lnTo>
                    <a:pt x="8" y="236"/>
                  </a:lnTo>
                  <a:lnTo>
                    <a:pt x="5" y="234"/>
                  </a:lnTo>
                  <a:lnTo>
                    <a:pt x="2" y="231"/>
                  </a:lnTo>
                  <a:lnTo>
                    <a:pt x="0" y="228"/>
                  </a:lnTo>
                  <a:lnTo>
                    <a:pt x="0" y="0"/>
                  </a:lnTo>
                  <a:lnTo>
                    <a:pt x="622" y="0"/>
                  </a:lnTo>
                  <a:lnTo>
                    <a:pt x="622" y="230"/>
                  </a:lnTo>
                  <a:lnTo>
                    <a:pt x="622" y="231"/>
                  </a:lnTo>
                  <a:lnTo>
                    <a:pt x="622" y="231"/>
                  </a:lnTo>
                  <a:lnTo>
                    <a:pt x="624" y="239"/>
                  </a:lnTo>
                  <a:lnTo>
                    <a:pt x="629" y="247"/>
                  </a:lnTo>
                  <a:lnTo>
                    <a:pt x="632" y="254"/>
                  </a:lnTo>
                  <a:lnTo>
                    <a:pt x="639" y="260"/>
                  </a:lnTo>
                  <a:lnTo>
                    <a:pt x="645" y="265"/>
                  </a:lnTo>
                  <a:lnTo>
                    <a:pt x="653" y="268"/>
                  </a:lnTo>
                  <a:lnTo>
                    <a:pt x="661" y="272"/>
                  </a:lnTo>
                  <a:lnTo>
                    <a:pt x="669" y="272"/>
                  </a:lnTo>
                  <a:lnTo>
                    <a:pt x="669" y="272"/>
                  </a:lnTo>
                  <a:lnTo>
                    <a:pt x="681" y="270"/>
                  </a:lnTo>
                  <a:lnTo>
                    <a:pt x="694" y="267"/>
                  </a:lnTo>
                  <a:lnTo>
                    <a:pt x="705" y="260"/>
                  </a:lnTo>
                  <a:lnTo>
                    <a:pt x="716" y="252"/>
                  </a:lnTo>
                  <a:lnTo>
                    <a:pt x="719" y="249"/>
                  </a:lnTo>
                  <a:lnTo>
                    <a:pt x="719" y="249"/>
                  </a:lnTo>
                  <a:lnTo>
                    <a:pt x="731" y="241"/>
                  </a:lnTo>
                  <a:lnTo>
                    <a:pt x="744" y="231"/>
                  </a:lnTo>
                  <a:lnTo>
                    <a:pt x="752" y="228"/>
                  </a:lnTo>
                  <a:lnTo>
                    <a:pt x="760" y="226"/>
                  </a:lnTo>
                  <a:lnTo>
                    <a:pt x="768" y="225"/>
                  </a:lnTo>
                  <a:lnTo>
                    <a:pt x="779" y="223"/>
                  </a:lnTo>
                  <a:lnTo>
                    <a:pt x="779" y="223"/>
                  </a:lnTo>
                  <a:lnTo>
                    <a:pt x="794" y="225"/>
                  </a:lnTo>
                  <a:lnTo>
                    <a:pt x="808" y="228"/>
                  </a:lnTo>
                  <a:lnTo>
                    <a:pt x="821" y="234"/>
                  </a:lnTo>
                  <a:lnTo>
                    <a:pt x="834" y="244"/>
                  </a:lnTo>
                  <a:lnTo>
                    <a:pt x="844" y="257"/>
                  </a:lnTo>
                  <a:lnTo>
                    <a:pt x="852" y="272"/>
                  </a:lnTo>
                  <a:lnTo>
                    <a:pt x="857" y="291"/>
                  </a:lnTo>
                  <a:lnTo>
                    <a:pt x="858" y="301"/>
                  </a:lnTo>
                  <a:lnTo>
                    <a:pt x="858" y="312"/>
                  </a:lnTo>
                  <a:lnTo>
                    <a:pt x="858" y="312"/>
                  </a:lnTo>
                  <a:lnTo>
                    <a:pt x="858" y="323"/>
                  </a:lnTo>
                  <a:lnTo>
                    <a:pt x="857" y="335"/>
                  </a:lnTo>
                  <a:lnTo>
                    <a:pt x="854" y="344"/>
                  </a:lnTo>
                  <a:lnTo>
                    <a:pt x="850" y="354"/>
                  </a:lnTo>
                  <a:lnTo>
                    <a:pt x="847" y="362"/>
                  </a:lnTo>
                  <a:lnTo>
                    <a:pt x="842" y="369"/>
                  </a:lnTo>
                  <a:lnTo>
                    <a:pt x="831" y="382"/>
                  </a:lnTo>
                  <a:lnTo>
                    <a:pt x="818" y="391"/>
                  </a:lnTo>
                  <a:lnTo>
                    <a:pt x="803" y="398"/>
                  </a:lnTo>
                  <a:lnTo>
                    <a:pt x="791" y="401"/>
                  </a:lnTo>
                  <a:lnTo>
                    <a:pt x="778" y="403"/>
                  </a:lnTo>
                  <a:lnTo>
                    <a:pt x="778" y="403"/>
                  </a:lnTo>
                  <a:lnTo>
                    <a:pt x="768" y="401"/>
                  </a:lnTo>
                  <a:lnTo>
                    <a:pt x="760" y="399"/>
                  </a:lnTo>
                  <a:lnTo>
                    <a:pt x="752" y="396"/>
                  </a:lnTo>
                  <a:lnTo>
                    <a:pt x="744" y="393"/>
                  </a:lnTo>
                  <a:lnTo>
                    <a:pt x="731" y="385"/>
                  </a:lnTo>
                  <a:lnTo>
                    <a:pt x="719" y="377"/>
                  </a:lnTo>
                  <a:lnTo>
                    <a:pt x="716" y="374"/>
                  </a:lnTo>
                  <a:lnTo>
                    <a:pt x="716" y="374"/>
                  </a:lnTo>
                  <a:lnTo>
                    <a:pt x="703" y="364"/>
                  </a:lnTo>
                  <a:lnTo>
                    <a:pt x="692" y="359"/>
                  </a:lnTo>
                  <a:lnTo>
                    <a:pt x="681" y="354"/>
                  </a:lnTo>
                  <a:lnTo>
                    <a:pt x="671" y="353"/>
                  </a:lnTo>
                  <a:lnTo>
                    <a:pt x="671" y="353"/>
                  </a:lnTo>
                  <a:lnTo>
                    <a:pt x="661" y="354"/>
                  </a:lnTo>
                  <a:lnTo>
                    <a:pt x="653" y="356"/>
                  </a:lnTo>
                  <a:lnTo>
                    <a:pt x="645" y="359"/>
                  </a:lnTo>
                  <a:lnTo>
                    <a:pt x="639" y="364"/>
                  </a:lnTo>
                  <a:lnTo>
                    <a:pt x="632" y="370"/>
                  </a:lnTo>
                  <a:lnTo>
                    <a:pt x="627" y="377"/>
                  </a:lnTo>
                  <a:lnTo>
                    <a:pt x="624" y="383"/>
                  </a:lnTo>
                  <a:lnTo>
                    <a:pt x="622" y="393"/>
                  </a:lnTo>
                  <a:lnTo>
                    <a:pt x="622" y="393"/>
                  </a:lnTo>
                  <a:lnTo>
                    <a:pt x="622" y="624"/>
                  </a:lnTo>
                  <a:lnTo>
                    <a:pt x="0" y="624"/>
                  </a:lnTo>
                  <a:lnTo>
                    <a:pt x="0" y="39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166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 Light" panose="020B0403030403020204" pitchFamily="34" charset="0"/>
                <a:ea typeface="Source Sans Pro Light" panose="020B04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 Box 7">
              <a:extLst>
                <a:ext uri="{FF2B5EF4-FFF2-40B4-BE49-F238E27FC236}">
                  <a16:creationId xmlns:a16="http://schemas.microsoft.com/office/drawing/2014/main" id="{5756CA29-4C8A-4556-BCBE-B5BAE8DBA7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5862" y="2421280"/>
              <a:ext cx="1842695" cy="414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2000" b="1" kern="0">
                  <a:solidFill>
                    <a:prstClr val="white"/>
                  </a:solidFill>
                  <a:latin typeface="Calibri" charset="0"/>
                  <a:ea typeface="Calibri" charset="0"/>
                  <a:cs typeface="Calibri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58" b="1" i="0" u="none" strike="noStrike" kern="0" cap="none" spc="273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Source Sans Pro Light" panose="020B0403030403020204" pitchFamily="34" charset="0"/>
                  <a:cs typeface="Arial" panose="020B0604020202020204" pitchFamily="34" charset="0"/>
                </a:rPr>
                <a:t>DIAGNOSE 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58" b="1" i="0" u="none" strike="noStrike" kern="0" cap="none" spc="273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Source Sans Pro Light" panose="020B0403030403020204" pitchFamily="34" charset="0"/>
                  <a:cs typeface="Arial" panose="020B0604020202020204" pitchFamily="34" charset="0"/>
                </a:rPr>
                <a:t>DEFINE</a:t>
              </a:r>
            </a:p>
          </p:txBody>
        </p:sp>
        <p:sp>
          <p:nvSpPr>
            <p:cNvPr id="67" name="Text Box 7">
              <a:extLst>
                <a:ext uri="{FF2B5EF4-FFF2-40B4-BE49-F238E27FC236}">
                  <a16:creationId xmlns:a16="http://schemas.microsoft.com/office/drawing/2014/main" id="{B9C20104-8EAD-459B-A1E3-A353CAD235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2119" y="2227573"/>
              <a:ext cx="1795447" cy="414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2000" b="1" kern="0">
                  <a:solidFill>
                    <a:prstClr val="white"/>
                  </a:solidFill>
                  <a:latin typeface="Calibri" charset="0"/>
                  <a:ea typeface="Calibri" charset="0"/>
                  <a:cs typeface="Calibri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58" b="1" i="0" u="none" strike="noStrike" kern="0" cap="none" spc="273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Source Sans Pro Light" panose="020B0403030403020204" pitchFamily="34" charset="0"/>
                  <a:cs typeface="Arial" panose="020B0604020202020204" pitchFamily="34" charset="0"/>
                </a:rPr>
                <a:t>UNFREEZE</a:t>
              </a:r>
            </a:p>
          </p:txBody>
        </p:sp>
        <p:sp>
          <p:nvSpPr>
            <p:cNvPr id="68" name="Text Box 7">
              <a:extLst>
                <a:ext uri="{FF2B5EF4-FFF2-40B4-BE49-F238E27FC236}">
                  <a16:creationId xmlns:a16="http://schemas.microsoft.com/office/drawing/2014/main" id="{D9B79243-B6D4-4C0E-AEB4-6BB10873A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94687" y="2225467"/>
              <a:ext cx="1842695" cy="414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2000" b="1" kern="0">
                  <a:solidFill>
                    <a:prstClr val="white"/>
                  </a:solidFill>
                  <a:latin typeface="Calibri" charset="0"/>
                  <a:ea typeface="Calibri" charset="0"/>
                  <a:cs typeface="Calibri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58" i="0" u="none" strike="noStrike" kern="0" cap="none" spc="273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Source Sans Pro Light" panose="020B0403030403020204" pitchFamily="34" charset="0"/>
                  <a:cs typeface="Arial" panose="020B0604020202020204" pitchFamily="34" charset="0"/>
                </a:rPr>
                <a:t>REINFORCE</a:t>
              </a:r>
            </a:p>
          </p:txBody>
        </p:sp>
        <p:sp>
          <p:nvSpPr>
            <p:cNvPr id="69" name="Text Box 7">
              <a:extLst>
                <a:ext uri="{FF2B5EF4-FFF2-40B4-BE49-F238E27FC236}">
                  <a16:creationId xmlns:a16="http://schemas.microsoft.com/office/drawing/2014/main" id="{C8F8522D-68FB-4C63-A6B2-3EF8EA94D9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9798" y="2248342"/>
              <a:ext cx="1795447" cy="414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2000" b="1" kern="0">
                  <a:solidFill>
                    <a:prstClr val="white"/>
                  </a:solidFill>
                  <a:latin typeface="Calibri" charset="0"/>
                  <a:ea typeface="Calibri" charset="0"/>
                  <a:cs typeface="Calibri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58" i="0" u="none" strike="noStrike" kern="0" cap="none" spc="273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Source Sans Pro Light" panose="020B0403030403020204" pitchFamily="34" charset="0"/>
                  <a:cs typeface="Arial" panose="020B0604020202020204" pitchFamily="34" charset="0"/>
                </a:rPr>
                <a:t>APPLY</a:t>
              </a:r>
            </a:p>
          </p:txBody>
        </p:sp>
        <p:sp>
          <p:nvSpPr>
            <p:cNvPr id="70" name="Text Box 7">
              <a:extLst>
                <a:ext uri="{FF2B5EF4-FFF2-40B4-BE49-F238E27FC236}">
                  <a16:creationId xmlns:a16="http://schemas.microsoft.com/office/drawing/2014/main" id="{2A391E15-A453-4264-A8D7-EC34C28F3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6986" y="2231886"/>
              <a:ext cx="1795447" cy="414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2000" b="1" kern="0">
                  <a:solidFill>
                    <a:prstClr val="white"/>
                  </a:solidFill>
                  <a:latin typeface="Calibri" charset="0"/>
                  <a:ea typeface="Calibri" charset="0"/>
                  <a:cs typeface="Calibri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58" i="0" u="none" strike="noStrike" kern="0" cap="none" spc="273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Source Sans Pro Light" panose="020B0403030403020204" pitchFamily="34" charset="0"/>
                  <a:cs typeface="Arial" panose="020B0604020202020204" pitchFamily="34" charset="0"/>
                </a:rPr>
                <a:t>MEASURE</a:t>
              </a:r>
            </a:p>
          </p:txBody>
        </p:sp>
        <p:sp>
          <p:nvSpPr>
            <p:cNvPr id="71" name="Text Box 17">
              <a:extLst>
                <a:ext uri="{FF2B5EF4-FFF2-40B4-BE49-F238E27FC236}">
                  <a16:creationId xmlns:a16="http://schemas.microsoft.com/office/drawing/2014/main" id="{33EFBBEC-3362-4E9F-99D2-4BF2CEB1E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5275" y="3149716"/>
              <a:ext cx="1679472" cy="78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To define current</a:t>
              </a:r>
            </a:p>
            <a:p>
              <a:pPr marL="0" marR="0" lvl="0" indent="0" algn="r" defTabSz="914400" rtl="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and future state</a:t>
              </a:r>
            </a:p>
          </p:txBody>
        </p:sp>
        <p:sp>
          <p:nvSpPr>
            <p:cNvPr id="72" name="Text Box 22">
              <a:extLst>
                <a:ext uri="{FF2B5EF4-FFF2-40B4-BE49-F238E27FC236}">
                  <a16:creationId xmlns:a16="http://schemas.microsoft.com/office/drawing/2014/main" id="{95A81C4D-0229-4629-B3DA-773328ECE6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2624" y="3226483"/>
              <a:ext cx="1590369" cy="78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To shift thinking</a:t>
              </a: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and behaviors</a:t>
              </a:r>
            </a:p>
          </p:txBody>
        </p:sp>
        <p:sp>
          <p:nvSpPr>
            <p:cNvPr id="73" name="Text Box 23">
              <a:extLst>
                <a:ext uri="{FF2B5EF4-FFF2-40B4-BE49-F238E27FC236}">
                  <a16:creationId xmlns:a16="http://schemas.microsoft.com/office/drawing/2014/main" id="{2E3EBBB4-2F34-467E-8C76-A9F54C5BE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4048" y="3205583"/>
              <a:ext cx="1734913" cy="78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To ensure </a:t>
              </a: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long-term change</a:t>
              </a:r>
            </a:p>
          </p:txBody>
        </p:sp>
        <p:sp>
          <p:nvSpPr>
            <p:cNvPr id="75" name="Text Box 24">
              <a:extLst>
                <a:ext uri="{FF2B5EF4-FFF2-40B4-BE49-F238E27FC236}">
                  <a16:creationId xmlns:a16="http://schemas.microsoft.com/office/drawing/2014/main" id="{FCEE828D-CCEE-4AF9-A536-44C83C14F8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3465" y="3165393"/>
              <a:ext cx="1572549" cy="78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To achieve</a:t>
              </a:r>
            </a:p>
            <a:p>
              <a:pPr marL="0" marR="0" lvl="0" indent="0" algn="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business results</a:t>
              </a:r>
            </a:p>
          </p:txBody>
        </p:sp>
        <p:sp>
          <p:nvSpPr>
            <p:cNvPr id="77" name="Text Box 25">
              <a:extLst>
                <a:ext uri="{FF2B5EF4-FFF2-40B4-BE49-F238E27FC236}">
                  <a16:creationId xmlns:a16="http://schemas.microsoft.com/office/drawing/2014/main" id="{8B2AF5D3-37B0-4D58-A51F-3CE459302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19064" y="2971832"/>
              <a:ext cx="2520020" cy="995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Berkeley Book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7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To establish </a:t>
              </a:r>
            </a:p>
            <a:p>
              <a:pPr marL="0" marR="0" lvl="0" indent="0" algn="r" defTabSz="914400" rtl="0" eaLnBrk="1" fontAlgn="base" latinLnBrk="0" hangingPunct="1">
                <a:lnSpc>
                  <a:spcPct val="7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baselines and </a:t>
              </a:r>
            </a:p>
            <a:p>
              <a:pPr marL="0" marR="0" lvl="0" indent="0" algn="r" defTabSz="914400" rtl="0" eaLnBrk="1" fontAlgn="base" latinLnBrk="0" hangingPunct="1">
                <a:lnSpc>
                  <a:spcPct val="70000"/>
                </a:lnSpc>
                <a:spcBef>
                  <a:spcPct val="0"/>
                </a:spcBef>
                <a:spcAft>
                  <a:spcPts val="91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 Light" panose="020B0403030403020204" pitchFamily="34" charset="0"/>
                  <a:ea typeface="Source Sans Pro Light" panose="020B0403030403020204" pitchFamily="34" charset="0"/>
                  <a:cs typeface="+mn-cs"/>
                </a:rPr>
                <a:t>monitor progress</a:t>
              </a:r>
            </a:p>
          </p:txBody>
        </p:sp>
      </p:grpSp>
      <p:sp>
        <p:nvSpPr>
          <p:cNvPr id="17" name="Arrow: Striped Right 16">
            <a:extLst>
              <a:ext uri="{FF2B5EF4-FFF2-40B4-BE49-F238E27FC236}">
                <a16:creationId xmlns:a16="http://schemas.microsoft.com/office/drawing/2014/main" id="{084176A7-1527-4B08-BF98-70B9E58116C8}"/>
              </a:ext>
            </a:extLst>
          </p:cNvPr>
          <p:cNvSpPr/>
          <p:nvPr/>
        </p:nvSpPr>
        <p:spPr>
          <a:xfrm>
            <a:off x="369353" y="5258575"/>
            <a:ext cx="1198017" cy="785056"/>
          </a:xfrm>
          <a:prstGeom prst="stripedRightArrow">
            <a:avLst/>
          </a:prstGeom>
          <a:solidFill>
            <a:srgbClr val="00A89D"/>
          </a:solidFill>
          <a:ln>
            <a:solidFill>
              <a:srgbClr val="00A89D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90DB9C-05BE-4B32-99F7-E0F5E0BA4DE7}"/>
              </a:ext>
            </a:extLst>
          </p:cNvPr>
          <p:cNvSpPr txBox="1"/>
          <p:nvPr/>
        </p:nvSpPr>
        <p:spPr>
          <a:xfrm>
            <a:off x="391316" y="5472311"/>
            <a:ext cx="954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Culture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F6A9B0B-1159-4253-B838-BDF5DAA8E6B6}"/>
              </a:ext>
            </a:extLst>
          </p:cNvPr>
          <p:cNvSpPr txBox="1"/>
          <p:nvPr/>
        </p:nvSpPr>
        <p:spPr>
          <a:xfrm>
            <a:off x="6707977" y="3822572"/>
            <a:ext cx="6016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Customer Communications and Change Management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00EA61-D992-6543-14F0-50CFB8859F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Culture and Adoption</a:t>
            </a:r>
          </a:p>
        </p:txBody>
      </p:sp>
      <p:sp>
        <p:nvSpPr>
          <p:cNvPr id="5" name="Ellipse 21">
            <a:extLst>
              <a:ext uri="{FF2B5EF4-FFF2-40B4-BE49-F238E27FC236}">
                <a16:creationId xmlns:a16="http://schemas.microsoft.com/office/drawing/2014/main" id="{40D44292-5FC1-A3C0-0C9B-DC16D1F8D177}"/>
              </a:ext>
            </a:extLst>
          </p:cNvPr>
          <p:cNvSpPr/>
          <p:nvPr/>
        </p:nvSpPr>
        <p:spPr bwMode="gray">
          <a:xfrm>
            <a:off x="10079336" y="2004671"/>
            <a:ext cx="731913" cy="676195"/>
          </a:xfrm>
          <a:prstGeom prst="ellipse">
            <a:avLst/>
          </a:prstGeom>
          <a:solidFill>
            <a:srgbClr val="00A89D"/>
          </a:solidFill>
          <a:ln w="25400" cap="flat" cmpd="sng" algn="ctr">
            <a:solidFill>
              <a:schemeClr val="bg1"/>
            </a:solidFill>
            <a:prstDash val="solid"/>
            <a:headEnd/>
            <a:tailEnd/>
          </a:ln>
          <a:effectLst/>
        </p:spPr>
        <p:txBody>
          <a:bodyPr vert="horz" lIns="0" tIns="0" rIns="0" bIns="0" anchor="ctr" anchorCtr="0"/>
          <a:lstStyle/>
          <a:p>
            <a:pPr indent="-142875" algn="ctr" defTabSz="685800">
              <a:lnSpc>
                <a:spcPct val="95000"/>
              </a:lnSpc>
              <a:spcAft>
                <a:spcPts val="600"/>
              </a:spcAft>
              <a:buClr>
                <a:srgbClr val="808080"/>
              </a:buClr>
              <a:defRPr/>
            </a:pPr>
            <a:r>
              <a:rPr lang="en-US" sz="700" kern="0" noProof="1">
                <a:solidFill>
                  <a:srgbClr val="FFFFFF"/>
                </a:solidFill>
                <a:latin typeface="Arial"/>
                <a:cs typeface="Arial" charset="0"/>
              </a:rPr>
              <a:t>Overstaffing</a:t>
            </a:r>
          </a:p>
        </p:txBody>
      </p:sp>
      <p:pic>
        <p:nvPicPr>
          <p:cNvPr id="8" name="Picture 7" descr="adult-children.png">
            <a:extLst>
              <a:ext uri="{FF2B5EF4-FFF2-40B4-BE49-F238E27FC236}">
                <a16:creationId xmlns:a16="http://schemas.microsoft.com/office/drawing/2014/main" id="{4DD3BD3C-94B0-D987-81A7-1AD1DCB865B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06" y="1665260"/>
            <a:ext cx="372075" cy="297625"/>
          </a:xfrm>
          <a:prstGeom prst="rect">
            <a:avLst/>
          </a:prstGeom>
        </p:spPr>
      </p:pic>
      <p:sp>
        <p:nvSpPr>
          <p:cNvPr id="10" name="TextBox 59">
            <a:extLst>
              <a:ext uri="{FF2B5EF4-FFF2-40B4-BE49-F238E27FC236}">
                <a16:creationId xmlns:a16="http://schemas.microsoft.com/office/drawing/2014/main" id="{0CD0C85F-1E54-0392-4A46-6A4A397197A4}"/>
              </a:ext>
            </a:extLst>
          </p:cNvPr>
          <p:cNvSpPr txBox="1"/>
          <p:nvPr/>
        </p:nvSpPr>
        <p:spPr>
          <a:xfrm>
            <a:off x="9854565" y="1286418"/>
            <a:ext cx="1166747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/>
            <a:r>
              <a:rPr lang="en-US" sz="1200" dirty="0">
                <a:solidFill>
                  <a:prstClr val="black"/>
                </a:solidFill>
                <a:latin typeface="Arial Narrow"/>
              </a:rPr>
              <a:t>Onboard Service Representatives </a:t>
            </a:r>
          </a:p>
        </p:txBody>
      </p:sp>
      <p:pic>
        <p:nvPicPr>
          <p:cNvPr id="4" name="Picture 3" descr="adult-children.png">
            <a:extLst>
              <a:ext uri="{FF2B5EF4-FFF2-40B4-BE49-F238E27FC236}">
                <a16:creationId xmlns:a16="http://schemas.microsoft.com/office/drawing/2014/main" id="{0A5A881E-2F8C-EC8B-36E4-37E4E03CD79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A69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112" y="1666940"/>
            <a:ext cx="372075" cy="29762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4ECBA-FAD9-03B3-1435-029FBC51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5407" y="6339571"/>
            <a:ext cx="2743200" cy="365125"/>
          </a:xfrm>
        </p:spPr>
        <p:txBody>
          <a:bodyPr/>
          <a:lstStyle/>
          <a:p>
            <a:fld id="{ACFFE18D-5C29-4592-BA75-426B2CF84E94}" type="slidenum">
              <a:rPr lang="en-US" smtClean="0"/>
              <a:t>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373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79" grpId="0" animBg="1"/>
      <p:bldP spid="6" grpId="0" animBg="1"/>
      <p:bldP spid="12" grpId="0" animBg="1"/>
      <p:bldP spid="24" grpId="0"/>
      <p:bldP spid="26" grpId="0" animBg="1"/>
      <p:bldP spid="27" grpId="0"/>
      <p:bldP spid="31" grpId="0" animBg="1"/>
      <p:bldP spid="33" grpId="0"/>
      <p:bldP spid="34" grpId="0" animBg="1"/>
      <p:bldP spid="35" grpId="0"/>
      <p:bldP spid="38" grpId="0" animBg="1"/>
      <p:bldP spid="39" grpId="0"/>
      <p:bldP spid="40" grpId="0"/>
      <p:bldP spid="41" grpId="0"/>
      <p:bldP spid="42" grpId="0"/>
      <p:bldP spid="43" grpId="0"/>
      <p:bldP spid="57" grpId="0" animBg="1"/>
      <p:bldP spid="63" grpId="0" animBg="1"/>
      <p:bldP spid="78" grpId="0" animBg="1"/>
      <p:bldP spid="45" grpId="0"/>
      <p:bldP spid="46" grpId="0" animBg="1"/>
      <p:bldP spid="17" grpId="0" animBg="1"/>
      <p:bldP spid="18" grpId="0"/>
      <p:bldP spid="84" grpId="0"/>
      <p:bldP spid="5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904E-4C4D-D582-BED6-8686EAB10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Governance, Methodology, and Execution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E113B97D-9C45-5562-D874-EFD7A362D842}"/>
              </a:ext>
            </a:extLst>
          </p:cNvPr>
          <p:cNvGraphicFramePr>
            <a:graphicFrameLocks/>
          </p:cNvGraphicFramePr>
          <p:nvPr/>
        </p:nvGraphicFramePr>
        <p:xfrm>
          <a:off x="838200" y="1124702"/>
          <a:ext cx="10515600" cy="5056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0246EA-5A70-8E35-9FC0-487E11D6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24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210" y="281364"/>
            <a:ext cx="8952185" cy="630240"/>
          </a:xfrm>
        </p:spPr>
        <p:txBody>
          <a:bodyPr/>
          <a:lstStyle/>
          <a:p>
            <a:r>
              <a:rPr lang="en-US"/>
              <a:t>Governance Structure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1976FF2-554E-4E04-898B-91AA51394297}"/>
              </a:ext>
            </a:extLst>
          </p:cNvPr>
          <p:cNvCxnSpPr/>
          <p:nvPr/>
        </p:nvCxnSpPr>
        <p:spPr>
          <a:xfrm>
            <a:off x="285044" y="2357269"/>
            <a:ext cx="755904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867A071-1F43-4476-9D27-2E32F9EBE320}"/>
              </a:ext>
            </a:extLst>
          </p:cNvPr>
          <p:cNvCxnSpPr/>
          <p:nvPr/>
        </p:nvCxnSpPr>
        <p:spPr>
          <a:xfrm>
            <a:off x="285044" y="4772232"/>
            <a:ext cx="755904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CB70AFAB-1BD4-46E2-9C2D-076D43D1FE59}"/>
              </a:ext>
            </a:extLst>
          </p:cNvPr>
          <p:cNvSpPr txBox="1"/>
          <p:nvPr/>
        </p:nvSpPr>
        <p:spPr>
          <a:xfrm>
            <a:off x="232024" y="1467897"/>
            <a:ext cx="2894019" cy="72064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>
              <a:buClr>
                <a:schemeClr val="accent1"/>
              </a:buClr>
            </a:pPr>
            <a:endParaRPr lang="en-US" sz="933" b="1">
              <a:solidFill>
                <a:srgbClr val="5B9BD5">
                  <a:lumMod val="50000"/>
                </a:srgbClr>
              </a:solidFill>
              <a:latin typeface="Calibri" panose="020F0502020204030204"/>
            </a:endParaRP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>
                <a:solidFill>
                  <a:prstClr val="black"/>
                </a:solidFill>
                <a:latin typeface="Calibri" panose="020F0502020204030204"/>
              </a:rPr>
              <a:t>Major schedule shift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>
                <a:solidFill>
                  <a:prstClr val="black"/>
                </a:solidFill>
                <a:latin typeface="Calibri" panose="020F0502020204030204"/>
              </a:rPr>
              <a:t>Major project dependency priority setting (i.e., IVR replacement vs Customer Connect)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A9E3E1B-F7D7-40D6-814E-CC9E8E4F616F}"/>
              </a:ext>
            </a:extLst>
          </p:cNvPr>
          <p:cNvSpPr txBox="1"/>
          <p:nvPr/>
        </p:nvSpPr>
        <p:spPr>
          <a:xfrm>
            <a:off x="224564" y="4781173"/>
            <a:ext cx="1712680" cy="73866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>
                <a:solidFill>
                  <a:prstClr val="black"/>
                </a:solidFill>
                <a:latin typeface="Calibri" panose="020F0502020204030204"/>
              </a:rPr>
              <a:t>Configuration approach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>
                <a:solidFill>
                  <a:prstClr val="black"/>
                </a:solidFill>
                <a:latin typeface="Calibri" panose="020F0502020204030204"/>
              </a:rPr>
              <a:t>Migration approach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>
                <a:solidFill>
                  <a:prstClr val="black"/>
                </a:solidFill>
                <a:latin typeface="Calibri" panose="020F0502020204030204"/>
              </a:rPr>
              <a:t>Environment tuning approach</a:t>
            </a:r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D9CEB397-EC55-48B8-923A-6573F9F63F97}"/>
              </a:ext>
            </a:extLst>
          </p:cNvPr>
          <p:cNvSpPr/>
          <p:nvPr/>
        </p:nvSpPr>
        <p:spPr>
          <a:xfrm>
            <a:off x="3798108" y="1450948"/>
            <a:ext cx="715257" cy="862779"/>
          </a:xfrm>
          <a:prstGeom prst="triangle">
            <a:avLst>
              <a:gd name="adj" fmla="val 49595"/>
            </a:avLst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91439" tIns="45719" rIns="91439" bIns="45719" rtlCol="0" anchor="ctr"/>
          <a:lstStyle/>
          <a:p>
            <a:pPr algn="ctr">
              <a:defRPr/>
            </a:pPr>
            <a:endParaRPr lang="en-US" sz="1200" b="1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7" name="Trapezoid 96">
            <a:extLst>
              <a:ext uri="{FF2B5EF4-FFF2-40B4-BE49-F238E27FC236}">
                <a16:creationId xmlns:a16="http://schemas.microsoft.com/office/drawing/2014/main" id="{03701BAA-BF26-403A-9D54-E84E0373BC5B}"/>
              </a:ext>
            </a:extLst>
          </p:cNvPr>
          <p:cNvSpPr/>
          <p:nvPr/>
        </p:nvSpPr>
        <p:spPr>
          <a:xfrm>
            <a:off x="2629109" y="3612903"/>
            <a:ext cx="3053255" cy="1087071"/>
          </a:xfrm>
          <a:prstGeom prst="trapezoid">
            <a:avLst>
              <a:gd name="adj" fmla="val 52770"/>
            </a:avLst>
          </a:prstGeom>
          <a:solidFill>
            <a:schemeClr val="accent4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91439" tIns="45719" rIns="91439" bIns="45719" rtlCol="0" anchor="ctr"/>
          <a:lstStyle/>
          <a:p>
            <a:pPr algn="ctr">
              <a:defRPr/>
            </a:pPr>
            <a:endParaRPr lang="en-US" sz="2400" b="1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0403D4A-AD35-4995-90DD-3DD783435A32}"/>
              </a:ext>
            </a:extLst>
          </p:cNvPr>
          <p:cNvSpPr txBox="1"/>
          <p:nvPr/>
        </p:nvSpPr>
        <p:spPr>
          <a:xfrm>
            <a:off x="3217169" y="4014921"/>
            <a:ext cx="1873567" cy="276997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chemeClr val="bg1"/>
                </a:solidFill>
                <a:latin typeface="Calibri" panose="020F0502020204030204"/>
              </a:rPr>
              <a:t>Program Leadership Team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AB8D1DA-02F6-4AFC-9C8F-FA843980F206}"/>
              </a:ext>
            </a:extLst>
          </p:cNvPr>
          <p:cNvSpPr txBox="1"/>
          <p:nvPr/>
        </p:nvSpPr>
        <p:spPr>
          <a:xfrm>
            <a:off x="3070137" y="2381760"/>
            <a:ext cx="1873567" cy="461663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prstClr val="white"/>
                </a:solidFill>
                <a:latin typeface="Calibri" panose="020F0502020204030204"/>
              </a:rPr>
              <a:t>Strategic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D676A15-6185-4B33-B742-41C25AD804BD}"/>
              </a:ext>
            </a:extLst>
          </p:cNvPr>
          <p:cNvSpPr txBox="1"/>
          <p:nvPr/>
        </p:nvSpPr>
        <p:spPr>
          <a:xfrm>
            <a:off x="3643357" y="1858593"/>
            <a:ext cx="1024759" cy="42075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67" b="1">
                <a:solidFill>
                  <a:schemeClr val="bg1"/>
                </a:solidFill>
                <a:latin typeface="Calibri" panose="020F0502020204030204"/>
              </a:rPr>
              <a:t>Exec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67" b="1">
                <a:solidFill>
                  <a:schemeClr val="bg1"/>
                </a:solidFill>
                <a:latin typeface="Calibri" panose="020F0502020204030204"/>
              </a:rPr>
              <a:t>Sponsors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16AD81D2-FF44-459D-AF5C-31EC32CF49E6}"/>
              </a:ext>
            </a:extLst>
          </p:cNvPr>
          <p:cNvCxnSpPr/>
          <p:nvPr/>
        </p:nvCxnSpPr>
        <p:spPr>
          <a:xfrm>
            <a:off x="285044" y="3563188"/>
            <a:ext cx="755904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19DE8DFC-6D25-4959-89C7-EA9DF9FECFBB}"/>
              </a:ext>
            </a:extLst>
          </p:cNvPr>
          <p:cNvSpPr txBox="1"/>
          <p:nvPr/>
        </p:nvSpPr>
        <p:spPr>
          <a:xfrm>
            <a:off x="248226" y="3579653"/>
            <a:ext cx="2551833" cy="12234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Solution approach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Test approach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Methodology adjustments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Schedule adjustments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Scope adjustments between releases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Resource allocations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Escalated issues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F653243E-B3AF-435C-8525-AEF2B79DC51B}"/>
              </a:ext>
            </a:extLst>
          </p:cNvPr>
          <p:cNvSpPr/>
          <p:nvPr/>
        </p:nvSpPr>
        <p:spPr>
          <a:xfrm>
            <a:off x="3208072" y="2411757"/>
            <a:ext cx="1895329" cy="1100689"/>
          </a:xfrm>
          <a:prstGeom prst="trapezoid">
            <a:avLst>
              <a:gd name="adj" fmla="val 53135"/>
            </a:avLst>
          </a:prstGeom>
          <a:solidFill>
            <a:srgbClr val="F78E1E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91439" tIns="45719" rIns="91439" bIns="45719" rtlCol="0" anchor="ctr"/>
          <a:lstStyle/>
          <a:p>
            <a:pPr algn="ctr" defTabSz="914354">
              <a:defRPr/>
            </a:pPr>
            <a:endParaRPr lang="en-US" sz="1067" b="1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51CAB4-6E8C-4758-9086-065679786455}"/>
              </a:ext>
            </a:extLst>
          </p:cNvPr>
          <p:cNvSpPr txBox="1"/>
          <p:nvPr/>
        </p:nvSpPr>
        <p:spPr>
          <a:xfrm>
            <a:off x="244068" y="2678091"/>
            <a:ext cx="2826069" cy="57707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Cross functional escalations, &amp;  prioritization</a:t>
            </a:r>
          </a:p>
          <a:p>
            <a:pPr marL="228589" indent="-228589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prstClr val="black"/>
                </a:solidFill>
                <a:latin typeface="Calibri" panose="020F0502020204030204"/>
              </a:rPr>
              <a:t>Scope addition or scope movement that impacts  planned ROI </a:t>
            </a: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FC4D325A-3B9C-41B1-B0E6-B6104BCC8C5A}"/>
              </a:ext>
            </a:extLst>
          </p:cNvPr>
          <p:cNvSpPr/>
          <p:nvPr/>
        </p:nvSpPr>
        <p:spPr>
          <a:xfrm>
            <a:off x="7971737" y="2034467"/>
            <a:ext cx="307396" cy="3474891"/>
          </a:xfrm>
          <a:prstGeom prst="upArrow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19" rIns="91439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>
              <a:ln w="0"/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3BE400-269B-4E7D-B277-AE7A07257CED}"/>
              </a:ext>
            </a:extLst>
          </p:cNvPr>
          <p:cNvSpPr/>
          <p:nvPr/>
        </p:nvSpPr>
        <p:spPr>
          <a:xfrm>
            <a:off x="7554627" y="5473413"/>
            <a:ext cx="1141615" cy="52998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19" rIns="91439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ln w="0"/>
                <a:solidFill>
                  <a:schemeClr val="bg1"/>
                </a:solidFill>
              </a:rPr>
              <a:t>Issue Escalation</a:t>
            </a:r>
          </a:p>
        </p:txBody>
      </p:sp>
      <p:sp>
        <p:nvSpPr>
          <p:cNvPr id="37" name="Arrow: Up 36">
            <a:extLst>
              <a:ext uri="{FF2B5EF4-FFF2-40B4-BE49-F238E27FC236}">
                <a16:creationId xmlns:a16="http://schemas.microsoft.com/office/drawing/2014/main" id="{14522666-DF5A-4DD9-808F-A6194AA44257}"/>
              </a:ext>
            </a:extLst>
          </p:cNvPr>
          <p:cNvSpPr/>
          <p:nvPr/>
        </p:nvSpPr>
        <p:spPr>
          <a:xfrm rot="10800000">
            <a:off x="7347901" y="1842092"/>
            <a:ext cx="307396" cy="3227260"/>
          </a:xfrm>
          <a:prstGeom prst="upArrow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19" rIns="91439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>
              <a:ln w="0"/>
              <a:solidFill>
                <a:schemeClr val="bg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3AF5CA6-EB30-40A0-A4A3-0314F08262CA}"/>
              </a:ext>
            </a:extLst>
          </p:cNvPr>
          <p:cNvSpPr/>
          <p:nvPr/>
        </p:nvSpPr>
        <p:spPr>
          <a:xfrm>
            <a:off x="6977553" y="1289468"/>
            <a:ext cx="1009760" cy="55069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19" rIns="91439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>
                <a:ln w="0"/>
                <a:solidFill>
                  <a:schemeClr val="bg1"/>
                </a:solidFill>
              </a:rPr>
              <a:t>Strategic Direction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EF9DD7-C244-4EC6-9AC4-590CBB74A0E8}"/>
              </a:ext>
            </a:extLst>
          </p:cNvPr>
          <p:cNvSpPr txBox="1"/>
          <p:nvPr/>
        </p:nvSpPr>
        <p:spPr>
          <a:xfrm>
            <a:off x="8952840" y="1084172"/>
            <a:ext cx="2363031" cy="37965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867" u="sng"/>
              <a:t>Key Potential Topics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B61B40-AB7D-4612-A4E3-9729D44B4C9F}"/>
              </a:ext>
            </a:extLst>
          </p:cNvPr>
          <p:cNvSpPr txBox="1"/>
          <p:nvPr/>
        </p:nvSpPr>
        <p:spPr>
          <a:xfrm>
            <a:off x="8516899" y="1437688"/>
            <a:ext cx="3744591" cy="3253068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Significant organizational issues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Organizational design issues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Significant role or headcount changes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Cross project issues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Funding alignment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Major policy decisions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Functional/Technical policy setting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Functional/Technical business direction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Major scope changes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Identify and Close risks and issues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Process options/alternatives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Process design issues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Process design conflicts</a:t>
            </a:r>
          </a:p>
          <a:p>
            <a:pPr marL="285737" indent="-285737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467"/>
              <a:t>Technical approach issues/alternatives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26E10E1-999C-4161-9D09-5236A76EDD08}"/>
              </a:ext>
            </a:extLst>
          </p:cNvPr>
          <p:cNvSpPr txBox="1"/>
          <p:nvPr/>
        </p:nvSpPr>
        <p:spPr>
          <a:xfrm>
            <a:off x="3689465" y="2648827"/>
            <a:ext cx="932528" cy="64632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chemeClr val="bg1"/>
                </a:solidFill>
                <a:latin typeface="Calibri" panose="020F0502020204030204"/>
              </a:rPr>
              <a:t>Executive Program Leadership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6755" y="3671432"/>
            <a:ext cx="1390797" cy="4616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Business Process Owners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2156" y="4865103"/>
            <a:ext cx="1259129" cy="4616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Business SMEs </a:t>
            </a:r>
            <a:r>
              <a:rPr lang="en-US" sz="1200" dirty="0">
                <a:solidFill>
                  <a:schemeClr val="bg1"/>
                </a:solidFill>
              </a:rPr>
              <a:t/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84432" y="2096986"/>
            <a:ext cx="1071431" cy="4616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Industry Advisors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88220" y="2811238"/>
            <a:ext cx="1198078" cy="4616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Engagement leads</a:t>
            </a:r>
            <a:r>
              <a:rPr lang="en-US" sz="1200" dirty="0">
                <a:solidFill>
                  <a:schemeClr val="bg1"/>
                </a:solidFill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792" y="6029109"/>
            <a:ext cx="6498437" cy="34887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sz="1467" i="1"/>
              <a:t>“Business” includes both functional and technical stakeholders</a:t>
            </a:r>
          </a:p>
        </p:txBody>
      </p:sp>
      <p:sp>
        <p:nvSpPr>
          <p:cNvPr id="4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984779" y="6386013"/>
            <a:ext cx="2844800" cy="476251"/>
          </a:xfrm>
        </p:spPr>
        <p:txBody>
          <a:bodyPr/>
          <a:lstStyle/>
          <a:p>
            <a:fld id="{2CBD5BD5-9CB9-45BC-B306-607259E0808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24017" y="1058295"/>
            <a:ext cx="5236527" cy="307775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algn="ctr"/>
            <a:r>
              <a:rPr lang="en-US" sz="1200" i="1"/>
              <a:t>3</a:t>
            </a:r>
            <a:r>
              <a:rPr lang="en-US" sz="1200" i="1" baseline="30000"/>
              <a:t>rd</a:t>
            </a:r>
            <a:r>
              <a:rPr lang="en-US" sz="1200" i="1"/>
              <a:t> Party Quality Management services across the program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E28D423-89EA-C2B3-1907-C4AE363B6D81}"/>
              </a:ext>
            </a:extLst>
          </p:cNvPr>
          <p:cNvGrpSpPr/>
          <p:nvPr/>
        </p:nvGrpSpPr>
        <p:grpSpPr>
          <a:xfrm>
            <a:off x="2002211" y="4880630"/>
            <a:ext cx="4307037" cy="1052670"/>
            <a:chOff x="2002211" y="4880630"/>
            <a:chExt cx="4307037" cy="1052670"/>
          </a:xfrm>
        </p:grpSpPr>
        <p:sp>
          <p:nvSpPr>
            <p:cNvPr id="104" name="Trapezoid 103">
              <a:extLst>
                <a:ext uri="{FF2B5EF4-FFF2-40B4-BE49-F238E27FC236}">
                  <a16:creationId xmlns:a16="http://schemas.microsoft.com/office/drawing/2014/main" id="{553BBBBB-E25D-4E81-BD3A-BDE336612F85}"/>
                </a:ext>
              </a:extLst>
            </p:cNvPr>
            <p:cNvSpPr/>
            <p:nvPr/>
          </p:nvSpPr>
          <p:spPr>
            <a:xfrm>
              <a:off x="2002211" y="4880630"/>
              <a:ext cx="4307037" cy="1022231"/>
            </a:xfrm>
            <a:prstGeom prst="trapezoid">
              <a:avLst>
                <a:gd name="adj" fmla="val 5277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91439" tIns="45719" rIns="91439" bIns="45719" rtlCol="0" anchor="ctr"/>
            <a:lstStyle/>
            <a:p>
              <a:pPr algn="ctr">
                <a:defRPr/>
              </a:pPr>
              <a:endParaRPr lang="en-US" sz="2400" b="1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D8B6796-8FB8-4C45-B8F3-0C44B994725E}"/>
                </a:ext>
              </a:extLst>
            </p:cNvPr>
            <p:cNvSpPr txBox="1"/>
            <p:nvPr/>
          </p:nvSpPr>
          <p:spPr>
            <a:xfrm>
              <a:off x="2772375" y="4890182"/>
              <a:ext cx="2750033" cy="307775"/>
            </a:xfrm>
            <a:prstGeom prst="rect">
              <a:avLst/>
            </a:prstGeom>
            <a:noFill/>
          </p:spPr>
          <p:txBody>
            <a:bodyPr wrap="square" lIns="91439" tIns="45719" rIns="91439" bIns="45719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chemeClr val="bg1"/>
                  </a:solidFill>
                  <a:latin typeface="Calibri" panose="020F0502020204030204"/>
                </a:rPr>
                <a:t>Program Teams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17393C-BD80-0EC6-B08B-A91C5C0A952B}"/>
                </a:ext>
              </a:extLst>
            </p:cNvPr>
            <p:cNvSpPr txBox="1"/>
            <p:nvPr/>
          </p:nvSpPr>
          <p:spPr>
            <a:xfrm>
              <a:off x="2156723" y="5498063"/>
              <a:ext cx="12234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Data and Analytics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489919-538E-8208-0D38-F545F5C15211}"/>
                </a:ext>
              </a:extLst>
            </p:cNvPr>
            <p:cNvSpPr txBox="1"/>
            <p:nvPr/>
          </p:nvSpPr>
          <p:spPr>
            <a:xfrm>
              <a:off x="5380697" y="5687079"/>
              <a:ext cx="54053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Digital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799D3E-77B3-D92A-B63F-AFD8BE6D5A3A}"/>
                </a:ext>
              </a:extLst>
            </p:cNvPr>
            <p:cNvSpPr txBox="1"/>
            <p:nvPr/>
          </p:nvSpPr>
          <p:spPr>
            <a:xfrm>
              <a:off x="3740876" y="5323039"/>
              <a:ext cx="57900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Choice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BD62EE-F8E4-037C-10C8-885542591C2C}"/>
                </a:ext>
              </a:extLst>
            </p:cNvPr>
            <p:cNvSpPr txBox="1"/>
            <p:nvPr/>
          </p:nvSpPr>
          <p:spPr>
            <a:xfrm>
              <a:off x="2297703" y="5136429"/>
              <a:ext cx="12971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Credit &amp; Collections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446B79-1053-A2A1-D65D-BB2E0CC6CE83}"/>
                </a:ext>
              </a:extLst>
            </p:cNvPr>
            <p:cNvSpPr txBox="1"/>
            <p:nvPr/>
          </p:nvSpPr>
          <p:spPr>
            <a:xfrm>
              <a:off x="2429220" y="4923994"/>
              <a:ext cx="117051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Customer Service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74BB35-44FE-91A3-3E4A-949E2F0F617D}"/>
                </a:ext>
              </a:extLst>
            </p:cNvPr>
            <p:cNvSpPr txBox="1"/>
            <p:nvPr/>
          </p:nvSpPr>
          <p:spPr>
            <a:xfrm>
              <a:off x="3607432" y="5476201"/>
              <a:ext cx="9028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Device </a:t>
              </a:r>
              <a:r>
                <a:rPr lang="en-US" sz="1000" err="1">
                  <a:solidFill>
                    <a:schemeClr val="bg1"/>
                  </a:solidFill>
                </a:rPr>
                <a:t>Mgmt</a:t>
              </a:r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CE4C18-606C-19AC-6024-D67FF79E72F2}"/>
                </a:ext>
              </a:extLst>
            </p:cNvPr>
            <p:cNvSpPr txBox="1"/>
            <p:nvPr/>
          </p:nvSpPr>
          <p:spPr>
            <a:xfrm>
              <a:off x="3557028" y="5138375"/>
              <a:ext cx="9733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Billing &amp; Rates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78CDF2-2D86-8ADF-4AF7-47DD9D9FD4C4}"/>
                </a:ext>
              </a:extLst>
            </p:cNvPr>
            <p:cNvSpPr txBox="1"/>
            <p:nvPr/>
          </p:nvSpPr>
          <p:spPr>
            <a:xfrm>
              <a:off x="3661935" y="5663976"/>
              <a:ext cx="7938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Exceptions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0C6740F-F9CC-4C05-099D-1B8F97089C72}"/>
                </a:ext>
              </a:extLst>
            </p:cNvPr>
            <p:cNvSpPr txBox="1"/>
            <p:nvPr/>
          </p:nvSpPr>
          <p:spPr>
            <a:xfrm>
              <a:off x="4598583" y="5094372"/>
              <a:ext cx="14221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Leads &amp; Opportunities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38758A-CF47-F550-6EBC-BE7A0310B1DB}"/>
                </a:ext>
              </a:extLst>
            </p:cNvPr>
            <p:cNvSpPr txBox="1"/>
            <p:nvPr/>
          </p:nvSpPr>
          <p:spPr>
            <a:xfrm>
              <a:off x="5050119" y="4911069"/>
              <a:ext cx="7328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Marketing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70FDFF-EB3B-E7FB-76AC-66E930C7D0AF}"/>
                </a:ext>
              </a:extLst>
            </p:cNvPr>
            <p:cNvSpPr txBox="1"/>
            <p:nvPr/>
          </p:nvSpPr>
          <p:spPr>
            <a:xfrm>
              <a:off x="2202105" y="5327811"/>
              <a:ext cx="13115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Finance &amp; Payments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741BA3-031B-A5B0-D177-3F4C5D4BF90E}"/>
                </a:ext>
              </a:extLst>
            </p:cNvPr>
            <p:cNvSpPr txBox="1"/>
            <p:nvPr/>
          </p:nvSpPr>
          <p:spPr>
            <a:xfrm>
              <a:off x="4792617" y="5301764"/>
              <a:ext cx="12891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Products &amp; Services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D663C1-034F-1D13-726D-6796E6B9CCD5}"/>
                </a:ext>
              </a:extLst>
            </p:cNvPr>
            <p:cNvSpPr txBox="1"/>
            <p:nvPr/>
          </p:nvSpPr>
          <p:spPr>
            <a:xfrm>
              <a:off x="4651144" y="5486260"/>
              <a:ext cx="15648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Service Orders  &amp; Outage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423097-8F7E-8576-323A-7FBE83F8F91C}"/>
                </a:ext>
              </a:extLst>
            </p:cNvPr>
            <p:cNvSpPr txBox="1"/>
            <p:nvPr/>
          </p:nvSpPr>
          <p:spPr>
            <a:xfrm>
              <a:off x="2079623" y="5674155"/>
              <a:ext cx="8162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Conversion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2EAD446-CC53-3268-533A-7361E92D5874}"/>
              </a:ext>
            </a:extLst>
          </p:cNvPr>
          <p:cNvSpPr txBox="1"/>
          <p:nvPr/>
        </p:nvSpPr>
        <p:spPr>
          <a:xfrm>
            <a:off x="242298" y="1199059"/>
            <a:ext cx="2894019" cy="318098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sz="1467" b="1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Example Approvals</a:t>
            </a:r>
            <a:endParaRPr lang="en-US" sz="105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436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4" grpId="0"/>
      <p:bldP spid="96" grpId="0" animBg="1"/>
      <p:bldP spid="97" grpId="0" animBg="1"/>
      <p:bldP spid="99" grpId="0"/>
      <p:bldP spid="110" grpId="0"/>
      <p:bldP spid="112" grpId="0" animBg="1"/>
      <p:bldP spid="33" grpId="0"/>
      <p:bldP spid="6" grpId="0" animBg="1"/>
      <p:bldP spid="7" grpId="0" animBg="1"/>
      <p:bldP spid="37" grpId="0" animBg="1"/>
      <p:bldP spid="38" grpId="0" animBg="1"/>
      <p:bldP spid="8" grpId="0"/>
      <p:bldP spid="40" grpId="0"/>
      <p:bldP spid="41" grpId="0"/>
      <p:bldP spid="3" grpId="0" animBg="1"/>
      <p:bldP spid="4" grpId="0" animBg="1"/>
      <p:bldP spid="10" grpId="0" animBg="1"/>
      <p:bldP spid="48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82D6-FBA0-14F8-ABA9-E26207CE0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19099-F337-6710-EC5A-C8BA0500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7282"/>
          </a:xfrm>
        </p:spPr>
        <p:txBody>
          <a:bodyPr>
            <a:normAutofit/>
          </a:bodyPr>
          <a:lstStyle/>
          <a:p>
            <a:r>
              <a:rPr lang="en-US"/>
              <a:t>Initial Scoping and Due Diligence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D0D8-1FB4-D6BA-7EAD-F069FB815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174" y="2204814"/>
            <a:ext cx="5804899" cy="3178844"/>
          </a:xfrm>
        </p:spPr>
        <p:txBody>
          <a:bodyPr>
            <a:normAutofit lnSpcReduction="10000"/>
          </a:bodyPr>
          <a:lstStyle/>
          <a:p>
            <a:r>
              <a:rPr lang="en-US" sz="1600"/>
              <a:t>Reports show incomplete/poor requirements &amp; major missed software functionality &amp; technology gaps uncovered later are major drivers of project failure, budget overruns, and delays.</a:t>
            </a:r>
          </a:p>
          <a:p>
            <a:pPr marL="461963" lvl="1"/>
            <a:r>
              <a:rPr lang="en-US" sz="1400"/>
              <a:t>~200% budget increases along with delayed timelines</a:t>
            </a:r>
          </a:p>
          <a:p>
            <a:r>
              <a:rPr lang="en-US" sz="1600"/>
              <a:t>Invest upfront in refining scope and selecting the right software and partners to reduce long‑term risks and rework.</a:t>
            </a:r>
          </a:p>
          <a:p>
            <a:pPr marL="461963" lvl="1" indent="-236538"/>
            <a:r>
              <a:rPr lang="en-US" sz="1400"/>
              <a:t>Use demos, proofs of concept, and reference checks to confirm vendor and solution fit. </a:t>
            </a:r>
          </a:p>
          <a:p>
            <a:r>
              <a:rPr lang="en-US" sz="1600"/>
              <a:t>Define deployment goals and methodology early (multi‑year, phased, or big‑bang) to set clear milestones and success criteria</a:t>
            </a:r>
          </a:p>
          <a:p>
            <a:pPr marL="0" indent="0">
              <a:buNone/>
            </a:pPr>
            <a:endParaRPr lang="en-US" sz="160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C05AF38-3F94-74B8-14E5-6080E33BF47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29471" y="1727348"/>
          <a:ext cx="5715000" cy="3818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DC48786-E591-AF68-C32D-284D5CE14F67}"/>
              </a:ext>
            </a:extLst>
          </p:cNvPr>
          <p:cNvSpPr txBox="1"/>
          <p:nvPr/>
        </p:nvSpPr>
        <p:spPr>
          <a:xfrm>
            <a:off x="606174" y="1281837"/>
            <a:ext cx="10747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Upfront investment and effort to refine scope, choosing the right software and partners for your CIS migration journey pays dividends long term.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8BD99-F196-7E31-DB31-237277F4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2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F7088-B3AC-1574-12BE-58CFAE19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470"/>
          </a:xfrm>
        </p:spPr>
        <p:txBody>
          <a:bodyPr/>
          <a:lstStyle/>
          <a:p>
            <a:r>
              <a:rPr lang="en-US"/>
              <a:t>Delivery Methodology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F0B772-CF91-4BAA-A454-E324421A90DD}"/>
              </a:ext>
            </a:extLst>
          </p:cNvPr>
          <p:cNvSpPr/>
          <p:nvPr/>
        </p:nvSpPr>
        <p:spPr>
          <a:xfrm>
            <a:off x="1708823" y="1331067"/>
            <a:ext cx="8678413" cy="1289957"/>
          </a:xfrm>
          <a:prstGeom prst="rect">
            <a:avLst/>
          </a:prstGeom>
          <a:noFill/>
          <a:ln w="127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D48ADC-A1B2-4ECC-B94C-821AEC7F2447}"/>
              </a:ext>
            </a:extLst>
          </p:cNvPr>
          <p:cNvSpPr/>
          <p:nvPr/>
        </p:nvSpPr>
        <p:spPr>
          <a:xfrm rot="16200000">
            <a:off x="910963" y="1823163"/>
            <a:ext cx="1289957" cy="305765"/>
          </a:xfrm>
          <a:prstGeom prst="rect">
            <a:avLst/>
          </a:prstGeom>
          <a:solidFill>
            <a:srgbClr val="005984"/>
          </a:solidFill>
          <a:ln w="127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Hybrid Waterfall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BBD669FB-FE01-444D-B81D-93670626E74B}"/>
              </a:ext>
            </a:extLst>
          </p:cNvPr>
          <p:cNvSpPr/>
          <p:nvPr/>
        </p:nvSpPr>
        <p:spPr>
          <a:xfrm>
            <a:off x="1837789" y="1495937"/>
            <a:ext cx="919221" cy="960216"/>
          </a:xfrm>
          <a:prstGeom prst="homePlate">
            <a:avLst/>
          </a:prstGeom>
          <a:solidFill>
            <a:srgbClr val="00A0DF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4F2EF765-69FE-4D17-BF24-A44B82B77A65}"/>
              </a:ext>
            </a:extLst>
          </p:cNvPr>
          <p:cNvSpPr/>
          <p:nvPr/>
        </p:nvSpPr>
        <p:spPr>
          <a:xfrm>
            <a:off x="2422730" y="1495937"/>
            <a:ext cx="1183587" cy="960216"/>
          </a:xfrm>
          <a:prstGeom prst="chevron">
            <a:avLst/>
          </a:prstGeom>
          <a:solidFill>
            <a:srgbClr val="00A0DF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A223B-20D4-41A2-8597-2241B0C5478B}"/>
              </a:ext>
            </a:extLst>
          </p:cNvPr>
          <p:cNvSpPr txBox="1"/>
          <p:nvPr/>
        </p:nvSpPr>
        <p:spPr>
          <a:xfrm>
            <a:off x="1904623" y="1459099"/>
            <a:ext cx="429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Plan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FAA6F2-DAB9-48A6-838B-7D923A59B8F0}"/>
              </a:ext>
            </a:extLst>
          </p:cNvPr>
          <p:cNvSpPr txBox="1"/>
          <p:nvPr/>
        </p:nvSpPr>
        <p:spPr>
          <a:xfrm>
            <a:off x="2642887" y="1459099"/>
            <a:ext cx="581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Analyze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8CB7CD-C79C-4A98-B808-41A45B33540F}"/>
              </a:ext>
            </a:extLst>
          </p:cNvPr>
          <p:cNvSpPr txBox="1"/>
          <p:nvPr/>
        </p:nvSpPr>
        <p:spPr>
          <a:xfrm>
            <a:off x="3367639" y="3469706"/>
            <a:ext cx="7061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white"/>
                </a:solidFill>
                <a:latin typeface="Franklin Gothic Demi Cond" panose="020B0706030402020204" pitchFamily="34" charset="0"/>
              </a:rPr>
              <a:t>Design</a:t>
            </a: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5063EEE4-7539-40A0-A84E-9BC889F679BC}"/>
              </a:ext>
            </a:extLst>
          </p:cNvPr>
          <p:cNvSpPr/>
          <p:nvPr/>
        </p:nvSpPr>
        <p:spPr>
          <a:xfrm>
            <a:off x="3248720" y="1495937"/>
            <a:ext cx="3458918" cy="960216"/>
          </a:xfrm>
          <a:prstGeom prst="chevron">
            <a:avLst/>
          </a:prstGeom>
          <a:solidFill>
            <a:srgbClr val="00A0DF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6A624606-2739-409C-A4C7-826DCE639F87}"/>
              </a:ext>
            </a:extLst>
          </p:cNvPr>
          <p:cNvSpPr/>
          <p:nvPr/>
        </p:nvSpPr>
        <p:spPr>
          <a:xfrm>
            <a:off x="6363407" y="1495937"/>
            <a:ext cx="1183587" cy="960216"/>
          </a:xfrm>
          <a:prstGeom prst="chevron">
            <a:avLst/>
          </a:prstGeom>
          <a:solidFill>
            <a:srgbClr val="00A0DF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FAFDCE-3F73-43AB-961A-5212D67C63D9}"/>
              </a:ext>
            </a:extLst>
          </p:cNvPr>
          <p:cNvSpPr txBox="1"/>
          <p:nvPr/>
        </p:nvSpPr>
        <p:spPr>
          <a:xfrm>
            <a:off x="4120225" y="1459099"/>
            <a:ext cx="1362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Design/Build/Validate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CF12F1-A637-4333-ABB8-442B0AF1D6F2}"/>
              </a:ext>
            </a:extLst>
          </p:cNvPr>
          <p:cNvSpPr txBox="1"/>
          <p:nvPr/>
        </p:nvSpPr>
        <p:spPr>
          <a:xfrm>
            <a:off x="6594398" y="1459099"/>
            <a:ext cx="644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Product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    Test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EC2D4C9-669F-E6A9-D17B-B52C5E23FC15}"/>
              </a:ext>
            </a:extLst>
          </p:cNvPr>
          <p:cNvGrpSpPr/>
          <p:nvPr/>
        </p:nvGrpSpPr>
        <p:grpSpPr>
          <a:xfrm>
            <a:off x="8339487" y="1459099"/>
            <a:ext cx="1183587" cy="997054"/>
            <a:chOff x="7457990" y="1792048"/>
            <a:chExt cx="1183587" cy="997054"/>
          </a:xfrm>
        </p:grpSpPr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B7869567-92A6-4EBE-9D04-30C18AF1A8CB}"/>
                </a:ext>
              </a:extLst>
            </p:cNvPr>
            <p:cNvSpPr/>
            <p:nvPr/>
          </p:nvSpPr>
          <p:spPr>
            <a:xfrm>
              <a:off x="7457990" y="1828886"/>
              <a:ext cx="1183587" cy="960216"/>
            </a:xfrm>
            <a:prstGeom prst="chevron">
              <a:avLst/>
            </a:prstGeom>
            <a:solidFill>
              <a:srgbClr val="00A0D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contourW="12700"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DE9C10-3475-4B5B-BD48-301810348963}"/>
                </a:ext>
              </a:extLst>
            </p:cNvPr>
            <p:cNvSpPr txBox="1"/>
            <p:nvPr/>
          </p:nvSpPr>
          <p:spPr>
            <a:xfrm>
              <a:off x="7639593" y="1792048"/>
              <a:ext cx="542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prstClr val="white"/>
                  </a:solidFill>
                  <a:latin typeface="Franklin Gothic Demi Cond" panose="020B0706030402020204" pitchFamily="34" charset="0"/>
                </a:rPr>
                <a:t>Deploy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E743934-BF5E-1040-B12F-AD5A50F26F9E}"/>
              </a:ext>
            </a:extLst>
          </p:cNvPr>
          <p:cNvGrpSpPr/>
          <p:nvPr/>
        </p:nvGrpSpPr>
        <p:grpSpPr>
          <a:xfrm>
            <a:off x="9178843" y="1459099"/>
            <a:ext cx="1183587" cy="997054"/>
            <a:chOff x="8297346" y="1792048"/>
            <a:chExt cx="1183587" cy="997054"/>
          </a:xfrm>
        </p:grpSpPr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6A377D1A-E725-43A2-9795-81D5BB0AB3C1}"/>
                </a:ext>
              </a:extLst>
            </p:cNvPr>
            <p:cNvSpPr/>
            <p:nvPr/>
          </p:nvSpPr>
          <p:spPr>
            <a:xfrm>
              <a:off x="8297346" y="1828886"/>
              <a:ext cx="1183587" cy="960216"/>
            </a:xfrm>
            <a:prstGeom prst="chevron">
              <a:avLst/>
            </a:prstGeom>
            <a:solidFill>
              <a:srgbClr val="00A0D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contourW="12700"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9BC7F6-6529-4AAD-A6D8-424889B91F47}"/>
                </a:ext>
              </a:extLst>
            </p:cNvPr>
            <p:cNvSpPr txBox="1"/>
            <p:nvPr/>
          </p:nvSpPr>
          <p:spPr>
            <a:xfrm>
              <a:off x="8423402" y="1792048"/>
              <a:ext cx="7061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prstClr val="white"/>
                  </a:solidFill>
                  <a:latin typeface="Franklin Gothic Demi Cond" panose="020B0706030402020204" pitchFamily="34" charset="0"/>
                </a:rPr>
                <a:t>Warranty</a:t>
              </a:r>
            </a:p>
          </p:txBody>
        </p:sp>
      </p:grp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AA262975-DB98-4F53-8B7E-4B1E41788BC8}"/>
              </a:ext>
            </a:extLst>
          </p:cNvPr>
          <p:cNvSpPr/>
          <p:nvPr/>
        </p:nvSpPr>
        <p:spPr>
          <a:xfrm>
            <a:off x="3651153" y="1697341"/>
            <a:ext cx="893747" cy="566490"/>
          </a:xfrm>
          <a:prstGeom prst="chevron">
            <a:avLst/>
          </a:prstGeom>
          <a:solidFill>
            <a:srgbClr val="26BCD7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18D4EC79-4FF3-40D5-B9B4-5672AC433A71}"/>
              </a:ext>
            </a:extLst>
          </p:cNvPr>
          <p:cNvSpPr/>
          <p:nvPr/>
        </p:nvSpPr>
        <p:spPr>
          <a:xfrm>
            <a:off x="5726098" y="1711104"/>
            <a:ext cx="893747" cy="566490"/>
          </a:xfrm>
          <a:prstGeom prst="chevron">
            <a:avLst/>
          </a:prstGeom>
          <a:solidFill>
            <a:srgbClr val="26BCD7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63EE73-CA3C-4A59-9CB2-2BB6E1027E65}"/>
              </a:ext>
            </a:extLst>
          </p:cNvPr>
          <p:cNvSpPr txBox="1"/>
          <p:nvPr/>
        </p:nvSpPr>
        <p:spPr>
          <a:xfrm>
            <a:off x="3822728" y="1757466"/>
            <a:ext cx="706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solidFill>
                  <a:prstClr val="white"/>
                </a:solidFill>
                <a:latin typeface="Arial Narrow" pitchFamily="34" charset="0"/>
              </a:rPr>
              <a:t>Functional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solidFill>
                  <a:prstClr val="white"/>
                </a:solidFill>
                <a:latin typeface="Arial Narrow" pitchFamily="34" charset="0"/>
              </a:rPr>
              <a:t>      Design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1DD41A-1D76-4F87-9D8A-3E070E7F36C6}"/>
              </a:ext>
            </a:extLst>
          </p:cNvPr>
          <p:cNvSpPr txBox="1"/>
          <p:nvPr/>
        </p:nvSpPr>
        <p:spPr>
          <a:xfrm>
            <a:off x="5847330" y="1791311"/>
            <a:ext cx="755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solidFill>
                  <a:prstClr val="white"/>
                </a:solidFill>
                <a:latin typeface="Arial Narrow" pitchFamily="34" charset="0"/>
              </a:rPr>
              <a:t>Connectivity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solidFill>
                  <a:prstClr val="white"/>
                </a:solidFill>
                <a:latin typeface="Arial Narrow" pitchFamily="34" charset="0"/>
              </a:rPr>
              <a:t>     Test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617110-F71D-41B7-BB4C-B654C1E43B21}"/>
              </a:ext>
            </a:extLst>
          </p:cNvPr>
          <p:cNvSpPr/>
          <p:nvPr/>
        </p:nvSpPr>
        <p:spPr>
          <a:xfrm>
            <a:off x="1708824" y="2618301"/>
            <a:ext cx="8678414" cy="2035629"/>
          </a:xfrm>
          <a:prstGeom prst="rect">
            <a:avLst/>
          </a:prstGeom>
          <a:noFill/>
          <a:ln w="127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73B546-3F49-4DBD-A88D-5C083F10DDA3}"/>
              </a:ext>
            </a:extLst>
          </p:cNvPr>
          <p:cNvSpPr/>
          <p:nvPr/>
        </p:nvSpPr>
        <p:spPr>
          <a:xfrm rot="16200000">
            <a:off x="540204" y="3485309"/>
            <a:ext cx="2031480" cy="305765"/>
          </a:xfrm>
          <a:prstGeom prst="rect">
            <a:avLst/>
          </a:prstGeom>
          <a:solidFill>
            <a:srgbClr val="00A69C"/>
          </a:solidFill>
          <a:ln w="12700" cap="flat" cmpd="sng" algn="ctr">
            <a:solidFill>
              <a:srgbClr val="00507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Agile Teams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547A995C-C9BE-43A8-A478-BEFBFCE6B310}"/>
              </a:ext>
            </a:extLst>
          </p:cNvPr>
          <p:cNvSpPr/>
          <p:nvPr/>
        </p:nvSpPr>
        <p:spPr>
          <a:xfrm>
            <a:off x="2278037" y="3160872"/>
            <a:ext cx="1270820" cy="960216"/>
          </a:xfrm>
          <a:prstGeom prst="homePlate">
            <a:avLst/>
          </a:prstGeom>
          <a:solidFill>
            <a:srgbClr val="00A69C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323679-5AA3-489B-B06D-447D03EF78F5}"/>
              </a:ext>
            </a:extLst>
          </p:cNvPr>
          <p:cNvSpPr txBox="1"/>
          <p:nvPr/>
        </p:nvSpPr>
        <p:spPr>
          <a:xfrm>
            <a:off x="2227438" y="3128660"/>
            <a:ext cx="926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Plan &amp; Analyze</a:t>
            </a:r>
          </a:p>
        </p:txBody>
      </p:sp>
      <p:sp>
        <p:nvSpPr>
          <p:cNvPr id="29" name="Arrow: Chevron 28">
            <a:extLst>
              <a:ext uri="{FF2B5EF4-FFF2-40B4-BE49-F238E27FC236}">
                <a16:creationId xmlns:a16="http://schemas.microsoft.com/office/drawing/2014/main" id="{EDB8184D-39BA-4BCC-BDCA-A8ECDCC2F0A3}"/>
              </a:ext>
            </a:extLst>
          </p:cNvPr>
          <p:cNvSpPr/>
          <p:nvPr/>
        </p:nvSpPr>
        <p:spPr>
          <a:xfrm>
            <a:off x="6335121" y="3160872"/>
            <a:ext cx="1183587" cy="960216"/>
          </a:xfrm>
          <a:prstGeom prst="chevron">
            <a:avLst/>
          </a:prstGeom>
          <a:solidFill>
            <a:srgbClr val="00A69C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AFAFC6-19D0-427A-A8D1-6BD8D8947B55}"/>
              </a:ext>
            </a:extLst>
          </p:cNvPr>
          <p:cNvSpPr txBox="1"/>
          <p:nvPr/>
        </p:nvSpPr>
        <p:spPr>
          <a:xfrm>
            <a:off x="6575348" y="3128660"/>
            <a:ext cx="629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Product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>
                <a:solidFill>
                  <a:prstClr val="white"/>
                </a:solidFill>
                <a:latin typeface="Franklin Gothic Demi Cond" panose="020B0706030402020204" pitchFamily="34" charset="0"/>
              </a:rPr>
              <a:t>    Test               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EF66184-E692-1247-4F67-9C58BAD6CC59}"/>
              </a:ext>
            </a:extLst>
          </p:cNvPr>
          <p:cNvGrpSpPr/>
          <p:nvPr/>
        </p:nvGrpSpPr>
        <p:grpSpPr>
          <a:xfrm>
            <a:off x="8311201" y="3128660"/>
            <a:ext cx="1183587" cy="992428"/>
            <a:chOff x="7429704" y="3461609"/>
            <a:chExt cx="1183587" cy="992428"/>
          </a:xfrm>
          <a:solidFill>
            <a:srgbClr val="00A69C"/>
          </a:solidFill>
        </p:grpSpPr>
        <p:sp>
          <p:nvSpPr>
            <p:cNvPr id="30" name="Arrow: Chevron 29">
              <a:extLst>
                <a:ext uri="{FF2B5EF4-FFF2-40B4-BE49-F238E27FC236}">
                  <a16:creationId xmlns:a16="http://schemas.microsoft.com/office/drawing/2014/main" id="{AD57A68F-4E21-47E5-8440-19193D058D52}"/>
                </a:ext>
              </a:extLst>
            </p:cNvPr>
            <p:cNvSpPr/>
            <p:nvPr/>
          </p:nvSpPr>
          <p:spPr>
            <a:xfrm>
              <a:off x="7429704" y="3493821"/>
              <a:ext cx="1183587" cy="960216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contourW="12700"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BF2F29-818A-45B3-9C22-900CC1A113A8}"/>
                </a:ext>
              </a:extLst>
            </p:cNvPr>
            <p:cNvSpPr txBox="1"/>
            <p:nvPr/>
          </p:nvSpPr>
          <p:spPr>
            <a:xfrm>
              <a:off x="7620543" y="3461609"/>
              <a:ext cx="542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prstClr val="white"/>
                  </a:solidFill>
                  <a:latin typeface="Franklin Gothic Demi Cond" panose="020B0706030402020204" pitchFamily="34" charset="0"/>
                </a:rPr>
                <a:t>Deploy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EF98741-1307-C226-BD08-0B1FA23E41C6}"/>
              </a:ext>
            </a:extLst>
          </p:cNvPr>
          <p:cNvGrpSpPr/>
          <p:nvPr/>
        </p:nvGrpSpPr>
        <p:grpSpPr>
          <a:xfrm>
            <a:off x="9150557" y="3128660"/>
            <a:ext cx="1183587" cy="992428"/>
            <a:chOff x="8269060" y="3461609"/>
            <a:chExt cx="1183587" cy="992428"/>
          </a:xfrm>
          <a:solidFill>
            <a:srgbClr val="00A69C"/>
          </a:solidFill>
        </p:grpSpPr>
        <p:sp>
          <p:nvSpPr>
            <p:cNvPr id="31" name="Arrow: Chevron 30">
              <a:extLst>
                <a:ext uri="{FF2B5EF4-FFF2-40B4-BE49-F238E27FC236}">
                  <a16:creationId xmlns:a16="http://schemas.microsoft.com/office/drawing/2014/main" id="{19DF25AF-C6DA-4129-95C7-F79A6DB21E55}"/>
                </a:ext>
              </a:extLst>
            </p:cNvPr>
            <p:cNvSpPr/>
            <p:nvPr/>
          </p:nvSpPr>
          <p:spPr>
            <a:xfrm>
              <a:off x="8269060" y="3493821"/>
              <a:ext cx="1183587" cy="960216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contourW="12700"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1A9E15B-84D9-4064-950E-E1E9F7B8A5FB}"/>
                </a:ext>
              </a:extLst>
            </p:cNvPr>
            <p:cNvSpPr txBox="1"/>
            <p:nvPr/>
          </p:nvSpPr>
          <p:spPr>
            <a:xfrm>
              <a:off x="8404352" y="3461609"/>
              <a:ext cx="7061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prstClr val="white"/>
                  </a:solidFill>
                  <a:latin typeface="Franklin Gothic Demi Cond" panose="020B0706030402020204" pitchFamily="34" charset="0"/>
                </a:rPr>
                <a:t>Warranty</a:t>
              </a:r>
            </a:p>
          </p:txBody>
        </p:sp>
      </p:grpSp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5E8A219B-BECA-4FC4-AA10-5AD8B9E73255}"/>
              </a:ext>
            </a:extLst>
          </p:cNvPr>
          <p:cNvGraphicFramePr/>
          <p:nvPr/>
        </p:nvGraphicFramePr>
        <p:xfrm>
          <a:off x="4806344" y="3010295"/>
          <a:ext cx="1760774" cy="1289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1B9F4368-B5E0-4420-8F8B-C6EBF4B3FABC}"/>
              </a:ext>
            </a:extLst>
          </p:cNvPr>
          <p:cNvSpPr txBox="1"/>
          <p:nvPr/>
        </p:nvSpPr>
        <p:spPr>
          <a:xfrm>
            <a:off x="3706751" y="2832066"/>
            <a:ext cx="2624447" cy="26161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i="1">
                <a:solidFill>
                  <a:prstClr val="black"/>
                </a:solidFill>
                <a:latin typeface="Arial Narrow" pitchFamily="34" charset="0"/>
              </a:rPr>
              <a:t>Iterative Development</a:t>
            </a:r>
          </a:p>
        </p:txBody>
      </p: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DE732941-CAB9-4A4C-947A-759D4B8F9DD7}"/>
              </a:ext>
            </a:extLst>
          </p:cNvPr>
          <p:cNvSpPr/>
          <p:nvPr/>
        </p:nvSpPr>
        <p:spPr>
          <a:xfrm>
            <a:off x="6078219" y="2461228"/>
            <a:ext cx="272899" cy="253093"/>
          </a:xfrm>
          <a:prstGeom prst="star5">
            <a:avLst/>
          </a:prstGeom>
          <a:solidFill>
            <a:srgbClr val="FFCB00"/>
          </a:solidFill>
          <a:ln w="12700" cap="flat" cmpd="sng" algn="ctr">
            <a:solidFill>
              <a:srgbClr val="FFCB00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D4964CBA-0B36-425B-80C8-6537ACF19BA8}"/>
              </a:ext>
            </a:extLst>
          </p:cNvPr>
          <p:cNvSpPr/>
          <p:nvPr/>
        </p:nvSpPr>
        <p:spPr>
          <a:xfrm>
            <a:off x="7393437" y="2475851"/>
            <a:ext cx="272899" cy="253093"/>
          </a:xfrm>
          <a:prstGeom prst="star5">
            <a:avLst/>
          </a:prstGeom>
          <a:solidFill>
            <a:srgbClr val="FFCB00"/>
          </a:solidFill>
          <a:ln w="12700" cap="flat" cmpd="sng" algn="ctr">
            <a:solidFill>
              <a:srgbClr val="FFCB00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7DD48E10-6BFB-4B85-8CCA-944E9DD1FA98}"/>
              </a:ext>
            </a:extLst>
          </p:cNvPr>
          <p:cNvSpPr/>
          <p:nvPr/>
        </p:nvSpPr>
        <p:spPr>
          <a:xfrm>
            <a:off x="9381098" y="2465937"/>
            <a:ext cx="272899" cy="253093"/>
          </a:xfrm>
          <a:prstGeom prst="star5">
            <a:avLst/>
          </a:prstGeom>
          <a:solidFill>
            <a:srgbClr val="FFCB00"/>
          </a:solidFill>
          <a:ln w="12700" cap="flat" cmpd="sng" algn="ctr">
            <a:solidFill>
              <a:srgbClr val="FFCB00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BC723148-6F10-487A-9DB1-8CE6177E8861}"/>
              </a:ext>
            </a:extLst>
          </p:cNvPr>
          <p:cNvSpPr/>
          <p:nvPr/>
        </p:nvSpPr>
        <p:spPr>
          <a:xfrm>
            <a:off x="3479103" y="2485676"/>
            <a:ext cx="272899" cy="253093"/>
          </a:xfrm>
          <a:prstGeom prst="star5">
            <a:avLst/>
          </a:prstGeom>
          <a:solidFill>
            <a:srgbClr val="FFCB00"/>
          </a:solidFill>
          <a:ln w="12700" cap="flat" cmpd="sng" algn="ctr">
            <a:solidFill>
              <a:srgbClr val="FFCB00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3590051-18E0-487F-AD97-0449F485E779}"/>
              </a:ext>
            </a:extLst>
          </p:cNvPr>
          <p:cNvSpPr txBox="1"/>
          <p:nvPr/>
        </p:nvSpPr>
        <p:spPr>
          <a:xfrm>
            <a:off x="3150920" y="2678896"/>
            <a:ext cx="93895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Arial Narrow"/>
              </a:rPr>
              <a:t>Analysis Milestone</a:t>
            </a:r>
            <a:endParaRPr lang="en-US" sz="90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347AC2-7173-4612-8A36-D2C49C86F329}"/>
              </a:ext>
            </a:extLst>
          </p:cNvPr>
          <p:cNvSpPr txBox="1"/>
          <p:nvPr/>
        </p:nvSpPr>
        <p:spPr>
          <a:xfrm>
            <a:off x="5870724" y="2678900"/>
            <a:ext cx="70279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Arial Narrow" pitchFamily="34" charset="0"/>
              </a:rPr>
              <a:t>Build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Arial Narrow"/>
              </a:rPr>
              <a:t>Milestone</a:t>
            </a:r>
            <a:endParaRPr lang="en-US" sz="90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4557FF-DA45-44B0-A992-A8BE7185F184}"/>
              </a:ext>
            </a:extLst>
          </p:cNvPr>
          <p:cNvSpPr txBox="1"/>
          <p:nvPr/>
        </p:nvSpPr>
        <p:spPr>
          <a:xfrm>
            <a:off x="7186361" y="2688178"/>
            <a:ext cx="70279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Arial Narrow" pitchFamily="34" charset="0"/>
              </a:rPr>
              <a:t>Test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Arial Narrow"/>
              </a:rPr>
              <a:t>Milestone</a:t>
            </a:r>
            <a:endParaRPr lang="en-US" sz="90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14D1EEB-6465-41A1-AC4B-4930685D97A6}"/>
              </a:ext>
            </a:extLst>
          </p:cNvPr>
          <p:cNvSpPr txBox="1"/>
          <p:nvPr/>
        </p:nvSpPr>
        <p:spPr>
          <a:xfrm>
            <a:off x="9178843" y="2653236"/>
            <a:ext cx="70279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Arial Narrow" pitchFamily="34" charset="0"/>
              </a:rPr>
              <a:t>Deployment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prstClr val="black"/>
                </a:solidFill>
                <a:latin typeface="Arial Narrow"/>
              </a:rPr>
              <a:t>Milestone</a:t>
            </a:r>
            <a:endParaRPr lang="en-US" sz="900">
              <a:solidFill>
                <a:prstClr val="black"/>
              </a:solidFill>
              <a:latin typeface="Arial Narrow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A3E3964-10A8-44CC-B841-1B3828DEDCDB}"/>
              </a:ext>
            </a:extLst>
          </p:cNvPr>
          <p:cNvGrpSpPr/>
          <p:nvPr/>
        </p:nvGrpSpPr>
        <p:grpSpPr>
          <a:xfrm>
            <a:off x="2385941" y="4268625"/>
            <a:ext cx="317178" cy="311597"/>
            <a:chOff x="1387412" y="3952573"/>
            <a:chExt cx="317178" cy="311597"/>
          </a:xfrm>
        </p:grpSpPr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11227FA9-EB86-415F-9227-C5BA4E51277C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E1C7490-98B4-4D4C-8416-101F0F5BF2EA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8CAFC67-9561-48D0-B5A9-434EC84AC624}"/>
              </a:ext>
            </a:extLst>
          </p:cNvPr>
          <p:cNvGrpSpPr/>
          <p:nvPr/>
        </p:nvGrpSpPr>
        <p:grpSpPr>
          <a:xfrm>
            <a:off x="7773702" y="4268625"/>
            <a:ext cx="317178" cy="311597"/>
            <a:chOff x="1387412" y="3952573"/>
            <a:chExt cx="317178" cy="311597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2C46E663-A036-4384-A13D-7E866902D7F9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1DEE1C-E48B-4EAA-B0A8-7A0159F60C55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C79D6CD-A027-492A-B763-C83C48BE03D5}"/>
              </a:ext>
            </a:extLst>
          </p:cNvPr>
          <p:cNvGrpSpPr/>
          <p:nvPr/>
        </p:nvGrpSpPr>
        <p:grpSpPr>
          <a:xfrm>
            <a:off x="5144840" y="4268625"/>
            <a:ext cx="317178" cy="311597"/>
            <a:chOff x="1387412" y="3952573"/>
            <a:chExt cx="317178" cy="311597"/>
          </a:xfrm>
        </p:grpSpPr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CE160849-ADB1-42B9-A533-C48B744BED3F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8C4CB13-019E-444B-A9C5-CA41D4181A3F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E765D5B-401A-45B9-BE53-6BB373F0B5AD}"/>
              </a:ext>
            </a:extLst>
          </p:cNvPr>
          <p:cNvGrpSpPr/>
          <p:nvPr/>
        </p:nvGrpSpPr>
        <p:grpSpPr>
          <a:xfrm>
            <a:off x="4225207" y="4268625"/>
            <a:ext cx="317178" cy="311597"/>
            <a:chOff x="1387412" y="3952573"/>
            <a:chExt cx="317178" cy="311597"/>
          </a:xfrm>
        </p:grpSpPr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CE8A5292-4421-4AE0-BFBD-AFF8395C05D7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DF9224F-B099-40C2-8AD7-14E8119607D2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A77C00F-ABC6-427D-BDDF-DC22E9240480}"/>
              </a:ext>
            </a:extLst>
          </p:cNvPr>
          <p:cNvGrpSpPr/>
          <p:nvPr/>
        </p:nvGrpSpPr>
        <p:grpSpPr>
          <a:xfrm>
            <a:off x="3305574" y="4268625"/>
            <a:ext cx="317178" cy="311597"/>
            <a:chOff x="1387412" y="3952573"/>
            <a:chExt cx="317178" cy="311597"/>
          </a:xfrm>
        </p:grpSpPr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C3AB3319-5817-4EE6-A0CB-28C8C463BA17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ED517E1-3C6D-41BB-B4C5-1D05D6DE75C0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8A5ECC4-C7FE-4BAD-BB70-B310C429747A}"/>
              </a:ext>
            </a:extLst>
          </p:cNvPr>
          <p:cNvGrpSpPr/>
          <p:nvPr/>
        </p:nvGrpSpPr>
        <p:grpSpPr>
          <a:xfrm>
            <a:off x="6984106" y="4268625"/>
            <a:ext cx="317178" cy="311597"/>
            <a:chOff x="1387412" y="3952573"/>
            <a:chExt cx="317178" cy="311597"/>
          </a:xfrm>
        </p:grpSpPr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A1544723-8CFF-493F-BA64-AC79CCC816D2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A38BDAE-8F39-4090-82BD-087F17EFB9E4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2411331-78FE-4A78-B184-62C38C6E82F3}"/>
              </a:ext>
            </a:extLst>
          </p:cNvPr>
          <p:cNvGrpSpPr/>
          <p:nvPr/>
        </p:nvGrpSpPr>
        <p:grpSpPr>
          <a:xfrm>
            <a:off x="6064473" y="4268625"/>
            <a:ext cx="317178" cy="311597"/>
            <a:chOff x="1387412" y="3952573"/>
            <a:chExt cx="317178" cy="311597"/>
          </a:xfrm>
        </p:grpSpPr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9123421F-5750-48EA-9494-66CC7DAC724E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9F912DA-B5CD-4564-B381-850B7B2E7E01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29573C7B-3B54-4B90-B839-ABFCE184738B}"/>
              </a:ext>
            </a:extLst>
          </p:cNvPr>
          <p:cNvSpPr/>
          <p:nvPr/>
        </p:nvSpPr>
        <p:spPr>
          <a:xfrm>
            <a:off x="1642427" y="6001808"/>
            <a:ext cx="7972027" cy="320040"/>
          </a:xfrm>
          <a:prstGeom prst="rect">
            <a:avLst/>
          </a:prstGeom>
          <a:solidFill>
            <a:srgbClr val="00A69C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contourW="12700">
            <a:bevelT w="63500" h="25400"/>
            <a:contourClr>
              <a:sysClr val="window" lastClr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Regardless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 of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methodologies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 teams m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ust</a:t>
            </a:r>
            <a:r>
              <a:rPr kumimoji="0" lang="en-US" sz="1800" b="0" i="0" u="none" strike="noStrike" kern="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 Cond" panose="020B0706030402020204" pitchFamily="34" charset="0"/>
                <a:ea typeface="+mn-ea"/>
                <a:cs typeface="+mn-cs"/>
              </a:rPr>
              <a:t> hit major milestones for deliverables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Demi Cond" panose="020B0706030402020204" pitchFamily="34" charset="0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C5241FA-41A7-F6E5-913E-EADC326C558D}"/>
              </a:ext>
            </a:extLst>
          </p:cNvPr>
          <p:cNvSpPr txBox="1"/>
          <p:nvPr/>
        </p:nvSpPr>
        <p:spPr>
          <a:xfrm>
            <a:off x="1188365" y="4728452"/>
            <a:ext cx="93647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Overall Program Delivery Methodology – Hybrid Waterfall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Fixed Waterfall Project phases and Milestones, with iterative Design, Build, and component Validation (DBV) in Waves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Phased Release delivery to minimize risk and stagger change impacts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Agile Working Group (AWG’s) bridging the gap between pure Agile teams operating within a hybrid Waterfall model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FDF0AE2-2E21-8AF1-75D7-CF5A520B4209}"/>
              </a:ext>
            </a:extLst>
          </p:cNvPr>
          <p:cNvGrpSpPr/>
          <p:nvPr/>
        </p:nvGrpSpPr>
        <p:grpSpPr>
          <a:xfrm>
            <a:off x="7265124" y="1461810"/>
            <a:ext cx="1355277" cy="1006071"/>
            <a:chOff x="7438575" y="1783031"/>
            <a:chExt cx="1203002" cy="1006071"/>
          </a:xfrm>
        </p:grpSpPr>
        <p:sp>
          <p:nvSpPr>
            <p:cNvPr id="75" name="Arrow: Chevron 74">
              <a:extLst>
                <a:ext uri="{FF2B5EF4-FFF2-40B4-BE49-F238E27FC236}">
                  <a16:creationId xmlns:a16="http://schemas.microsoft.com/office/drawing/2014/main" id="{C0627701-BC31-8420-0655-3D735DFF87F0}"/>
                </a:ext>
              </a:extLst>
            </p:cNvPr>
            <p:cNvSpPr/>
            <p:nvPr/>
          </p:nvSpPr>
          <p:spPr>
            <a:xfrm>
              <a:off x="7457990" y="1828886"/>
              <a:ext cx="1183587" cy="960216"/>
            </a:xfrm>
            <a:prstGeom prst="chevron">
              <a:avLst/>
            </a:prstGeom>
            <a:solidFill>
              <a:srgbClr val="00A0D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contourW="12700"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DDBCE68-E9D2-0F1E-7C10-D0960336343C}"/>
                </a:ext>
              </a:extLst>
            </p:cNvPr>
            <p:cNvSpPr txBox="1"/>
            <p:nvPr/>
          </p:nvSpPr>
          <p:spPr>
            <a:xfrm>
              <a:off x="7438575" y="1783031"/>
              <a:ext cx="86066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prstClr val="white"/>
                  </a:solidFill>
                  <a:latin typeface="Franklin Gothic Demi Cond" panose="020B0706030402020204" pitchFamily="34" charset="0"/>
                </a:rPr>
                <a:t>Operational Readiness Testing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DDB2652-685F-0F62-C976-0685C697D7F0}"/>
              </a:ext>
            </a:extLst>
          </p:cNvPr>
          <p:cNvGrpSpPr/>
          <p:nvPr/>
        </p:nvGrpSpPr>
        <p:grpSpPr>
          <a:xfrm>
            <a:off x="7246726" y="3143313"/>
            <a:ext cx="1345390" cy="989503"/>
            <a:chOff x="7440404" y="3476262"/>
            <a:chExt cx="1345390" cy="989503"/>
          </a:xfrm>
          <a:solidFill>
            <a:srgbClr val="00A69C"/>
          </a:solidFill>
        </p:grpSpPr>
        <p:sp>
          <p:nvSpPr>
            <p:cNvPr id="78" name="Arrow: Chevron 77">
              <a:extLst>
                <a:ext uri="{FF2B5EF4-FFF2-40B4-BE49-F238E27FC236}">
                  <a16:creationId xmlns:a16="http://schemas.microsoft.com/office/drawing/2014/main" id="{10B59877-4C62-6805-8E2D-940799081D40}"/>
                </a:ext>
              </a:extLst>
            </p:cNvPr>
            <p:cNvSpPr/>
            <p:nvPr/>
          </p:nvSpPr>
          <p:spPr>
            <a:xfrm>
              <a:off x="7467708" y="3505549"/>
              <a:ext cx="1318086" cy="960216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contourW="12700"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61A2500-ABD7-3D00-C9E3-AE3AFE304B39}"/>
                </a:ext>
              </a:extLst>
            </p:cNvPr>
            <p:cNvSpPr txBox="1"/>
            <p:nvPr/>
          </p:nvSpPr>
          <p:spPr>
            <a:xfrm>
              <a:off x="7440404" y="3476262"/>
              <a:ext cx="9696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prstClr val="white"/>
                  </a:solidFill>
                  <a:latin typeface="Franklin Gothic Demi Cond" panose="020B0706030402020204" pitchFamily="34" charset="0"/>
                </a:rPr>
                <a:t>Operational Readiness Testing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B76AF62-7EA4-C1DE-1925-DF9EE180EC24}"/>
              </a:ext>
            </a:extLst>
          </p:cNvPr>
          <p:cNvGrpSpPr/>
          <p:nvPr/>
        </p:nvGrpSpPr>
        <p:grpSpPr>
          <a:xfrm>
            <a:off x="8521090" y="4253713"/>
            <a:ext cx="317178" cy="311597"/>
            <a:chOff x="1387412" y="3952573"/>
            <a:chExt cx="317178" cy="311597"/>
          </a:xfrm>
        </p:grpSpPr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88841E88-55DB-1B21-91D3-32EFEEB80043}"/>
                </a:ext>
              </a:extLst>
            </p:cNvPr>
            <p:cNvSpPr/>
            <p:nvPr/>
          </p:nvSpPr>
          <p:spPr>
            <a:xfrm>
              <a:off x="1484897" y="3952573"/>
              <a:ext cx="142198" cy="94802"/>
            </a:xfrm>
            <a:prstGeom prst="triangle">
              <a:avLst/>
            </a:prstGeom>
            <a:solidFill>
              <a:srgbClr val="2EB135"/>
            </a:solidFill>
            <a:ln w="25400" cap="flat" cmpd="sng" algn="ctr">
              <a:solidFill>
                <a:srgbClr val="2EB135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69D7607-598A-9461-060D-B75BD7EA1CB6}"/>
                </a:ext>
              </a:extLst>
            </p:cNvPr>
            <p:cNvSpPr txBox="1"/>
            <p:nvPr/>
          </p:nvSpPr>
          <p:spPr>
            <a:xfrm>
              <a:off x="1387412" y="4033338"/>
              <a:ext cx="3171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Demi Cond" panose="020B0706030402020204" pitchFamily="34" charset="0"/>
                </a:rPr>
                <a:t>QI</a:t>
              </a:r>
            </a:p>
          </p:txBody>
        </p:sp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FBE0800-D1F3-DBD4-7EE2-C90932A0706D}"/>
              </a:ext>
            </a:extLst>
          </p:cNvPr>
          <p:cNvGraphicFramePr/>
          <p:nvPr/>
        </p:nvGraphicFramePr>
        <p:xfrm>
          <a:off x="4475613" y="1613303"/>
          <a:ext cx="1384085" cy="948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6741C3B-2F2E-F39A-DC5F-91FBFD5C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CB7B6283-E119-40DB-2657-8A87F62A1E15}"/>
              </a:ext>
            </a:extLst>
          </p:cNvPr>
          <p:cNvGraphicFramePr/>
          <p:nvPr/>
        </p:nvGraphicFramePr>
        <p:xfrm>
          <a:off x="3488710" y="2993122"/>
          <a:ext cx="1760774" cy="1289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014270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62A50-7087-37B7-644A-51B26CF56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2811-47BD-C334-48C2-C14E8C0D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67" y="365125"/>
            <a:ext cx="11376532" cy="1033881"/>
          </a:xfrm>
        </p:spPr>
        <p:txBody>
          <a:bodyPr>
            <a:normAutofit/>
          </a:bodyPr>
          <a:lstStyle/>
          <a:p>
            <a:r>
              <a:rPr lang="en-US" sz="3200" dirty="0"/>
              <a:t>Dependency Management: Engaging other Agile Teams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9B2B309-15D5-4A99-FAAF-190335A8E8CB}"/>
              </a:ext>
            </a:extLst>
          </p:cNvPr>
          <p:cNvSpPr/>
          <p:nvPr/>
        </p:nvSpPr>
        <p:spPr>
          <a:xfrm>
            <a:off x="6917190" y="2420133"/>
            <a:ext cx="1485233" cy="1033881"/>
          </a:xfrm>
          <a:prstGeom prst="roundRect">
            <a:avLst/>
          </a:prstGeom>
          <a:solidFill>
            <a:srgbClr val="005072"/>
          </a:solidFill>
          <a:ln w="254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kern="0">
                <a:solidFill>
                  <a:prstClr val="white"/>
                </a:solidFill>
                <a:latin typeface="Arial Narrow"/>
              </a:rPr>
              <a:t>Outage</a:t>
            </a:r>
            <a:r>
              <a:rPr kumimoji="0" lang="en-US" sz="21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AWG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12C1791-19D2-85E5-5D71-591F4A9E1038}"/>
              </a:ext>
            </a:extLst>
          </p:cNvPr>
          <p:cNvGrpSpPr/>
          <p:nvPr/>
        </p:nvGrpSpPr>
        <p:grpSpPr>
          <a:xfrm>
            <a:off x="329924" y="2398895"/>
            <a:ext cx="1489671" cy="2763362"/>
            <a:chOff x="663299" y="2884670"/>
            <a:chExt cx="1489671" cy="276336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BFB1E766-DD32-B4DF-DB04-886E28C1C116}"/>
                </a:ext>
              </a:extLst>
            </p:cNvPr>
            <p:cNvSpPr/>
            <p:nvPr/>
          </p:nvSpPr>
          <p:spPr>
            <a:xfrm>
              <a:off x="663299" y="2884670"/>
              <a:ext cx="1489671" cy="1033881"/>
            </a:xfrm>
            <a:prstGeom prst="roundRect">
              <a:avLst/>
            </a:prstGeom>
            <a:solidFill>
              <a:srgbClr val="005072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Finance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AWG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C9D44B3-13A8-F7E2-9B44-26B562BE5922}"/>
                </a:ext>
              </a:extLst>
            </p:cNvPr>
            <p:cNvGrpSpPr/>
            <p:nvPr/>
          </p:nvGrpSpPr>
          <p:grpSpPr>
            <a:xfrm>
              <a:off x="774099" y="4049253"/>
              <a:ext cx="1284220" cy="1598779"/>
              <a:chOff x="664465" y="2991917"/>
              <a:chExt cx="963164" cy="1199084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6B6672CB-6D38-1A63-4BFA-69944C49EEC7}"/>
                  </a:ext>
                </a:extLst>
              </p:cNvPr>
              <p:cNvSpPr/>
              <p:nvPr/>
            </p:nvSpPr>
            <p:spPr>
              <a:xfrm>
                <a:off x="664465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A5414E5-BCAD-5943-D323-C1073C56CE86}"/>
                  </a:ext>
                </a:extLst>
              </p:cNvPr>
              <p:cNvSpPr/>
              <p:nvPr/>
            </p:nvSpPr>
            <p:spPr>
              <a:xfrm>
                <a:off x="918058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6837AEE-2BE4-93A7-59A0-58FF814D4447}"/>
                  </a:ext>
                </a:extLst>
              </p:cNvPr>
              <p:cNvSpPr/>
              <p:nvPr/>
            </p:nvSpPr>
            <p:spPr>
              <a:xfrm>
                <a:off x="1217978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899666E-7CF8-8C17-8C4A-398170BAF968}"/>
                  </a:ext>
                </a:extLst>
              </p:cNvPr>
              <p:cNvSpPr txBox="1"/>
              <p:nvPr/>
            </p:nvSpPr>
            <p:spPr>
              <a:xfrm>
                <a:off x="751691" y="3416198"/>
                <a:ext cx="697018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</a:rPr>
                  <a:t>Teams</a:t>
                </a: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AC10E19-2B26-2950-73BD-2C1EFBE33ADD}"/>
                  </a:ext>
                </a:extLst>
              </p:cNvPr>
              <p:cNvSpPr/>
              <p:nvPr/>
            </p:nvSpPr>
            <p:spPr>
              <a:xfrm>
                <a:off x="747852" y="2991917"/>
                <a:ext cx="818833" cy="4242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33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Scrum Of Scrums</a:t>
                </a:r>
              </a:p>
            </p:txBody>
          </p:sp>
        </p:grp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F0C3B875-E0D7-9C9B-7A04-48266685387D}"/>
              </a:ext>
            </a:extLst>
          </p:cNvPr>
          <p:cNvSpPr/>
          <p:nvPr/>
        </p:nvSpPr>
        <p:spPr>
          <a:xfrm>
            <a:off x="332810" y="1887802"/>
            <a:ext cx="11376532" cy="380391"/>
          </a:xfrm>
          <a:prstGeom prst="rect">
            <a:avLst/>
          </a:prstGeom>
          <a:solidFill>
            <a:srgbClr val="005072"/>
          </a:solidFill>
          <a:ln w="254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Agile Working Groups (AWG’s)</a:t>
            </a:r>
          </a:p>
        </p:txBody>
      </p:sp>
      <p:sp>
        <p:nvSpPr>
          <p:cNvPr id="81" name="Left Brace 80">
            <a:extLst>
              <a:ext uri="{FF2B5EF4-FFF2-40B4-BE49-F238E27FC236}">
                <a16:creationId xmlns:a16="http://schemas.microsoft.com/office/drawing/2014/main" id="{81F43D34-4707-DDBB-0CF6-C4F4A084F09C}"/>
              </a:ext>
            </a:extLst>
          </p:cNvPr>
          <p:cNvSpPr/>
          <p:nvPr/>
        </p:nvSpPr>
        <p:spPr>
          <a:xfrm rot="16200000">
            <a:off x="5873886" y="-281212"/>
            <a:ext cx="402295" cy="11268616"/>
          </a:xfrm>
          <a:prstGeom prst="leftBrace">
            <a:avLst/>
          </a:prstGeom>
          <a:noFill/>
          <a:ln w="9525" cap="flat" cmpd="sng" algn="ctr">
            <a:solidFill>
              <a:srgbClr val="005072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74F4E4F-427F-80BB-88BD-977A663D75DC}"/>
              </a:ext>
            </a:extLst>
          </p:cNvPr>
          <p:cNvSpPr txBox="1"/>
          <p:nvPr/>
        </p:nvSpPr>
        <p:spPr>
          <a:xfrm>
            <a:off x="2855701" y="5538838"/>
            <a:ext cx="6460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prstClr val="black"/>
                </a:solidFill>
                <a:latin typeface="Arial Narrow"/>
              </a:rPr>
              <a:t>Individual scrum teams established by Dependent Partners to execute delivery work </a:t>
            </a:r>
          </a:p>
          <a:p>
            <a:pPr algn="ctr"/>
            <a:r>
              <a:rPr lang="en-US" sz="1600">
                <a:solidFill>
                  <a:prstClr val="black"/>
                </a:solidFill>
                <a:latin typeface="Arial Narrow"/>
              </a:rPr>
              <a:t>(Analysis, Design, Build, Test, Training/Change </a:t>
            </a:r>
            <a:r>
              <a:rPr lang="en-US" sz="1600" err="1">
                <a:solidFill>
                  <a:prstClr val="black"/>
                </a:solidFill>
                <a:latin typeface="Arial Narrow"/>
              </a:rPr>
              <a:t>Mgmt</a:t>
            </a:r>
            <a:r>
              <a:rPr lang="en-US" sz="1600">
                <a:solidFill>
                  <a:prstClr val="black"/>
                </a:solidFill>
                <a:latin typeface="Arial Narrow"/>
              </a:rPr>
              <a:t>, and Deployment)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B747DE3-0469-9443-C702-FD0BE2C3DAE1}"/>
              </a:ext>
            </a:extLst>
          </p:cNvPr>
          <p:cNvSpPr/>
          <p:nvPr/>
        </p:nvSpPr>
        <p:spPr>
          <a:xfrm>
            <a:off x="326793" y="1311452"/>
            <a:ext cx="5586354" cy="380391"/>
          </a:xfrm>
          <a:prstGeom prst="rect">
            <a:avLst/>
          </a:prstGeom>
          <a:solidFill>
            <a:srgbClr val="005072"/>
          </a:solidFill>
          <a:ln w="254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Dependency Management Steering Committee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D75D01D-1E65-3AAE-4F89-FFBEA1207E68}"/>
              </a:ext>
            </a:extLst>
          </p:cNvPr>
          <p:cNvSpPr/>
          <p:nvPr/>
        </p:nvSpPr>
        <p:spPr>
          <a:xfrm>
            <a:off x="6181726" y="1311452"/>
            <a:ext cx="5527616" cy="364901"/>
          </a:xfrm>
          <a:prstGeom prst="rect">
            <a:avLst/>
          </a:prstGeom>
          <a:solidFill>
            <a:srgbClr val="005072"/>
          </a:solidFill>
          <a:ln w="254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en-US" sz="2400" kern="0">
                <a:solidFill>
                  <a:prstClr val="white"/>
                </a:solidFill>
                <a:latin typeface="Arial Narrow"/>
              </a:rPr>
              <a:t>CIS Project Leadership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2F9FB61-5600-02CD-C396-CB7ECA61AABE}"/>
              </a:ext>
            </a:extLst>
          </p:cNvPr>
          <p:cNvGrpSpPr/>
          <p:nvPr/>
        </p:nvGrpSpPr>
        <p:grpSpPr>
          <a:xfrm>
            <a:off x="1959416" y="2396378"/>
            <a:ext cx="1489671" cy="2772610"/>
            <a:chOff x="2473766" y="2882153"/>
            <a:chExt cx="1489671" cy="2772610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3D602E8-1FA6-C9B0-86FF-19046EB8415A}"/>
                </a:ext>
              </a:extLst>
            </p:cNvPr>
            <p:cNvSpPr/>
            <p:nvPr/>
          </p:nvSpPr>
          <p:spPr>
            <a:xfrm>
              <a:off x="2473766" y="2882153"/>
              <a:ext cx="1489671" cy="1033881"/>
            </a:xfrm>
            <a:prstGeom prst="roundRect">
              <a:avLst/>
            </a:prstGeom>
            <a:solidFill>
              <a:srgbClr val="005072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Payment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 AWG</a:t>
              </a: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4149494B-456D-7F64-B946-D0E580971A68}"/>
                </a:ext>
              </a:extLst>
            </p:cNvPr>
            <p:cNvGrpSpPr/>
            <p:nvPr/>
          </p:nvGrpSpPr>
          <p:grpSpPr>
            <a:xfrm>
              <a:off x="2582920" y="4055984"/>
              <a:ext cx="1284220" cy="1598779"/>
              <a:chOff x="664465" y="2991917"/>
              <a:chExt cx="963164" cy="1199084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6DFFC783-223F-6FD0-2AD6-CAB568D0ABF2}"/>
                  </a:ext>
                </a:extLst>
              </p:cNvPr>
              <p:cNvSpPr/>
              <p:nvPr/>
            </p:nvSpPr>
            <p:spPr>
              <a:xfrm>
                <a:off x="664465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5DCF0DFC-AEFA-56D1-CADF-E2B809E74293}"/>
                  </a:ext>
                </a:extLst>
              </p:cNvPr>
              <p:cNvSpPr/>
              <p:nvPr/>
            </p:nvSpPr>
            <p:spPr>
              <a:xfrm>
                <a:off x="918058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E478DFF9-7AD9-1106-0BE7-22503E7BDFB0}"/>
                  </a:ext>
                </a:extLst>
              </p:cNvPr>
              <p:cNvSpPr/>
              <p:nvPr/>
            </p:nvSpPr>
            <p:spPr>
              <a:xfrm>
                <a:off x="1217978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EB3AF12-9C75-2985-F747-BE8F26B26D8E}"/>
                  </a:ext>
                </a:extLst>
              </p:cNvPr>
              <p:cNvSpPr txBox="1"/>
              <p:nvPr/>
            </p:nvSpPr>
            <p:spPr>
              <a:xfrm>
                <a:off x="751691" y="3416198"/>
                <a:ext cx="697018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</a:rPr>
                  <a:t>Teams</a:t>
                </a: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6745B39-E145-4A68-36D5-F54BD9CEA1E7}"/>
                  </a:ext>
                </a:extLst>
              </p:cNvPr>
              <p:cNvSpPr/>
              <p:nvPr/>
            </p:nvSpPr>
            <p:spPr>
              <a:xfrm>
                <a:off x="747852" y="2991917"/>
                <a:ext cx="818833" cy="4242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33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Scrum Of Scrums</a:t>
                </a: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602D7ED-6898-6043-A8D7-70BC65B351FA}"/>
              </a:ext>
            </a:extLst>
          </p:cNvPr>
          <p:cNvGrpSpPr/>
          <p:nvPr/>
        </p:nvGrpSpPr>
        <p:grpSpPr>
          <a:xfrm>
            <a:off x="3606279" y="2420134"/>
            <a:ext cx="1489671" cy="2756410"/>
            <a:chOff x="4177779" y="2905909"/>
            <a:chExt cx="1489671" cy="275641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9CCF60C-5ACA-5B9C-02C1-B196DA14FB0C}"/>
                </a:ext>
              </a:extLst>
            </p:cNvPr>
            <p:cNvSpPr/>
            <p:nvPr/>
          </p:nvSpPr>
          <p:spPr>
            <a:xfrm>
              <a:off x="4177779" y="2905909"/>
              <a:ext cx="1489671" cy="1033881"/>
            </a:xfrm>
            <a:prstGeom prst="roundRect">
              <a:avLst/>
            </a:prstGeom>
            <a:solidFill>
              <a:srgbClr val="005072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Work Mgmt.  AWG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23306D51-BC96-1A37-F478-6FACB7687AE9}"/>
                </a:ext>
              </a:extLst>
            </p:cNvPr>
            <p:cNvGrpSpPr/>
            <p:nvPr/>
          </p:nvGrpSpPr>
          <p:grpSpPr>
            <a:xfrm>
              <a:off x="4267519" y="4063540"/>
              <a:ext cx="1284220" cy="1598779"/>
              <a:chOff x="664465" y="2991917"/>
              <a:chExt cx="963164" cy="1199084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92A71316-2D8A-793B-0CB5-BFD9D59A6274}"/>
                  </a:ext>
                </a:extLst>
              </p:cNvPr>
              <p:cNvSpPr/>
              <p:nvPr/>
            </p:nvSpPr>
            <p:spPr>
              <a:xfrm>
                <a:off x="664465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C6DD5032-C1D6-AAF5-4D7D-DF5C3ED78318}"/>
                  </a:ext>
                </a:extLst>
              </p:cNvPr>
              <p:cNvSpPr/>
              <p:nvPr/>
            </p:nvSpPr>
            <p:spPr>
              <a:xfrm>
                <a:off x="918058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7C5B5141-0233-579D-0AAE-ADE9C29BD361}"/>
                  </a:ext>
                </a:extLst>
              </p:cNvPr>
              <p:cNvSpPr/>
              <p:nvPr/>
            </p:nvSpPr>
            <p:spPr>
              <a:xfrm>
                <a:off x="1217978" y="3722829"/>
                <a:ext cx="409651" cy="46817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6083BB7-BD98-4194-F6C5-7CE79A4D99A3}"/>
                  </a:ext>
                </a:extLst>
              </p:cNvPr>
              <p:cNvSpPr txBox="1"/>
              <p:nvPr/>
            </p:nvSpPr>
            <p:spPr>
              <a:xfrm>
                <a:off x="751691" y="3416198"/>
                <a:ext cx="697018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</a:rPr>
                  <a:t>Teams</a:t>
                </a:r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1B5200FE-202A-D9CD-0FA0-6D3E47166EDD}"/>
                  </a:ext>
                </a:extLst>
              </p:cNvPr>
              <p:cNvSpPr/>
              <p:nvPr/>
            </p:nvSpPr>
            <p:spPr>
              <a:xfrm>
                <a:off x="747852" y="2991917"/>
                <a:ext cx="818833" cy="4242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05072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33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+mn-ea"/>
                    <a:cs typeface="+mn-cs"/>
                  </a:rPr>
                  <a:t>Scrum Of Scrums</a:t>
                </a:r>
              </a:p>
            </p:txBody>
          </p:sp>
        </p:grp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E6F5C2B-807D-2232-C71A-1922343F4FC5}"/>
              </a:ext>
            </a:extLst>
          </p:cNvPr>
          <p:cNvSpPr/>
          <p:nvPr/>
        </p:nvSpPr>
        <p:spPr>
          <a:xfrm>
            <a:off x="5259191" y="2425791"/>
            <a:ext cx="1485233" cy="1033881"/>
          </a:xfrm>
          <a:prstGeom prst="roundRect">
            <a:avLst/>
          </a:prstGeom>
          <a:solidFill>
            <a:srgbClr val="005072"/>
          </a:solidFill>
          <a:ln w="254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Device </a:t>
            </a:r>
            <a:r>
              <a:rPr kumimoji="0" lang="en-US" sz="2133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Mgmt</a:t>
            </a:r>
            <a:r>
              <a:rPr kumimoji="0" lang="en-US" sz="21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/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AWG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994AB60-FDDA-D81E-B5B7-DCB6558D46B2}"/>
              </a:ext>
            </a:extLst>
          </p:cNvPr>
          <p:cNvGrpSpPr/>
          <p:nvPr/>
        </p:nvGrpSpPr>
        <p:grpSpPr>
          <a:xfrm>
            <a:off x="5366945" y="3608331"/>
            <a:ext cx="1284220" cy="1598777"/>
            <a:chOff x="5700320" y="4094106"/>
            <a:chExt cx="1284220" cy="1598777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69DB17B-FE1E-CA7F-DE65-1322C07F8EB9}"/>
                </a:ext>
              </a:extLst>
            </p:cNvPr>
            <p:cNvSpPr/>
            <p:nvPr/>
          </p:nvSpPr>
          <p:spPr>
            <a:xfrm>
              <a:off x="5700320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1105876B-456D-8AAC-8891-73363547C052}"/>
                </a:ext>
              </a:extLst>
            </p:cNvPr>
            <p:cNvSpPr/>
            <p:nvPr/>
          </p:nvSpPr>
          <p:spPr>
            <a:xfrm>
              <a:off x="6038444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66C61933-8E3E-4E72-E42E-23B6EF998969}"/>
                </a:ext>
              </a:extLst>
            </p:cNvPr>
            <p:cNvSpPr/>
            <p:nvPr/>
          </p:nvSpPr>
          <p:spPr>
            <a:xfrm>
              <a:off x="6438338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E1C84E2-2BC1-16A8-7350-E77C420F309F}"/>
                </a:ext>
              </a:extLst>
            </p:cNvPr>
            <p:cNvSpPr txBox="1"/>
            <p:nvPr/>
          </p:nvSpPr>
          <p:spPr>
            <a:xfrm>
              <a:off x="5816621" y="4659813"/>
              <a:ext cx="9293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</a:rPr>
                <a:t>Teams</a:t>
              </a: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C7A7189E-D68B-9BF9-B69C-F9D58AF83039}"/>
                </a:ext>
              </a:extLst>
            </p:cNvPr>
            <p:cNvSpPr/>
            <p:nvPr/>
          </p:nvSpPr>
          <p:spPr>
            <a:xfrm>
              <a:off x="5811503" y="4094106"/>
              <a:ext cx="1091778" cy="56570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Scrum Of Scrums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01F6E70-F879-F647-7FCE-3CBE4EDE4BDE}"/>
              </a:ext>
            </a:extLst>
          </p:cNvPr>
          <p:cNvGrpSpPr/>
          <p:nvPr/>
        </p:nvGrpSpPr>
        <p:grpSpPr>
          <a:xfrm>
            <a:off x="7037870" y="3608331"/>
            <a:ext cx="1284221" cy="1598777"/>
            <a:chOff x="7371245" y="4094106"/>
            <a:chExt cx="1284221" cy="1598777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5D096819-8001-6EB3-9920-402C5423AAE4}"/>
                </a:ext>
              </a:extLst>
            </p:cNvPr>
            <p:cNvSpPr/>
            <p:nvPr/>
          </p:nvSpPr>
          <p:spPr>
            <a:xfrm>
              <a:off x="7371245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DFDDA6B6-37EF-E1CB-4FC0-D6D0DBC403B3}"/>
                </a:ext>
              </a:extLst>
            </p:cNvPr>
            <p:cNvSpPr/>
            <p:nvPr/>
          </p:nvSpPr>
          <p:spPr>
            <a:xfrm>
              <a:off x="7709369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0E016B18-EA88-3DBA-1D94-CE1158EFD06E}"/>
                </a:ext>
              </a:extLst>
            </p:cNvPr>
            <p:cNvSpPr/>
            <p:nvPr/>
          </p:nvSpPr>
          <p:spPr>
            <a:xfrm>
              <a:off x="8109264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ED4185F-8493-EE1B-089C-2D08D9E7304F}"/>
                </a:ext>
              </a:extLst>
            </p:cNvPr>
            <p:cNvSpPr txBox="1"/>
            <p:nvPr/>
          </p:nvSpPr>
          <p:spPr>
            <a:xfrm>
              <a:off x="7487548" y="4659813"/>
              <a:ext cx="9293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</a:rPr>
                <a:t>Teams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FBA5B749-BA7C-F93D-1A5B-D43E14E39C31}"/>
                </a:ext>
              </a:extLst>
            </p:cNvPr>
            <p:cNvSpPr/>
            <p:nvPr/>
          </p:nvSpPr>
          <p:spPr>
            <a:xfrm>
              <a:off x="7482429" y="4094106"/>
              <a:ext cx="1091778" cy="56570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Scrum Of Scrums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2FF5F45-0047-D065-7251-4421BF85B2AE}"/>
              </a:ext>
            </a:extLst>
          </p:cNvPr>
          <p:cNvGrpSpPr/>
          <p:nvPr/>
        </p:nvGrpSpPr>
        <p:grpSpPr>
          <a:xfrm>
            <a:off x="8708795" y="3608331"/>
            <a:ext cx="1284221" cy="1598777"/>
            <a:chOff x="9042170" y="4094106"/>
            <a:chExt cx="1284221" cy="1598777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7B8D3647-7971-C925-0512-AB9251D88301}"/>
                </a:ext>
              </a:extLst>
            </p:cNvPr>
            <p:cNvSpPr/>
            <p:nvPr/>
          </p:nvSpPr>
          <p:spPr>
            <a:xfrm>
              <a:off x="9042170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1B7ABD61-5CD5-D443-3136-39A2C588508A}"/>
                </a:ext>
              </a:extLst>
            </p:cNvPr>
            <p:cNvSpPr/>
            <p:nvPr/>
          </p:nvSpPr>
          <p:spPr>
            <a:xfrm>
              <a:off x="9380294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D48195B3-D66B-63BA-5717-73C6C410F5CB}"/>
                </a:ext>
              </a:extLst>
            </p:cNvPr>
            <p:cNvSpPr/>
            <p:nvPr/>
          </p:nvSpPr>
          <p:spPr>
            <a:xfrm>
              <a:off x="9780189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14A29F3-86B6-D594-25B4-34B0938FA1F5}"/>
                </a:ext>
              </a:extLst>
            </p:cNvPr>
            <p:cNvSpPr txBox="1"/>
            <p:nvPr/>
          </p:nvSpPr>
          <p:spPr>
            <a:xfrm>
              <a:off x="9158473" y="4659813"/>
              <a:ext cx="9293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</a:rPr>
                <a:t>Teams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FABC2D9C-550E-0FBE-F1B6-094B7ED677E3}"/>
                </a:ext>
              </a:extLst>
            </p:cNvPr>
            <p:cNvSpPr/>
            <p:nvPr/>
          </p:nvSpPr>
          <p:spPr>
            <a:xfrm>
              <a:off x="9153354" y="4094106"/>
              <a:ext cx="1091778" cy="56570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Scrum Of Scrums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2DD67DC-BC16-757C-AF95-6B46F58DBCDB}"/>
              </a:ext>
            </a:extLst>
          </p:cNvPr>
          <p:cNvGrpSpPr/>
          <p:nvPr/>
        </p:nvGrpSpPr>
        <p:grpSpPr>
          <a:xfrm>
            <a:off x="10379720" y="3608331"/>
            <a:ext cx="1284221" cy="1598777"/>
            <a:chOff x="10713095" y="4094106"/>
            <a:chExt cx="1284221" cy="1598777"/>
          </a:xfrm>
        </p:grpSpPr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8C5831D1-040F-361A-0242-7FB16045B1D4}"/>
                </a:ext>
              </a:extLst>
            </p:cNvPr>
            <p:cNvSpPr/>
            <p:nvPr/>
          </p:nvSpPr>
          <p:spPr>
            <a:xfrm>
              <a:off x="10713095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5D349377-2ADC-E1A1-0355-20B28406A03E}"/>
                </a:ext>
              </a:extLst>
            </p:cNvPr>
            <p:cNvSpPr/>
            <p:nvPr/>
          </p:nvSpPr>
          <p:spPr>
            <a:xfrm>
              <a:off x="11051219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2D8D509B-2BDE-2945-0263-93188D135A99}"/>
                </a:ext>
              </a:extLst>
            </p:cNvPr>
            <p:cNvSpPr/>
            <p:nvPr/>
          </p:nvSpPr>
          <p:spPr>
            <a:xfrm>
              <a:off x="11451114" y="5068654"/>
              <a:ext cx="546202" cy="62422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DBC68D8-81EF-37FC-E22B-7C71E6465EAE}"/>
                </a:ext>
              </a:extLst>
            </p:cNvPr>
            <p:cNvSpPr txBox="1"/>
            <p:nvPr/>
          </p:nvSpPr>
          <p:spPr>
            <a:xfrm>
              <a:off x="10829398" y="4659813"/>
              <a:ext cx="9293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</a:rPr>
                <a:t>Teams</a:t>
              </a: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DDFB743-CDFA-B122-3F09-9E859B364428}"/>
                </a:ext>
              </a:extLst>
            </p:cNvPr>
            <p:cNvSpPr/>
            <p:nvPr/>
          </p:nvSpPr>
          <p:spPr>
            <a:xfrm>
              <a:off x="10824279" y="4094106"/>
              <a:ext cx="1091778" cy="56570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507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Scrum Of Scrums</a:t>
              </a:r>
            </a:p>
          </p:txBody>
        </p:sp>
      </p:grp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5898CF61-C000-8F2F-70EE-009E70E99AF4}"/>
              </a:ext>
            </a:extLst>
          </p:cNvPr>
          <p:cNvSpPr/>
          <p:nvPr/>
        </p:nvSpPr>
        <p:spPr>
          <a:xfrm>
            <a:off x="8565887" y="2409296"/>
            <a:ext cx="1485233" cy="1033881"/>
          </a:xfrm>
          <a:prstGeom prst="roundRect">
            <a:avLst/>
          </a:prstGeom>
          <a:solidFill>
            <a:srgbClr val="005072"/>
          </a:solidFill>
          <a:ln w="254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kern="0">
                <a:solidFill>
                  <a:prstClr val="white"/>
                </a:solidFill>
                <a:latin typeface="Arial Narrow"/>
              </a:rPr>
              <a:t>Digital Channels</a:t>
            </a:r>
            <a:r>
              <a:rPr kumimoji="0" lang="en-US" sz="21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AWG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AD50390F-10DC-125D-91CA-98FA457E0718}"/>
              </a:ext>
            </a:extLst>
          </p:cNvPr>
          <p:cNvSpPr/>
          <p:nvPr/>
        </p:nvSpPr>
        <p:spPr>
          <a:xfrm>
            <a:off x="10224109" y="2396377"/>
            <a:ext cx="1485233" cy="1033881"/>
          </a:xfrm>
          <a:prstGeom prst="roundRect">
            <a:avLst/>
          </a:prstGeom>
          <a:solidFill>
            <a:srgbClr val="005072"/>
          </a:solidFill>
          <a:ln w="25400" cap="flat" cmpd="sng" algn="ctr">
            <a:solidFill>
              <a:srgbClr val="00507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kern="0">
                <a:solidFill>
                  <a:prstClr val="white"/>
                </a:solidFill>
                <a:latin typeface="Arial Narrow"/>
              </a:rPr>
              <a:t>Products &amp; Services </a:t>
            </a:r>
            <a:r>
              <a:rPr kumimoji="0" lang="en-US" sz="213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AWG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7F85A1-5A25-3051-70C4-02B1E49FD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3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314F8-CDEF-5FA5-656B-FE608BCF7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Ongoing Monitoring &amp; Status Updates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8DE63B-3D58-EC2E-5ED5-45E29D1BEB24}"/>
              </a:ext>
            </a:extLst>
          </p:cNvPr>
          <p:cNvGrpSpPr/>
          <p:nvPr/>
        </p:nvGrpSpPr>
        <p:grpSpPr>
          <a:xfrm>
            <a:off x="213710" y="2282153"/>
            <a:ext cx="2343426" cy="1753140"/>
            <a:chOff x="110932" y="3401995"/>
            <a:chExt cx="2343426" cy="175314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1D3AEF2-CE66-4EDF-88E0-45F49294DC32}"/>
                </a:ext>
              </a:extLst>
            </p:cNvPr>
            <p:cNvSpPr/>
            <p:nvPr/>
          </p:nvSpPr>
          <p:spPr>
            <a:xfrm>
              <a:off x="110932" y="3401995"/>
              <a:ext cx="2319350" cy="1753140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6350" cap="flat" cmpd="sng" algn="ctr">
              <a:solidFill>
                <a:srgbClr val="26BCD7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defTabSz="914400">
                <a:defRPr/>
              </a:pPr>
              <a:endParaRPr lang="en-US" sz="1600" ker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7CA1064-6569-D6F9-2C6B-56572CEB62F3}"/>
                </a:ext>
              </a:extLst>
            </p:cNvPr>
            <p:cNvSpPr txBox="1"/>
            <p:nvPr/>
          </p:nvSpPr>
          <p:spPr>
            <a:xfrm>
              <a:off x="164482" y="3575028"/>
              <a:ext cx="2289876" cy="12967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marL="0" lvl="1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Weekly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Status Discussion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Review Level 1 Issues, Risks, and Key Decisions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Roundtable</a:t>
              </a:r>
            </a:p>
          </p:txBody>
        </p:sp>
      </p:grpSp>
      <p:sp>
        <p:nvSpPr>
          <p:cNvPr id="8" name="Shape 7">
            <a:extLst>
              <a:ext uri="{FF2B5EF4-FFF2-40B4-BE49-F238E27FC236}">
                <a16:creationId xmlns:a16="http://schemas.microsoft.com/office/drawing/2014/main" id="{0EA80C67-4CA9-0463-69E3-560A26F775F1}"/>
              </a:ext>
            </a:extLst>
          </p:cNvPr>
          <p:cNvSpPr/>
          <p:nvPr/>
        </p:nvSpPr>
        <p:spPr>
          <a:xfrm>
            <a:off x="1635554" y="2397920"/>
            <a:ext cx="2620959" cy="2620959"/>
          </a:xfrm>
          <a:prstGeom prst="leftCircularArrow">
            <a:avLst>
              <a:gd name="adj1" fmla="val 2437"/>
              <a:gd name="adj2" fmla="val 294967"/>
              <a:gd name="adj3" fmla="val 2370950"/>
              <a:gd name="adj4" fmla="val 9324962"/>
              <a:gd name="adj5" fmla="val 2844"/>
            </a:avLst>
          </a:prstGeom>
          <a:gradFill rotWithShape="1">
            <a:gsLst>
              <a:gs pos="0">
                <a:srgbClr val="26BCD7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rgbClr>
              </a:gs>
              <a:gs pos="50000">
                <a:srgbClr val="26BCD7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rgbClr>
              </a:gs>
              <a:gs pos="100000">
                <a:srgbClr val="26BCD7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/>
          <a:lstStyle/>
          <a:p>
            <a:pPr defTabSz="914400">
              <a:defRPr/>
            </a:pPr>
            <a:endParaRPr lang="en-US" sz="1800" kern="0">
              <a:solidFill>
                <a:srgbClr val="FFFFFF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4370571-34B7-C44E-EAA5-FFD8712BF2A8}"/>
              </a:ext>
            </a:extLst>
          </p:cNvPr>
          <p:cNvGrpSpPr/>
          <p:nvPr/>
        </p:nvGrpSpPr>
        <p:grpSpPr>
          <a:xfrm>
            <a:off x="1299180" y="1984512"/>
            <a:ext cx="1604260" cy="519860"/>
            <a:chOff x="891292" y="5064836"/>
            <a:chExt cx="1604260" cy="5198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1E3734C-371B-E803-1C08-859899D2127B}"/>
                </a:ext>
              </a:extLst>
            </p:cNvPr>
            <p:cNvSpPr/>
            <p:nvPr/>
          </p:nvSpPr>
          <p:spPr>
            <a:xfrm>
              <a:off x="891292" y="5064836"/>
              <a:ext cx="1604260" cy="519860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26BCD7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26BCD7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26BCD7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/>
            <a:lstStyle/>
            <a:p>
              <a:pPr defTabSz="914400">
                <a:defRPr/>
              </a:pPr>
              <a:endParaRPr lang="en-US" sz="1800" kern="0"/>
            </a:p>
          </p:txBody>
        </p:sp>
        <p:sp>
          <p:nvSpPr>
            <p:cNvPr id="11" name="Rectangle: Rounded Corners 7">
              <a:extLst>
                <a:ext uri="{FF2B5EF4-FFF2-40B4-BE49-F238E27FC236}">
                  <a16:creationId xmlns:a16="http://schemas.microsoft.com/office/drawing/2014/main" id="{29CC7AE3-E1CC-605F-6112-3E5EC193A787}"/>
                </a:ext>
              </a:extLst>
            </p:cNvPr>
            <p:cNvSpPr txBox="1"/>
            <p:nvPr/>
          </p:nvSpPr>
          <p:spPr>
            <a:xfrm>
              <a:off x="906518" y="5080062"/>
              <a:ext cx="1573808" cy="489408"/>
            </a:xfrm>
            <a:prstGeom prst="rect">
              <a:avLst/>
            </a:prstGeom>
            <a:gradFill rotWithShape="1">
              <a:gsLst>
                <a:gs pos="0">
                  <a:srgbClr val="26BCD7">
                    <a:lumMod val="110000"/>
                    <a:satMod val="105000"/>
                    <a:tint val="67000"/>
                  </a:srgbClr>
                </a:gs>
                <a:gs pos="50000">
                  <a:srgbClr val="26BCD7">
                    <a:lumMod val="105000"/>
                    <a:satMod val="103000"/>
                    <a:tint val="73000"/>
                  </a:srgbClr>
                </a:gs>
                <a:gs pos="100000">
                  <a:srgbClr val="26BCD7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26BCD7"/>
              </a:solidFill>
              <a:prstDash val="solid"/>
              <a:miter lim="800000"/>
            </a:ln>
            <a:effectLst/>
          </p:spPr>
          <p:txBody>
            <a:bodyPr spcFirstLastPara="0" vert="horz" wrap="square" lIns="30480" tIns="20320" rIns="30480" bIns="20320" numCol="1" spcCol="1270" anchor="ctr" anchorCtr="0">
              <a:noAutofit/>
            </a:bodyPr>
            <a:lstStyle>
              <a:defPPr>
                <a:defRPr lang="de-DE"/>
              </a:defPPr>
              <a:lvl1pPr defTabSz="914400">
                <a:defRPr sz="1400" kern="0">
                  <a:solidFill>
                    <a:srgbClr val="000000"/>
                  </a:solidFill>
                </a:defRPr>
              </a:lvl1pPr>
            </a:lstStyle>
            <a:p>
              <a:pPr algn="ctr"/>
              <a:r>
                <a:rPr lang="en-US" sz="1600">
                  <a:solidFill>
                    <a:schemeClr val="tx1"/>
                  </a:solidFill>
                  <a:ea typeface="+mj-ea"/>
                  <a:cs typeface="+mj-cs"/>
                </a:rPr>
                <a:t>Workstream Alignment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FEBEF7-5B13-B0C1-1644-80F1BAACB2DB}"/>
              </a:ext>
            </a:extLst>
          </p:cNvPr>
          <p:cNvGrpSpPr/>
          <p:nvPr/>
        </p:nvGrpSpPr>
        <p:grpSpPr>
          <a:xfrm>
            <a:off x="3024711" y="2112522"/>
            <a:ext cx="2622027" cy="2092402"/>
            <a:chOff x="3125133" y="3232364"/>
            <a:chExt cx="2622027" cy="209240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F64337C-1802-508A-EF03-6317D585CB6E}"/>
                </a:ext>
              </a:extLst>
            </p:cNvPr>
            <p:cNvSpPr/>
            <p:nvPr/>
          </p:nvSpPr>
          <p:spPr>
            <a:xfrm>
              <a:off x="3125133" y="3232364"/>
              <a:ext cx="2536888" cy="2092402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6350" cap="flat" cmpd="sng" algn="ctr">
              <a:solidFill>
                <a:srgbClr val="54B948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defTabSz="914400">
                <a:defRPr/>
              </a:pPr>
              <a:endParaRPr lang="en-US" sz="1600" ker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</a:endParaRPr>
            </a:p>
          </p:txBody>
        </p:sp>
        <p:sp>
          <p:nvSpPr>
            <p:cNvPr id="14" name="Rectangle: Rounded Corners 9">
              <a:extLst>
                <a:ext uri="{FF2B5EF4-FFF2-40B4-BE49-F238E27FC236}">
                  <a16:creationId xmlns:a16="http://schemas.microsoft.com/office/drawing/2014/main" id="{FE57C04A-67BE-54F4-B0FB-89557BA45256}"/>
                </a:ext>
              </a:extLst>
            </p:cNvPr>
            <p:cNvSpPr txBox="1"/>
            <p:nvPr/>
          </p:nvSpPr>
          <p:spPr>
            <a:xfrm>
              <a:off x="3180967" y="3410155"/>
              <a:ext cx="2566193" cy="154772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marL="0" lvl="1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Weekly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1-page Status Overview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Review Level 2 Issues, Risks, and Key Decisions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Review Key Deliverables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Roundtable</a:t>
              </a:r>
            </a:p>
          </p:txBody>
        </p:sp>
      </p:grpSp>
      <p:sp>
        <p:nvSpPr>
          <p:cNvPr id="15" name="Arrow: Circular 14">
            <a:extLst>
              <a:ext uri="{FF2B5EF4-FFF2-40B4-BE49-F238E27FC236}">
                <a16:creationId xmlns:a16="http://schemas.microsoft.com/office/drawing/2014/main" id="{47A922BE-B172-91D2-57DE-DB2152D40671}"/>
              </a:ext>
            </a:extLst>
          </p:cNvPr>
          <p:cNvSpPr/>
          <p:nvPr/>
        </p:nvSpPr>
        <p:spPr>
          <a:xfrm>
            <a:off x="4578269" y="1094581"/>
            <a:ext cx="2904027" cy="2904027"/>
          </a:xfrm>
          <a:prstGeom prst="circularArrow">
            <a:avLst>
              <a:gd name="adj1" fmla="val 2200"/>
              <a:gd name="adj2" fmla="val 264761"/>
              <a:gd name="adj3" fmla="val 19172473"/>
              <a:gd name="adj4" fmla="val 12188256"/>
              <a:gd name="adj5" fmla="val 2566"/>
            </a:avLst>
          </a:prstGeom>
          <a:solidFill>
            <a:srgbClr val="89D1FF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/>
          <a:lstStyle/>
          <a:p>
            <a:pPr defTabSz="914400">
              <a:defRPr/>
            </a:pPr>
            <a:endParaRPr lang="en-US" sz="1800" kern="0">
              <a:solidFill>
                <a:srgbClr val="FFFFFF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CBB413F-E1A9-7E85-DE52-C7F55D3BE540}"/>
              </a:ext>
            </a:extLst>
          </p:cNvPr>
          <p:cNvSpPr/>
          <p:nvPr/>
        </p:nvSpPr>
        <p:spPr>
          <a:xfrm>
            <a:off x="3965775" y="1948356"/>
            <a:ext cx="1999826" cy="449564"/>
          </a:xfrm>
          <a:prstGeom prst="roundRect">
            <a:avLst>
              <a:gd name="adj" fmla="val 10000"/>
            </a:avLst>
          </a:prstGeom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/>
              <a:t>Sponsor Alignment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0D17E6-3B6E-2771-652F-66EAE337CEC3}"/>
              </a:ext>
            </a:extLst>
          </p:cNvPr>
          <p:cNvGrpSpPr/>
          <p:nvPr/>
        </p:nvGrpSpPr>
        <p:grpSpPr>
          <a:xfrm>
            <a:off x="6130258" y="2112522"/>
            <a:ext cx="2554310" cy="2092402"/>
            <a:chOff x="6230680" y="3232364"/>
            <a:chExt cx="2554310" cy="209240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634E2CE-3BB4-2F42-795B-D4F28E7FAA43}"/>
                </a:ext>
              </a:extLst>
            </p:cNvPr>
            <p:cNvSpPr/>
            <p:nvPr/>
          </p:nvSpPr>
          <p:spPr>
            <a:xfrm>
              <a:off x="6248102" y="3232364"/>
              <a:ext cx="2536888" cy="2092402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6350" cap="flat" cmpd="sng" algn="ctr">
              <a:solidFill>
                <a:srgbClr val="00502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defTabSz="914400">
                <a:defRPr/>
              </a:pPr>
              <a:endParaRPr lang="en-US" sz="1600" ker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</a:endParaRPr>
            </a:p>
          </p:txBody>
        </p:sp>
        <p:sp>
          <p:nvSpPr>
            <p:cNvPr id="21" name="Rectangle: Rounded Corners 14">
              <a:extLst>
                <a:ext uri="{FF2B5EF4-FFF2-40B4-BE49-F238E27FC236}">
                  <a16:creationId xmlns:a16="http://schemas.microsoft.com/office/drawing/2014/main" id="{ABE3A649-A0DF-4692-434A-DD215044DB36}"/>
                </a:ext>
              </a:extLst>
            </p:cNvPr>
            <p:cNvSpPr txBox="1"/>
            <p:nvPr/>
          </p:nvSpPr>
          <p:spPr>
            <a:xfrm>
              <a:off x="6230680" y="3550568"/>
              <a:ext cx="2540547" cy="154772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marL="0" lvl="1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Weekly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Review Level 3 Issues, Risks, and Key Decisions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Review Change Requests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Review Key Deliverables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Roundtable</a:t>
              </a:r>
            </a:p>
          </p:txBody>
        </p:sp>
      </p:grpSp>
      <p:sp>
        <p:nvSpPr>
          <p:cNvPr id="22" name="Shape 21">
            <a:extLst>
              <a:ext uri="{FF2B5EF4-FFF2-40B4-BE49-F238E27FC236}">
                <a16:creationId xmlns:a16="http://schemas.microsoft.com/office/drawing/2014/main" id="{6FEC4A68-F80C-95D7-8025-5A94ABAAC8BA}"/>
              </a:ext>
            </a:extLst>
          </p:cNvPr>
          <p:cNvSpPr/>
          <p:nvPr/>
        </p:nvSpPr>
        <p:spPr>
          <a:xfrm>
            <a:off x="7643011" y="2449867"/>
            <a:ext cx="2615972" cy="2615972"/>
          </a:xfrm>
          <a:prstGeom prst="leftCircularArrow">
            <a:avLst>
              <a:gd name="adj1" fmla="val 2442"/>
              <a:gd name="adj2" fmla="val 295561"/>
              <a:gd name="adj3" fmla="val 2278058"/>
              <a:gd name="adj4" fmla="val 9231476"/>
              <a:gd name="adj5" fmla="val 2849"/>
            </a:avLst>
          </a:prstGeom>
          <a:solidFill>
            <a:srgbClr val="0070F2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/>
          <a:lstStyle/>
          <a:p>
            <a:pPr defTabSz="914400">
              <a:defRPr/>
            </a:pPr>
            <a:endParaRPr lang="en-US" sz="1800" kern="0">
              <a:solidFill>
                <a:srgbClr val="FFFFFF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F584CA7-A1B1-B85F-F9E2-A79ACA986B81}"/>
              </a:ext>
            </a:extLst>
          </p:cNvPr>
          <p:cNvSpPr/>
          <p:nvPr/>
        </p:nvSpPr>
        <p:spPr>
          <a:xfrm>
            <a:off x="6978643" y="1902984"/>
            <a:ext cx="1969454" cy="546883"/>
          </a:xfrm>
          <a:prstGeom prst="roundRect">
            <a:avLst>
              <a:gd name="adj" fmla="val 10000"/>
            </a:avLst>
          </a:prstGeom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kern="0">
                <a:solidFill>
                  <a:schemeClr val="bg1"/>
                </a:solidFill>
                <a:latin typeface="+mn-lt"/>
              </a:rPr>
              <a:t>Team Leads /Sponsor Alignment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0714E8-B91B-D710-AC84-F110EBDEC566}"/>
              </a:ext>
            </a:extLst>
          </p:cNvPr>
          <p:cNvGrpSpPr/>
          <p:nvPr/>
        </p:nvGrpSpPr>
        <p:grpSpPr>
          <a:xfrm>
            <a:off x="9213500" y="2112522"/>
            <a:ext cx="2536888" cy="2092402"/>
            <a:chOff x="9371072" y="3232364"/>
            <a:chExt cx="2536888" cy="209240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2A37D7A9-86D6-2EE7-6974-9C02FD1FFBDD}"/>
                </a:ext>
              </a:extLst>
            </p:cNvPr>
            <p:cNvSpPr/>
            <p:nvPr/>
          </p:nvSpPr>
          <p:spPr>
            <a:xfrm>
              <a:off x="9371072" y="3232364"/>
              <a:ext cx="2536888" cy="2092402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6350" cap="flat" cmpd="sng" algn="ctr">
              <a:solidFill>
                <a:srgbClr val="00853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defTabSz="914400">
                <a:defRPr/>
              </a:pPr>
              <a:endParaRPr lang="en-US" sz="1600" ker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</a:endParaRPr>
            </a:p>
          </p:txBody>
        </p:sp>
        <p:sp>
          <p:nvSpPr>
            <p:cNvPr id="28" name="Rectangle: Rounded Corners 19">
              <a:extLst>
                <a:ext uri="{FF2B5EF4-FFF2-40B4-BE49-F238E27FC236}">
                  <a16:creationId xmlns:a16="http://schemas.microsoft.com/office/drawing/2014/main" id="{3A01C476-D8B8-4BB0-3ED0-F7D4931C4CDF}"/>
                </a:ext>
              </a:extLst>
            </p:cNvPr>
            <p:cNvSpPr txBox="1"/>
            <p:nvPr/>
          </p:nvSpPr>
          <p:spPr>
            <a:xfrm>
              <a:off x="9371072" y="3728888"/>
              <a:ext cx="2488736" cy="154772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marL="0" lvl="1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Weekly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Executive Status Rollup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Review Level 3 Issues, Risks, and Key Decisions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Lookahead Schedule Review &amp; Resourcing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>
                  <a:solidFill>
                    <a:srgbClr val="005983"/>
                  </a:solidFill>
                </a:rPr>
                <a:t>Roundtable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endParaRPr lang="en-US" sz="1400" kern="0">
                <a:solidFill>
                  <a:srgbClr val="005983"/>
                </a:solidFill>
              </a:endParaRPr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5168F0F-20B6-280A-6255-45B5621B0379}"/>
              </a:ext>
            </a:extLst>
          </p:cNvPr>
          <p:cNvSpPr/>
          <p:nvPr/>
        </p:nvSpPr>
        <p:spPr>
          <a:xfrm>
            <a:off x="10022773" y="1896347"/>
            <a:ext cx="2096811" cy="553581"/>
          </a:xfrm>
          <a:prstGeom prst="roundRect">
            <a:avLst>
              <a:gd name="adj" fmla="val 10000"/>
            </a:avLst>
          </a:prstGeom>
          <a:gradFill rotWithShape="1">
            <a:gsLst>
              <a:gs pos="0">
                <a:srgbClr val="00789E">
                  <a:lumMod val="110000"/>
                  <a:satMod val="105000"/>
                  <a:tint val="67000"/>
                </a:srgbClr>
              </a:gs>
              <a:gs pos="50000">
                <a:srgbClr val="00789E">
                  <a:lumMod val="105000"/>
                  <a:satMod val="103000"/>
                  <a:tint val="73000"/>
                </a:srgbClr>
              </a:gs>
              <a:gs pos="100000">
                <a:srgbClr val="00789E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00789E"/>
            </a:solidFill>
            <a:prstDash val="solid"/>
            <a:miter lim="800000"/>
          </a:ln>
          <a:effectLst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/>
              <a:t>Executive Leadership Alignment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394CB3-7947-9059-F9CB-13EFA14500A9}"/>
              </a:ext>
            </a:extLst>
          </p:cNvPr>
          <p:cNvSpPr txBox="1"/>
          <p:nvPr/>
        </p:nvSpPr>
        <p:spPr>
          <a:xfrm>
            <a:off x="3120886" y="1511137"/>
            <a:ext cx="2289876" cy="303465"/>
          </a:xfrm>
          <a:prstGeom prst="flowChartAlternateProcess">
            <a:avLst/>
          </a:prstGeom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defPPr>
              <a:defRPr lang="en-US"/>
            </a:defPPr>
            <a:lvl1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 kern="0"/>
            </a:lvl1pPr>
          </a:lstStyle>
          <a:p>
            <a:r>
              <a:rPr lang="en-US" sz="1400" b="1" dirty="0">
                <a:latin typeface="+mn-lt"/>
              </a:rPr>
              <a:t>Program Status Meeting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F37BB7-F90F-1D29-C057-80505AFE027E}"/>
              </a:ext>
            </a:extLst>
          </p:cNvPr>
          <p:cNvSpPr txBox="1"/>
          <p:nvPr/>
        </p:nvSpPr>
        <p:spPr>
          <a:xfrm>
            <a:off x="5965601" y="1248529"/>
            <a:ext cx="2869863" cy="578882"/>
          </a:xfrm>
          <a:prstGeom prst="roundRect">
            <a:avLst/>
          </a:prstGeom>
          <a:ln w="6350" cap="flat" cmpd="sng" algn="ctr">
            <a:solidFill>
              <a:srgbClr val="00853F"/>
            </a:solidFill>
            <a:prstDash val="solid"/>
            <a:miter lim="800000"/>
          </a:ln>
          <a:effectLst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1400" b="1" kern="0">
                <a:solidFill>
                  <a:schemeClr val="bg1"/>
                </a:solidFill>
                <a:latin typeface="+mn-lt"/>
              </a:rPr>
              <a:t>Key Decisions, Issues, Risk, Scope Review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AD2778-01F4-727C-68AF-C8347B1CA78D}"/>
              </a:ext>
            </a:extLst>
          </p:cNvPr>
          <p:cNvSpPr txBox="1"/>
          <p:nvPr/>
        </p:nvSpPr>
        <p:spPr>
          <a:xfrm>
            <a:off x="214054" y="1519563"/>
            <a:ext cx="2536889" cy="319794"/>
          </a:xfrm>
          <a:prstGeom prst="roundRect">
            <a:avLst/>
          </a:prstGeom>
          <a:gradFill rotWithShape="1">
            <a:gsLst>
              <a:gs pos="0">
                <a:srgbClr val="26BCD7">
                  <a:lumMod val="110000"/>
                  <a:satMod val="105000"/>
                  <a:tint val="67000"/>
                </a:srgbClr>
              </a:gs>
              <a:gs pos="50000">
                <a:srgbClr val="26BCD7">
                  <a:lumMod val="105000"/>
                  <a:satMod val="103000"/>
                  <a:tint val="73000"/>
                </a:srgbClr>
              </a:gs>
              <a:gs pos="100000">
                <a:srgbClr val="26BCD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26BCD7"/>
            </a:solidFill>
            <a:prstDash val="solid"/>
            <a:miter lim="800000"/>
          </a:ln>
          <a:effectLst/>
        </p:spPr>
        <p:txBody>
          <a:bodyPr spcFirstLastPara="0" vert="horz" wrap="square" lIns="30480" tIns="20320" rIns="30480" bIns="20320" numCol="1" spcCol="1270" anchor="ctr" anchorCtr="0">
            <a:noAutofit/>
          </a:bodyPr>
          <a:lstStyle>
            <a:lvl1pPr>
              <a:defRPr/>
            </a:lvl1pPr>
          </a:lstStyle>
          <a:p>
            <a:pPr algn="ctr">
              <a:defRPr/>
            </a:pPr>
            <a:r>
              <a:rPr lang="en-US" sz="1400" b="1" kern="0">
                <a:solidFill>
                  <a:srgbClr val="000000"/>
                </a:solidFill>
              </a:rPr>
              <a:t>Workstream Status Reviews</a:t>
            </a:r>
            <a:endParaRPr lang="en-US" sz="1400" kern="0">
              <a:solidFill>
                <a:srgbClr val="0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0ADDE4-E19E-21A3-3705-D0E8A90C4CC1}"/>
              </a:ext>
            </a:extLst>
          </p:cNvPr>
          <p:cNvSpPr txBox="1"/>
          <p:nvPr/>
        </p:nvSpPr>
        <p:spPr>
          <a:xfrm>
            <a:off x="9297295" y="1441426"/>
            <a:ext cx="2369298" cy="340519"/>
          </a:xfrm>
          <a:prstGeom prst="roundRect">
            <a:avLst/>
          </a:prstGeom>
          <a:gradFill rotWithShape="1">
            <a:gsLst>
              <a:gs pos="0">
                <a:srgbClr val="00789E">
                  <a:lumMod val="110000"/>
                  <a:satMod val="105000"/>
                  <a:tint val="67000"/>
                </a:srgbClr>
              </a:gs>
              <a:gs pos="50000">
                <a:srgbClr val="00789E">
                  <a:lumMod val="105000"/>
                  <a:satMod val="103000"/>
                  <a:tint val="73000"/>
                </a:srgbClr>
              </a:gs>
              <a:gs pos="100000">
                <a:srgbClr val="00789E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00789E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1400" b="1" kern="0">
                <a:solidFill>
                  <a:srgbClr val="000000"/>
                </a:solidFill>
              </a:rPr>
              <a:t>Executive Status Meeting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852AA7A-6A97-A9CB-B7D4-73ABC874D263}"/>
              </a:ext>
            </a:extLst>
          </p:cNvPr>
          <p:cNvGrpSpPr/>
          <p:nvPr/>
        </p:nvGrpSpPr>
        <p:grpSpPr>
          <a:xfrm>
            <a:off x="4304723" y="4726779"/>
            <a:ext cx="2722130" cy="1666954"/>
            <a:chOff x="9302874" y="3657812"/>
            <a:chExt cx="2722130" cy="1666954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172473A-14B1-B8CD-9B55-E04E79D12079}"/>
                </a:ext>
              </a:extLst>
            </p:cNvPr>
            <p:cNvSpPr/>
            <p:nvPr/>
          </p:nvSpPr>
          <p:spPr>
            <a:xfrm>
              <a:off x="9371072" y="3657812"/>
              <a:ext cx="2536888" cy="1666954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6350" cap="flat" cmpd="sng" algn="ctr">
              <a:solidFill>
                <a:srgbClr val="00853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defTabSz="914400">
                <a:defRPr/>
              </a:pPr>
              <a:endParaRPr lang="en-US" sz="1800" ker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</a:endParaRPr>
            </a:p>
          </p:txBody>
        </p:sp>
        <p:sp>
          <p:nvSpPr>
            <p:cNvPr id="38" name="Rectangle: Rounded Corners 19">
              <a:extLst>
                <a:ext uri="{FF2B5EF4-FFF2-40B4-BE49-F238E27FC236}">
                  <a16:creationId xmlns:a16="http://schemas.microsoft.com/office/drawing/2014/main" id="{60350D2D-E02F-E8F7-848C-7D2F8269642A}"/>
                </a:ext>
              </a:extLst>
            </p:cNvPr>
            <p:cNvSpPr txBox="1"/>
            <p:nvPr/>
          </p:nvSpPr>
          <p:spPr>
            <a:xfrm>
              <a:off x="9302874" y="3761839"/>
              <a:ext cx="2722130" cy="154772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23825" tIns="123825" rIns="123825" bIns="123825" numCol="1" spcCol="1270" anchor="ctr" anchorCtr="0">
              <a:noAutofit/>
            </a:bodyPr>
            <a:lstStyle/>
            <a:p>
              <a:pPr marL="0" lvl="1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defRPr/>
              </a:pPr>
              <a:r>
                <a:rPr lang="en-US" sz="1400" kern="0" dirty="0">
                  <a:solidFill>
                    <a:srgbClr val="005983"/>
                  </a:solidFill>
                </a:rPr>
                <a:t>Quarterly/As Requested 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US" sz="1400" kern="0" dirty="0">
                  <a:solidFill>
                    <a:srgbClr val="005983"/>
                  </a:solidFill>
                </a:rPr>
                <a:t>Executive Status Rollup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 dirty="0">
                  <a:solidFill>
                    <a:srgbClr val="005983"/>
                  </a:solidFill>
                </a:rPr>
                <a:t>Regulatory/Legal updates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 dirty="0">
                  <a:solidFill>
                    <a:srgbClr val="005983"/>
                  </a:solidFill>
                </a:rPr>
                <a:t>Lookahead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US" sz="1400" kern="0" dirty="0">
                  <a:solidFill>
                    <a:srgbClr val="005983"/>
                  </a:solidFill>
                </a:rPr>
                <a:t>Roundtable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endParaRPr lang="en-US" sz="1400" kern="0" dirty="0">
                <a:solidFill>
                  <a:srgbClr val="005983"/>
                </a:solidFill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80BB589-5255-CB6E-E32F-D14FC740D89E}"/>
              </a:ext>
            </a:extLst>
          </p:cNvPr>
          <p:cNvSpPr txBox="1"/>
          <p:nvPr/>
        </p:nvSpPr>
        <p:spPr>
          <a:xfrm>
            <a:off x="4143216" y="4419652"/>
            <a:ext cx="2963181" cy="306467"/>
          </a:xfrm>
          <a:prstGeom prst="roundRect">
            <a:avLst/>
          </a:prstGeom>
          <a:gradFill rotWithShape="1">
            <a:gsLst>
              <a:gs pos="0">
                <a:srgbClr val="00789E">
                  <a:lumMod val="110000"/>
                  <a:satMod val="105000"/>
                  <a:tint val="67000"/>
                </a:srgbClr>
              </a:gs>
              <a:gs pos="50000">
                <a:srgbClr val="00789E">
                  <a:lumMod val="105000"/>
                  <a:satMod val="103000"/>
                  <a:tint val="73000"/>
                </a:srgbClr>
              </a:gs>
              <a:gs pos="100000">
                <a:srgbClr val="00789E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00789E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200" b="1" kern="0">
                <a:solidFill>
                  <a:srgbClr val="000000"/>
                </a:solidFill>
              </a:rPr>
              <a:t>CEO/Board &amp; Regulatory Updates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2AD65E-A451-D370-4D56-CF6A910F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4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30" grpId="0" animBg="1"/>
      <p:bldP spid="32" grpId="0" animBg="1"/>
      <p:bldP spid="33" grpId="0" animBg="1"/>
      <p:bldP spid="35" grpId="0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51C4-52BE-CCD5-422C-B909211FC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7154"/>
          </a:xfrm>
        </p:spPr>
        <p:txBody>
          <a:bodyPr/>
          <a:lstStyle/>
          <a:p>
            <a:r>
              <a:rPr lang="en-US"/>
              <a:t>Go-Live Readiness Goals and Tracking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02D33B6-43D8-628E-9A67-CF316912928B}"/>
              </a:ext>
            </a:extLst>
          </p:cNvPr>
          <p:cNvGraphicFramePr/>
          <p:nvPr/>
        </p:nvGraphicFramePr>
        <p:xfrm>
          <a:off x="7911101" y="1611449"/>
          <a:ext cx="4480699" cy="3397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041A278-5FA1-BDBC-9634-BB8FD664FD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8375501"/>
              </p:ext>
            </p:extLst>
          </p:nvPr>
        </p:nvGraphicFramePr>
        <p:xfrm>
          <a:off x="195208" y="1479882"/>
          <a:ext cx="8280971" cy="5337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9494895-B0AD-467A-8D77-C3400AC2C2FF}"/>
              </a:ext>
            </a:extLst>
          </p:cNvPr>
          <p:cNvSpPr txBox="1"/>
          <p:nvPr/>
        </p:nvSpPr>
        <p:spPr>
          <a:xfrm>
            <a:off x="782121" y="1066415"/>
            <a:ext cx="10909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Five</a:t>
            </a:r>
            <a:r>
              <a:rPr lang="en-US"/>
              <a:t> Key Readiness Categories with associated clear measurable metrics and goals required for Go-Live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C28FCFD-693A-D64B-AE2A-E0265461D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FE18D-5C29-4592-BA75-426B2CF84E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43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4FD1C-D878-4F4D-BCFF-E83573E75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343" y="428097"/>
            <a:ext cx="11416633" cy="630240"/>
          </a:xfrm>
        </p:spPr>
        <p:txBody>
          <a:bodyPr/>
          <a:lstStyle/>
          <a:p>
            <a:r>
              <a:rPr lang="en-US"/>
              <a:t>Recap of Differentiators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F5E33-2B5E-4CDD-BF26-A4F03B53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6228" y="6341694"/>
            <a:ext cx="2743200" cy="365125"/>
          </a:xfrm>
        </p:spPr>
        <p:txBody>
          <a:bodyPr/>
          <a:lstStyle/>
          <a:p>
            <a:fld id="{2CBD5BD5-9CB9-45BC-B306-607259E08085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6EF83E-AF2E-47F2-9E0B-A988E3A7AA89}"/>
              </a:ext>
            </a:extLst>
          </p:cNvPr>
          <p:cNvGrpSpPr/>
          <p:nvPr/>
        </p:nvGrpSpPr>
        <p:grpSpPr>
          <a:xfrm>
            <a:off x="1640353" y="1556750"/>
            <a:ext cx="4181472" cy="642936"/>
            <a:chOff x="385764" y="778669"/>
            <a:chExt cx="3136104" cy="48220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13974D-04B6-45CA-BEEE-DDBCF292ABB4}"/>
                </a:ext>
              </a:extLst>
            </p:cNvPr>
            <p:cNvSpPr/>
            <p:nvPr/>
          </p:nvSpPr>
          <p:spPr>
            <a:xfrm>
              <a:off x="385764" y="778669"/>
              <a:ext cx="2633842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Transforming Customer Experience Along the Way</a:t>
              </a:r>
            </a:p>
          </p:txBody>
        </p:sp>
        <p:sp>
          <p:nvSpPr>
            <p:cNvPr id="10" name="Pentagon 8">
              <a:extLst>
                <a:ext uri="{FF2B5EF4-FFF2-40B4-BE49-F238E27FC236}">
                  <a16:creationId xmlns:a16="http://schemas.microsoft.com/office/drawing/2014/main" id="{277CD04F-DB59-48C9-BFB6-BEDBACF002BE}"/>
                </a:ext>
              </a:extLst>
            </p:cNvPr>
            <p:cNvSpPr/>
            <p:nvPr/>
          </p:nvSpPr>
          <p:spPr>
            <a:xfrm rot="10800000">
              <a:off x="2750344" y="782240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8EE9A2-E654-414F-BB1D-DC6B64976CC9}"/>
              </a:ext>
            </a:extLst>
          </p:cNvPr>
          <p:cNvGrpSpPr/>
          <p:nvPr/>
        </p:nvGrpSpPr>
        <p:grpSpPr>
          <a:xfrm>
            <a:off x="1636174" y="2328479"/>
            <a:ext cx="4185653" cy="641559"/>
            <a:chOff x="382628" y="1388506"/>
            <a:chExt cx="3141457" cy="48116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F486B82-32ED-4043-AE2F-75446FDE3F9B}"/>
                </a:ext>
              </a:extLst>
            </p:cNvPr>
            <p:cNvSpPr/>
            <p:nvPr/>
          </p:nvSpPr>
          <p:spPr>
            <a:xfrm>
              <a:off x="382628" y="1388506"/>
              <a:ext cx="2636978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Process Reengineering on the </a:t>
              </a:r>
            </a:p>
            <a:p>
              <a:r>
                <a:rPr lang="en-US" sz="1600">
                  <a:solidFill>
                    <a:sysClr val="windowText" lastClr="000000"/>
                  </a:solidFill>
                </a:rPr>
                <a:t>Front End</a:t>
              </a:r>
            </a:p>
          </p:txBody>
        </p:sp>
        <p:sp>
          <p:nvSpPr>
            <p:cNvPr id="14" name="Pentagon 12">
              <a:extLst>
                <a:ext uri="{FF2B5EF4-FFF2-40B4-BE49-F238E27FC236}">
                  <a16:creationId xmlns:a16="http://schemas.microsoft.com/office/drawing/2014/main" id="{5F1CFE75-4A42-4AF7-9AB0-4BE6013E8E8F}"/>
                </a:ext>
              </a:extLst>
            </p:cNvPr>
            <p:cNvSpPr/>
            <p:nvPr/>
          </p:nvSpPr>
          <p:spPr>
            <a:xfrm rot="10800000">
              <a:off x="2752561" y="1391044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CC3B314-4FFF-4BC9-9F7D-E8E19607E202}"/>
              </a:ext>
            </a:extLst>
          </p:cNvPr>
          <p:cNvGrpSpPr/>
          <p:nvPr/>
        </p:nvGrpSpPr>
        <p:grpSpPr>
          <a:xfrm>
            <a:off x="1640351" y="3098830"/>
            <a:ext cx="4188611" cy="641559"/>
            <a:chOff x="385762" y="2014931"/>
            <a:chExt cx="3141458" cy="48116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04976F-9E94-40CB-A2EB-C15E7FCC7FAB}"/>
                </a:ext>
              </a:extLst>
            </p:cNvPr>
            <p:cNvSpPr/>
            <p:nvPr/>
          </p:nvSpPr>
          <p:spPr>
            <a:xfrm>
              <a:off x="385762" y="2014931"/>
              <a:ext cx="2884447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Automation and Innovation </a:t>
              </a:r>
            </a:p>
            <a:p>
              <a:r>
                <a:rPr lang="en-US" sz="1600">
                  <a:solidFill>
                    <a:sysClr val="windowText" lastClr="000000"/>
                  </a:solidFill>
                </a:rPr>
                <a:t>Elements</a:t>
              </a:r>
            </a:p>
          </p:txBody>
        </p:sp>
        <p:sp>
          <p:nvSpPr>
            <p:cNvPr id="18" name="Pentagon 15">
              <a:extLst>
                <a:ext uri="{FF2B5EF4-FFF2-40B4-BE49-F238E27FC236}">
                  <a16:creationId xmlns:a16="http://schemas.microsoft.com/office/drawing/2014/main" id="{A842434A-E04C-4C00-877A-B639EDC19155}"/>
                </a:ext>
              </a:extLst>
            </p:cNvPr>
            <p:cNvSpPr/>
            <p:nvPr/>
          </p:nvSpPr>
          <p:spPr>
            <a:xfrm rot="10800000">
              <a:off x="2755696" y="2017469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FB0295-291E-4514-95E0-08A174A5CBD7}"/>
              </a:ext>
            </a:extLst>
          </p:cNvPr>
          <p:cNvGrpSpPr/>
          <p:nvPr/>
        </p:nvGrpSpPr>
        <p:grpSpPr>
          <a:xfrm>
            <a:off x="1640352" y="3869180"/>
            <a:ext cx="4188611" cy="641559"/>
            <a:chOff x="385763" y="2745974"/>
            <a:chExt cx="3141458" cy="48116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6C6B5DC-3F3D-417F-8C8C-43F140FA901B}"/>
                </a:ext>
              </a:extLst>
            </p:cNvPr>
            <p:cNvSpPr/>
            <p:nvPr/>
          </p:nvSpPr>
          <p:spPr>
            <a:xfrm>
              <a:off x="385763" y="2745974"/>
              <a:ext cx="2884447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Not just a like-for-like CIS </a:t>
              </a:r>
            </a:p>
            <a:p>
              <a:r>
                <a:rPr lang="en-US" sz="1600">
                  <a:solidFill>
                    <a:sysClr val="windowText" lastClr="000000"/>
                  </a:solidFill>
                </a:rPr>
                <a:t>replacement</a:t>
              </a:r>
            </a:p>
          </p:txBody>
        </p:sp>
        <p:sp>
          <p:nvSpPr>
            <p:cNvPr id="22" name="Pentagon 18">
              <a:extLst>
                <a:ext uri="{FF2B5EF4-FFF2-40B4-BE49-F238E27FC236}">
                  <a16:creationId xmlns:a16="http://schemas.microsoft.com/office/drawing/2014/main" id="{C48FF644-EFC0-48B8-9F9D-68A2C82B09EE}"/>
                </a:ext>
              </a:extLst>
            </p:cNvPr>
            <p:cNvSpPr/>
            <p:nvPr/>
          </p:nvSpPr>
          <p:spPr>
            <a:xfrm rot="10800000">
              <a:off x="2755697" y="2748512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7ECF7C-98AA-4AA6-BEB2-73ED333640D9}"/>
              </a:ext>
            </a:extLst>
          </p:cNvPr>
          <p:cNvGrpSpPr/>
          <p:nvPr/>
        </p:nvGrpSpPr>
        <p:grpSpPr>
          <a:xfrm>
            <a:off x="6096000" y="1556751"/>
            <a:ext cx="4188611" cy="641559"/>
            <a:chOff x="385763" y="3553219"/>
            <a:chExt cx="3141458" cy="481169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8CDB69E-B18E-46B5-BE7C-EF4BC03115BB}"/>
                </a:ext>
              </a:extLst>
            </p:cNvPr>
            <p:cNvSpPr/>
            <p:nvPr/>
          </p:nvSpPr>
          <p:spPr>
            <a:xfrm>
              <a:off x="385763" y="3553219"/>
              <a:ext cx="2884447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Separate System Integrator and </a:t>
              </a:r>
            </a:p>
            <a:p>
              <a:r>
                <a:rPr lang="en-US" sz="1600">
                  <a:solidFill>
                    <a:sysClr val="windowText" lastClr="000000"/>
                  </a:solidFill>
                </a:rPr>
                <a:t>OCM Vendors</a:t>
              </a:r>
            </a:p>
          </p:txBody>
        </p:sp>
        <p:sp>
          <p:nvSpPr>
            <p:cNvPr id="72" name="Pentagon 21">
              <a:extLst>
                <a:ext uri="{FF2B5EF4-FFF2-40B4-BE49-F238E27FC236}">
                  <a16:creationId xmlns:a16="http://schemas.microsoft.com/office/drawing/2014/main" id="{1AAC8FCF-6CAF-49BC-9837-A2138098A8D1}"/>
                </a:ext>
              </a:extLst>
            </p:cNvPr>
            <p:cNvSpPr/>
            <p:nvPr/>
          </p:nvSpPr>
          <p:spPr>
            <a:xfrm rot="10800000">
              <a:off x="2755697" y="3555757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5ED375-1992-2A8A-BE19-59A14B1F0C69}"/>
              </a:ext>
            </a:extLst>
          </p:cNvPr>
          <p:cNvGrpSpPr/>
          <p:nvPr/>
        </p:nvGrpSpPr>
        <p:grpSpPr>
          <a:xfrm>
            <a:off x="6096000" y="3097455"/>
            <a:ext cx="4188611" cy="644316"/>
            <a:chOff x="5928704" y="3796098"/>
            <a:chExt cx="4188611" cy="64431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742A4635-49FC-4B8E-8839-AE7EB8565771}"/>
                </a:ext>
              </a:extLst>
            </p:cNvPr>
            <p:cNvGrpSpPr/>
            <p:nvPr/>
          </p:nvGrpSpPr>
          <p:grpSpPr>
            <a:xfrm>
              <a:off x="5928704" y="3796098"/>
              <a:ext cx="4188611" cy="644316"/>
              <a:chOff x="385763" y="4227269"/>
              <a:chExt cx="3141458" cy="483237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C199A3F7-F629-4B10-BAA8-27B8F7CBB955}"/>
                  </a:ext>
                </a:extLst>
              </p:cNvPr>
              <p:cNvSpPr/>
              <p:nvPr/>
            </p:nvSpPr>
            <p:spPr>
              <a:xfrm>
                <a:off x="385763" y="4231875"/>
                <a:ext cx="2884447" cy="478631"/>
              </a:xfrm>
              <a:prstGeom prst="rect">
                <a:avLst/>
              </a:prstGeom>
              <a:solidFill>
                <a:srgbClr val="CEEE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>
                    <a:solidFill>
                      <a:sysClr val="windowText" lastClr="000000"/>
                    </a:solidFill>
                  </a:rPr>
                  <a:t>Dedicated budget, resources and incremental staffing </a:t>
                </a:r>
              </a:p>
            </p:txBody>
          </p:sp>
          <p:sp>
            <p:nvSpPr>
              <p:cNvPr id="79" name="Pentagon 82">
                <a:extLst>
                  <a:ext uri="{FF2B5EF4-FFF2-40B4-BE49-F238E27FC236}">
                    <a16:creationId xmlns:a16="http://schemas.microsoft.com/office/drawing/2014/main" id="{5EA9B5D4-E7A1-48E2-A191-39040421AB48}"/>
                  </a:ext>
                </a:extLst>
              </p:cNvPr>
              <p:cNvSpPr/>
              <p:nvPr/>
            </p:nvSpPr>
            <p:spPr>
              <a:xfrm rot="10800000">
                <a:off x="2755697" y="4227269"/>
                <a:ext cx="771524" cy="478631"/>
              </a:xfrm>
              <a:prstGeom prst="homePlate">
                <a:avLst/>
              </a:prstGeom>
              <a:solidFill>
                <a:srgbClr val="00A8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0" name="Picture 79" descr="Money with solid fill">
              <a:extLst>
                <a:ext uri="{FF2B5EF4-FFF2-40B4-BE49-F238E27FC236}">
                  <a16:creationId xmlns:a16="http://schemas.microsoft.com/office/drawing/2014/main" id="{FACD7DE5-DBD7-4892-BF9C-F692F55823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9449809" y="3828672"/>
              <a:ext cx="573024" cy="573024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DBADC6C-8A25-4C5E-A5B5-7967F67A67F7}"/>
              </a:ext>
            </a:extLst>
          </p:cNvPr>
          <p:cNvGrpSpPr/>
          <p:nvPr/>
        </p:nvGrpSpPr>
        <p:grpSpPr>
          <a:xfrm>
            <a:off x="6096000" y="2327102"/>
            <a:ext cx="4188611" cy="641559"/>
            <a:chOff x="385763" y="4231875"/>
            <a:chExt cx="3141458" cy="481169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D9EC39-FC5D-431A-801F-482E618AF0E7}"/>
                </a:ext>
              </a:extLst>
            </p:cNvPr>
            <p:cNvSpPr/>
            <p:nvPr/>
          </p:nvSpPr>
          <p:spPr>
            <a:xfrm>
              <a:off x="385763" y="4231875"/>
              <a:ext cx="2884447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User proficiency approach to</a:t>
              </a:r>
            </a:p>
            <a:p>
              <a:r>
                <a:rPr lang="en-US" sz="1600">
                  <a:solidFill>
                    <a:sysClr val="windowText" lastClr="000000"/>
                  </a:solidFill>
                </a:rPr>
                <a:t>support ability and reinforcement</a:t>
              </a:r>
            </a:p>
          </p:txBody>
        </p:sp>
        <p:sp>
          <p:nvSpPr>
            <p:cNvPr id="76" name="Pentagon 42">
              <a:extLst>
                <a:ext uri="{FF2B5EF4-FFF2-40B4-BE49-F238E27FC236}">
                  <a16:creationId xmlns:a16="http://schemas.microsoft.com/office/drawing/2014/main" id="{3AE4CEDD-DBED-475F-B189-03C2E1506355}"/>
                </a:ext>
              </a:extLst>
            </p:cNvPr>
            <p:cNvSpPr/>
            <p:nvPr/>
          </p:nvSpPr>
          <p:spPr>
            <a:xfrm rot="10800000">
              <a:off x="2755697" y="4234413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589541D-7FD7-4F8F-A828-00391F263A69}"/>
              </a:ext>
            </a:extLst>
          </p:cNvPr>
          <p:cNvGrpSpPr/>
          <p:nvPr/>
        </p:nvGrpSpPr>
        <p:grpSpPr>
          <a:xfrm>
            <a:off x="6096000" y="3853042"/>
            <a:ext cx="4188611" cy="644316"/>
            <a:chOff x="385763" y="4227269"/>
            <a:chExt cx="3141458" cy="483237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64994B2-A5C8-4ED5-9ACD-C6018E38DEF9}"/>
                </a:ext>
              </a:extLst>
            </p:cNvPr>
            <p:cNvSpPr/>
            <p:nvPr/>
          </p:nvSpPr>
          <p:spPr>
            <a:xfrm>
              <a:off x="385763" y="4231875"/>
              <a:ext cx="2884447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Phased delivery to minimize risk </a:t>
              </a:r>
            </a:p>
            <a:p>
              <a:r>
                <a:rPr lang="en-US" sz="1600">
                  <a:solidFill>
                    <a:sysClr val="windowText" lastClr="000000"/>
                  </a:solidFill>
                </a:rPr>
                <a:t>and stagger change impacts</a:t>
              </a:r>
            </a:p>
          </p:txBody>
        </p:sp>
        <p:sp>
          <p:nvSpPr>
            <p:cNvPr id="84" name="Pentagon 82">
              <a:extLst>
                <a:ext uri="{FF2B5EF4-FFF2-40B4-BE49-F238E27FC236}">
                  <a16:creationId xmlns:a16="http://schemas.microsoft.com/office/drawing/2014/main" id="{3453E317-BD90-47CC-B340-232D4EB8E162}"/>
                </a:ext>
              </a:extLst>
            </p:cNvPr>
            <p:cNvSpPr/>
            <p:nvPr/>
          </p:nvSpPr>
          <p:spPr>
            <a:xfrm rot="10800000">
              <a:off x="2755697" y="4227269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355AA7-481D-6E06-64D1-DBADC1F59C5F}"/>
              </a:ext>
            </a:extLst>
          </p:cNvPr>
          <p:cNvGrpSpPr/>
          <p:nvPr/>
        </p:nvGrpSpPr>
        <p:grpSpPr>
          <a:xfrm>
            <a:off x="1640351" y="3904653"/>
            <a:ext cx="4188611" cy="1405317"/>
            <a:chOff x="1473056" y="3804065"/>
            <a:chExt cx="4188611" cy="140531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7494080-B916-A031-820E-43EC9323450C}"/>
                </a:ext>
              </a:extLst>
            </p:cNvPr>
            <p:cNvGrpSpPr/>
            <p:nvPr/>
          </p:nvGrpSpPr>
          <p:grpSpPr>
            <a:xfrm>
              <a:off x="1473056" y="4567823"/>
              <a:ext cx="4188611" cy="641559"/>
              <a:chOff x="385763" y="2745974"/>
              <a:chExt cx="3141458" cy="481169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F7AEEC2-AE49-EF4D-A013-030D57154DB8}"/>
                  </a:ext>
                </a:extLst>
              </p:cNvPr>
              <p:cNvSpPr/>
              <p:nvPr/>
            </p:nvSpPr>
            <p:spPr>
              <a:xfrm>
                <a:off x="385763" y="2745974"/>
                <a:ext cx="2884447" cy="478631"/>
              </a:xfrm>
              <a:prstGeom prst="rect">
                <a:avLst/>
              </a:prstGeom>
              <a:solidFill>
                <a:srgbClr val="CEEE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>
                    <a:solidFill>
                      <a:sysClr val="windowText" lastClr="000000"/>
                    </a:solidFill>
                  </a:rPr>
                  <a:t>Business and App Change Freezes</a:t>
                </a:r>
              </a:p>
            </p:txBody>
          </p:sp>
          <p:sp>
            <p:nvSpPr>
              <p:cNvPr id="27" name="Pentagon 18">
                <a:extLst>
                  <a:ext uri="{FF2B5EF4-FFF2-40B4-BE49-F238E27FC236}">
                    <a16:creationId xmlns:a16="http://schemas.microsoft.com/office/drawing/2014/main" id="{61263593-F84C-20B2-8886-2FF0EE3F757F}"/>
                  </a:ext>
                </a:extLst>
              </p:cNvPr>
              <p:cNvSpPr/>
              <p:nvPr/>
            </p:nvSpPr>
            <p:spPr>
              <a:xfrm rot="10800000">
                <a:off x="2755697" y="2748512"/>
                <a:ext cx="771524" cy="478631"/>
              </a:xfrm>
              <a:prstGeom prst="homePlate">
                <a:avLst/>
              </a:prstGeom>
              <a:solidFill>
                <a:srgbClr val="00A8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5" name="Picture 24" descr="Snowflake with solid fill">
              <a:extLst>
                <a:ext uri="{FF2B5EF4-FFF2-40B4-BE49-F238E27FC236}">
                  <a16:creationId xmlns:a16="http://schemas.microsoft.com/office/drawing/2014/main" id="{20B3EE04-6141-260C-03E8-2B966C8D3A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994161" y="4600397"/>
              <a:ext cx="573024" cy="573024"/>
            </a:xfrm>
            <a:prstGeom prst="rect">
              <a:avLst/>
            </a:prstGeom>
          </p:spPr>
        </p:pic>
        <p:pic>
          <p:nvPicPr>
            <p:cNvPr id="41" name="Picture 24" descr="Laptop with solid fill">
              <a:extLst>
                <a:ext uri="{FF2B5EF4-FFF2-40B4-BE49-F238E27FC236}">
                  <a16:creationId xmlns:a16="http://schemas.microsoft.com/office/drawing/2014/main" id="{8814E3E0-C186-6C6A-096B-ECF701F8AD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991754" y="3804065"/>
              <a:ext cx="573024" cy="57302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BC915FC-EB7A-07A3-F411-698F4D6E03DE}"/>
              </a:ext>
            </a:extLst>
          </p:cNvPr>
          <p:cNvGrpSpPr/>
          <p:nvPr/>
        </p:nvGrpSpPr>
        <p:grpSpPr>
          <a:xfrm>
            <a:off x="6096000" y="4666717"/>
            <a:ext cx="4188611" cy="641559"/>
            <a:chOff x="385763" y="2745974"/>
            <a:chExt cx="3141458" cy="48116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D341AD1-0E12-445A-B0A7-1B4A3CD882B5}"/>
                </a:ext>
              </a:extLst>
            </p:cNvPr>
            <p:cNvSpPr/>
            <p:nvPr/>
          </p:nvSpPr>
          <p:spPr>
            <a:xfrm>
              <a:off x="385763" y="2745974"/>
              <a:ext cx="2884447" cy="478631"/>
            </a:xfrm>
            <a:prstGeom prst="rect">
              <a:avLst/>
            </a:prstGeom>
            <a:solidFill>
              <a:srgbClr val="CEE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ysClr val="windowText" lastClr="000000"/>
                  </a:solidFill>
                </a:rPr>
                <a:t>Strong Alignment with other Teams</a:t>
              </a:r>
            </a:p>
          </p:txBody>
        </p:sp>
        <p:sp>
          <p:nvSpPr>
            <p:cNvPr id="32" name="Pentagon 18">
              <a:extLst>
                <a:ext uri="{FF2B5EF4-FFF2-40B4-BE49-F238E27FC236}">
                  <a16:creationId xmlns:a16="http://schemas.microsoft.com/office/drawing/2014/main" id="{B1746076-396A-F2C0-4D5D-3C33CFDBEF4A}"/>
                </a:ext>
              </a:extLst>
            </p:cNvPr>
            <p:cNvSpPr/>
            <p:nvPr/>
          </p:nvSpPr>
          <p:spPr>
            <a:xfrm rot="10800000">
              <a:off x="2755697" y="2748512"/>
              <a:ext cx="771524" cy="478631"/>
            </a:xfrm>
            <a:prstGeom prst="homePlate">
              <a:avLst/>
            </a:prstGeom>
            <a:solidFill>
              <a:srgbClr val="00A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Picture 24" descr="Handshake with solid fill">
            <a:extLst>
              <a:ext uri="{FF2B5EF4-FFF2-40B4-BE49-F238E27FC236}">
                <a16:creationId xmlns:a16="http://schemas.microsoft.com/office/drawing/2014/main" id="{8238627B-265B-C77D-9A4A-0F4BAA4FA2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73600" y="4699292"/>
            <a:ext cx="573024" cy="573024"/>
          </a:xfrm>
          <a:prstGeom prst="rect">
            <a:avLst/>
          </a:prstGeom>
        </p:spPr>
      </p:pic>
      <p:pic>
        <p:nvPicPr>
          <p:cNvPr id="35" name="Picture 24" descr="Gantt Chart with solid fill">
            <a:extLst>
              <a:ext uri="{FF2B5EF4-FFF2-40B4-BE49-F238E27FC236}">
                <a16:creationId xmlns:a16="http://schemas.microsoft.com/office/drawing/2014/main" id="{BB04D503-63FA-353A-5927-BC6FF836A2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572100" y="3894379"/>
            <a:ext cx="573024" cy="573024"/>
          </a:xfrm>
          <a:prstGeom prst="rect">
            <a:avLst/>
          </a:prstGeom>
        </p:spPr>
      </p:pic>
      <p:pic>
        <p:nvPicPr>
          <p:cNvPr id="37" name="Picture 24" descr="Group success with solid fill">
            <a:extLst>
              <a:ext uri="{FF2B5EF4-FFF2-40B4-BE49-F238E27FC236}">
                <a16:creationId xmlns:a16="http://schemas.microsoft.com/office/drawing/2014/main" id="{6E772FA9-B447-C5BC-1677-EC87E05C04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617105" y="2387646"/>
            <a:ext cx="573024" cy="573024"/>
          </a:xfrm>
          <a:prstGeom prst="rect">
            <a:avLst/>
          </a:prstGeom>
        </p:spPr>
      </p:pic>
      <p:pic>
        <p:nvPicPr>
          <p:cNvPr id="40" name="Picture 24" descr="Flowchart with solid fill">
            <a:extLst>
              <a:ext uri="{FF2B5EF4-FFF2-40B4-BE49-F238E27FC236}">
                <a16:creationId xmlns:a16="http://schemas.microsoft.com/office/drawing/2014/main" id="{5DB7270A-C2FE-342E-B30F-2A2ACA3811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617105" y="1599192"/>
            <a:ext cx="573024" cy="573024"/>
          </a:xfrm>
          <a:prstGeom prst="rect">
            <a:avLst/>
          </a:prstGeom>
        </p:spPr>
      </p:pic>
      <p:pic>
        <p:nvPicPr>
          <p:cNvPr id="42" name="Picture 24" descr="Head with gears with solid fill">
            <a:extLst>
              <a:ext uri="{FF2B5EF4-FFF2-40B4-BE49-F238E27FC236}">
                <a16:creationId xmlns:a16="http://schemas.microsoft.com/office/drawing/2014/main" id="{FA946455-7E9F-BF63-1A95-C0906BD0AF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35024" y="3145845"/>
            <a:ext cx="573024" cy="573024"/>
          </a:xfrm>
          <a:prstGeom prst="rect">
            <a:avLst/>
          </a:prstGeom>
        </p:spPr>
      </p:pic>
      <p:pic>
        <p:nvPicPr>
          <p:cNvPr id="43" name="Picture 24" descr="Brain in head with solid fill">
            <a:extLst>
              <a:ext uri="{FF2B5EF4-FFF2-40B4-BE49-F238E27FC236}">
                <a16:creationId xmlns:a16="http://schemas.microsoft.com/office/drawing/2014/main" id="{CE6672B8-986E-5708-031D-06CD96C4D4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137594" y="2364750"/>
            <a:ext cx="573024" cy="573024"/>
          </a:xfrm>
          <a:prstGeom prst="rect">
            <a:avLst/>
          </a:prstGeom>
        </p:spPr>
      </p:pic>
      <p:pic>
        <p:nvPicPr>
          <p:cNvPr id="44" name="Picture 24" descr="Customer review with solid fill">
            <a:extLst>
              <a:ext uri="{FF2B5EF4-FFF2-40B4-BE49-F238E27FC236}">
                <a16:creationId xmlns:a16="http://schemas.microsoft.com/office/drawing/2014/main" id="{F8DBA090-6877-E5FF-7B8E-AA78A3DE7B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149663" y="1599677"/>
            <a:ext cx="573024" cy="57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64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70A24B-8E1A-DB42-FF05-6CEE103146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32959" y="3818587"/>
            <a:ext cx="7579228" cy="400110"/>
          </a:xfrm>
        </p:spPr>
        <p:txBody>
          <a:bodyPr/>
          <a:lstStyle/>
          <a:p>
            <a:r>
              <a:rPr lang="en-US" dirty="0"/>
              <a:t>Keeping up with SAP Updates and Planning for the Future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736A2-4865-1B18-E480-62809CB8A9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2992382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D33C3-37ED-4AC5-3CB0-1523DABE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Recently Completed and In-Progress Initiatives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BCD86-6246-0535-51F3-58DE5DE6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401420"/>
            <a:ext cx="11049000" cy="50614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Competed/in-progress Technical Health initiatives</a:t>
            </a:r>
          </a:p>
          <a:p>
            <a:pPr marL="342900" indent="-342900">
              <a:buFontTx/>
              <a:buChar char="-"/>
            </a:pPr>
            <a:r>
              <a:rPr lang="en-US" dirty="0"/>
              <a:t>Ongoing SAP ISU S4/Hana / GRC Application &amp; Infrastructure updates and upgrades</a:t>
            </a:r>
          </a:p>
          <a:p>
            <a:pPr marL="342900" indent="-342900">
              <a:buFontTx/>
              <a:buChar char="-"/>
            </a:pPr>
            <a:r>
              <a:rPr lang="en-US" dirty="0"/>
              <a:t>SAP ISU S4/Hana Data Archival and Purging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Uplifting integrations from SAP PO/CPI to SAP BTP and Edge Cell Integration</a:t>
            </a:r>
          </a:p>
          <a:p>
            <a:pPr marL="342900" indent="-342900">
              <a:buFontTx/>
              <a:buChar char="-"/>
            </a:pPr>
            <a:r>
              <a:rPr lang="en-US" dirty="0"/>
              <a:t>Migration of Hybris Commerce from on-premise platform to SAP Commerce Cloud</a:t>
            </a:r>
          </a:p>
          <a:p>
            <a:pPr marL="342900" indent="-342900">
              <a:buFontTx/>
              <a:buChar char="-"/>
            </a:pPr>
            <a:r>
              <a:rPr lang="en-US" dirty="0"/>
              <a:t>Retiring/replacing deprecated Hana Smart Data Streaming replications</a:t>
            </a:r>
          </a:p>
          <a:p>
            <a:r>
              <a:rPr lang="en-US" dirty="0"/>
              <a:t>Strategic/Potential upcoming Tech Health Initiatives:</a:t>
            </a:r>
          </a:p>
          <a:p>
            <a:pPr marL="342900" indent="-342900">
              <a:buFontTx/>
              <a:buChar char="-"/>
            </a:pPr>
            <a:r>
              <a:rPr lang="en-US" dirty="0"/>
              <a:t>Potential value/use cases around SAP Joule (mainly Developer functionality at this time).</a:t>
            </a:r>
          </a:p>
          <a:p>
            <a:pPr marL="342900" indent="-342900">
              <a:buFontTx/>
              <a:buChar char="-"/>
            </a:pPr>
            <a:r>
              <a:rPr lang="en-US" dirty="0"/>
              <a:t>Evaluation of </a:t>
            </a:r>
            <a:r>
              <a:rPr lang="en-US" dirty="0" err="1"/>
              <a:t>Signavio</a:t>
            </a:r>
            <a:r>
              <a:rPr lang="en-US" dirty="0"/>
              <a:t> for ongoing process improvement</a:t>
            </a:r>
          </a:p>
          <a:p>
            <a:pPr marL="342900" indent="-342900">
              <a:buFontTx/>
              <a:buChar char="-"/>
            </a:pPr>
            <a:r>
              <a:rPr lang="en-US" dirty="0"/>
              <a:t>SAP C4C to C4C Version 2 migration</a:t>
            </a:r>
          </a:p>
          <a:p>
            <a:pPr marL="342900" indent="-342900">
              <a:buFontTx/>
              <a:buChar char="-"/>
            </a:pPr>
            <a:r>
              <a:rPr lang="en-US" dirty="0"/>
              <a:t>SAP Solman to Cloud ALM Migration</a:t>
            </a:r>
          </a:p>
          <a:p>
            <a:pPr marL="342900" indent="-342900">
              <a:buFontTx/>
              <a:buChar char="-"/>
            </a:pPr>
            <a:r>
              <a:rPr lang="en-US" dirty="0"/>
              <a:t>SAP </a:t>
            </a:r>
            <a:r>
              <a:rPr lang="en-US" dirty="0" err="1"/>
              <a:t>EnableNow</a:t>
            </a:r>
            <a:r>
              <a:rPr lang="en-US" dirty="0"/>
              <a:t> to </a:t>
            </a:r>
            <a:r>
              <a:rPr lang="en-US" dirty="0" err="1"/>
              <a:t>WalkMe</a:t>
            </a:r>
            <a:r>
              <a:rPr lang="en-US" dirty="0"/>
              <a:t> migration</a:t>
            </a:r>
          </a:p>
          <a:p>
            <a:pPr marL="342900" indent="-342900">
              <a:buFontTx/>
              <a:buChar char="-"/>
            </a:pPr>
            <a:r>
              <a:rPr lang="en-US" dirty="0"/>
              <a:t>OpenText SaaS Migration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F6487-47F9-B9BB-48AA-8177DAB93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9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14CD-F52D-F5D7-1B08-6A0FDFB4A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and Customer Service AI Initiatives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E2CAF-D100-2A43-D5D2-D6609EA62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20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AD8257-2FCC-FF07-8F96-FB53FABDFF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485900"/>
            <a:ext cx="10807700" cy="4800600"/>
          </a:xfrm>
        </p:spPr>
        <p:txBody>
          <a:bodyPr/>
          <a:lstStyle/>
          <a:p>
            <a:r>
              <a:rPr lang="en-US" dirty="0"/>
              <a:t>Customer Facing</a:t>
            </a:r>
          </a:p>
          <a:p>
            <a:pPr lvl="1"/>
            <a:r>
              <a:rPr lang="en-US" dirty="0"/>
              <a:t>Continued IVR agent functionality</a:t>
            </a:r>
          </a:p>
          <a:p>
            <a:pPr lvl="1"/>
            <a:r>
              <a:rPr lang="en-US" dirty="0"/>
              <a:t>Additional web/self service Chatbot functions (e.g. Explain my bill)</a:t>
            </a:r>
          </a:p>
          <a:p>
            <a:pPr lvl="1"/>
            <a:r>
              <a:rPr lang="en-US" dirty="0"/>
              <a:t>Increased accuracy for High Usage Alert notifications</a:t>
            </a:r>
          </a:p>
          <a:p>
            <a:r>
              <a:rPr lang="en-US" dirty="0"/>
              <a:t>Backoffice/Call Center</a:t>
            </a:r>
          </a:p>
          <a:p>
            <a:pPr lvl="1"/>
            <a:r>
              <a:rPr lang="en-US" dirty="0"/>
              <a:t>Various AI Assistants for Customer Call Representative</a:t>
            </a:r>
          </a:p>
          <a:p>
            <a:pPr lvl="1"/>
            <a:r>
              <a:rPr lang="en-US" dirty="0"/>
              <a:t>Enhance targeted product and service offerings</a:t>
            </a:r>
          </a:p>
        </p:txBody>
      </p:sp>
    </p:spTree>
    <p:extLst>
      <p:ext uri="{BB962C8B-B14F-4D97-AF65-F5344CB8AC3E}">
        <p14:creationId xmlns:p14="http://schemas.microsoft.com/office/powerpoint/2010/main" val="22010965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opilot Starter Nov 2024">
  <a:themeElements>
    <a:clrScheme name="DE-Blue, Green, Purple 1">
      <a:dk1>
        <a:srgbClr val="343232"/>
      </a:dk1>
      <a:lt1>
        <a:srgbClr val="FFFFFF"/>
      </a:lt1>
      <a:dk2>
        <a:srgbClr val="807E82"/>
      </a:dk2>
      <a:lt2>
        <a:srgbClr val="D7D9DA"/>
      </a:lt2>
      <a:accent1>
        <a:srgbClr val="28BCD6"/>
      </a:accent1>
      <a:accent2>
        <a:srgbClr val="008AAF"/>
      </a:accent2>
      <a:accent3>
        <a:srgbClr val="005883"/>
      </a:accent3>
      <a:accent4>
        <a:srgbClr val="9FCD4F"/>
      </a:accent4>
      <a:accent5>
        <a:srgbClr val="4C6730"/>
      </a:accent5>
      <a:accent6>
        <a:srgbClr val="9A90C4"/>
      </a:accent6>
      <a:hlink>
        <a:srgbClr val="27BCD7"/>
      </a:hlink>
      <a:folHlink>
        <a:srgbClr val="0059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50154-DEBO-PPT-Templates-widescreen-01-draft6" id="{0A095F95-100D-244B-BBC2-A557D3FA7D76}" vid="{E90C6D66-A8BB-2142-850A-92327CE6AF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6415EA3133AC4BBAE392B44484228B" ma:contentTypeVersion="3" ma:contentTypeDescription="Create a new document." ma:contentTypeScope="" ma:versionID="24dc52c4ee551d8d8fda4ab97cd4dd26">
  <xsd:schema xmlns:xsd="http://www.w3.org/2001/XMLSchema" xmlns:xs="http://www.w3.org/2001/XMLSchema" xmlns:p="http://schemas.microsoft.com/office/2006/metadata/properties" xmlns:ns2="dcf955e0-8b37-49e6-b4a2-65d815583dd5" targetNamespace="http://schemas.microsoft.com/office/2006/metadata/properties" ma:root="true" ma:fieldsID="366c19eaf5fc394b1b0ff0e1af0927d4" ns2:_="">
    <xsd:import namespace="dcf955e0-8b37-49e6-b4a2-65d815583d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955e0-8b37-49e6-b4a2-65d815583d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B82D04-5DF9-47B1-91A7-ACCE7B8C04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25D441-6ED0-4467-8E32-5F0607C3A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f955e0-8b37-49e6-b4a2-65d815583d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AAC10B-4D7E-49E5-A701-0CD35D8DD3B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duke-energy-branded-template-blue</Template>
  <TotalTime>3044</TotalTime>
  <Words>3138</Words>
  <Application>Microsoft Office PowerPoint</Application>
  <PresentationFormat>Widescreen</PresentationFormat>
  <Paragraphs>585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Arial Narrow</vt:lpstr>
      <vt:lpstr>Calibri</vt:lpstr>
      <vt:lpstr>Franklin Gothic Demi Cond</vt:lpstr>
      <vt:lpstr>Source Sans Pro Light</vt:lpstr>
      <vt:lpstr>Wingdings</vt:lpstr>
      <vt:lpstr>Copilot Starter Nov 2024</vt:lpstr>
      <vt:lpstr>SAP Greenfield Transformations</vt:lpstr>
      <vt:lpstr>About Duke Energy &amp; Piedmont Natural Gas</vt:lpstr>
      <vt:lpstr>Duke Energy &amp; Piedmont Natural Gas Customer Transformation Journey</vt:lpstr>
      <vt:lpstr>The Brutal Truth</vt:lpstr>
      <vt:lpstr>3 Fundamental Pillars of CIS Program Success</vt:lpstr>
      <vt:lpstr>The People Factor</vt:lpstr>
      <vt:lpstr>People &amp; Teams</vt:lpstr>
      <vt:lpstr>PowerPoint Presentation</vt:lpstr>
      <vt:lpstr>Preparing the business for the solution was just as important as preparing the solution for the business</vt:lpstr>
      <vt:lpstr>Governance, Methodology, and Execution</vt:lpstr>
      <vt:lpstr>Governance Structure</vt:lpstr>
      <vt:lpstr>Initial Scoping and Due Diligence</vt:lpstr>
      <vt:lpstr>Delivery Methodology</vt:lpstr>
      <vt:lpstr>Dependency Management: Engaging other Agile Teams</vt:lpstr>
      <vt:lpstr>Ongoing Monitoring &amp; Status Updates</vt:lpstr>
      <vt:lpstr>Go-Live Readiness Goals and Tracking</vt:lpstr>
      <vt:lpstr>Recap of Differentiators</vt:lpstr>
      <vt:lpstr>PowerPoint Presentation</vt:lpstr>
      <vt:lpstr>Recently Completed and In-Progress Initiatives</vt:lpstr>
      <vt:lpstr>Customer and Customer Service AI Initiatives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Smith, Carey F</dc:creator>
  <cp:keywords/>
  <dc:description/>
  <cp:lastModifiedBy>Smith, Carey F</cp:lastModifiedBy>
  <cp:revision>1</cp:revision>
  <dcterms:created xsi:type="dcterms:W3CDTF">2026-10-07T16:50:05Z</dcterms:created>
  <dcterms:modified xsi:type="dcterms:W3CDTF">2026-10-09T19:34:32Z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89be057-b751-42b3-9c6c-4039cb60262e_Enabled">
    <vt:lpwstr>true</vt:lpwstr>
  </property>
  <property fmtid="{D5CDD505-2E9C-101B-9397-08002B2CF9AE}" pid="3" name="MSIP_Label_a89be057-b751-42b3-9c6c-4039cb60262e_SetDate">
    <vt:lpwstr>2026-04-15T18:48:56Z</vt:lpwstr>
  </property>
  <property fmtid="{D5CDD505-2E9C-101B-9397-08002B2CF9AE}" pid="4" name="MSIP_Label_a89be057-b751-42b3-9c6c-4039cb60262e_Method">
    <vt:lpwstr>Standard</vt:lpwstr>
  </property>
  <property fmtid="{D5CDD505-2E9C-101B-9397-08002B2CF9AE}" pid="5" name="MSIP_Label_a89be057-b751-42b3-9c6c-4039cb60262e_Name">
    <vt:lpwstr>Internal</vt:lpwstr>
  </property>
  <property fmtid="{D5CDD505-2E9C-101B-9397-08002B2CF9AE}" pid="6" name="MSIP_Label_a89be057-b751-42b3-9c6c-4039cb60262e_SiteId">
    <vt:lpwstr>2ede383a-7e1f-4357-a846-85886b2c0c4d</vt:lpwstr>
  </property>
  <property fmtid="{D5CDD505-2E9C-101B-9397-08002B2CF9AE}" pid="7" name="MSIP_Label_a89be057-b751-42b3-9c6c-4039cb60262e_ActionId">
    <vt:lpwstr>9123fae3-f5e0-4a01-9389-f8704fe564ff</vt:lpwstr>
  </property>
  <property fmtid="{D5CDD505-2E9C-101B-9397-08002B2CF9AE}" pid="8" name="MSIP_Label_a89be057-b751-42b3-9c6c-4039cb60262e_ContentBits">
    <vt:lpwstr>1</vt:lpwstr>
  </property>
  <property fmtid="{D5CDD505-2E9C-101B-9397-08002B2CF9AE}" pid="9" name="MSIP_Label_a89be057-b751-42b3-9c6c-4039cb60262e_Tag">
    <vt:lpwstr>50, 3, 0, 1</vt:lpwstr>
  </property>
  <property fmtid="{D5CDD505-2E9C-101B-9397-08002B2CF9AE}" pid="10" name="ClassificationContentMarkingHeaderLocations">
    <vt:lpwstr>Copilot Starter Nov 2024:8</vt:lpwstr>
  </property>
  <property fmtid="{D5CDD505-2E9C-101B-9397-08002B2CF9AE}" pid="11" name="ClassificationContentMarkingHeaderText">
    <vt:lpwstr>INTERNAL</vt:lpwstr>
  </property>
  <property fmtid="{D5CDD505-2E9C-101B-9397-08002B2CF9AE}" pid="12" name="ContentTypeId">
    <vt:lpwstr>0x010100FD6415EA3133AC4BBAE392B44484228B</vt:lpwstr>
  </property>
</Properties>
</file>